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Lst>
  <p:notesMasterIdLst>
    <p:notesMasterId r:id="rId169"/>
  </p:notesMasterIdLst>
  <p:sldIdLst>
    <p:sldId id="256" r:id="rId3"/>
    <p:sldId id="257" r:id="rId4"/>
    <p:sldId id="406" r:id="rId5"/>
    <p:sldId id="422" r:id="rId6"/>
    <p:sldId id="423" r:id="rId7"/>
    <p:sldId id="424" r:id="rId8"/>
    <p:sldId id="425"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405" r:id="rId30"/>
    <p:sldId id="426" r:id="rId31"/>
    <p:sldId id="427"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428" r:id="rId52"/>
    <p:sldId id="429" r:id="rId53"/>
    <p:sldId id="300" r:id="rId54"/>
    <p:sldId id="419" r:id="rId55"/>
    <p:sldId id="43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 id="316" r:id="rId72"/>
    <p:sldId id="420" r:id="rId73"/>
    <p:sldId id="431" r:id="rId74"/>
    <p:sldId id="317" r:id="rId75"/>
    <p:sldId id="318" r:id="rId76"/>
    <p:sldId id="319" r:id="rId77"/>
    <p:sldId id="320" r:id="rId78"/>
    <p:sldId id="321" r:id="rId79"/>
    <p:sldId id="322" r:id="rId80"/>
    <p:sldId id="323" r:id="rId81"/>
    <p:sldId id="324" r:id="rId82"/>
    <p:sldId id="325" r:id="rId83"/>
    <p:sldId id="326" r:id="rId84"/>
    <p:sldId id="327" r:id="rId85"/>
    <p:sldId id="328" r:id="rId86"/>
    <p:sldId id="329" r:id="rId87"/>
    <p:sldId id="330" r:id="rId88"/>
    <p:sldId id="331" r:id="rId89"/>
    <p:sldId id="332" r:id="rId90"/>
    <p:sldId id="333" r:id="rId91"/>
    <p:sldId id="334" r:id="rId92"/>
    <p:sldId id="335" r:id="rId93"/>
    <p:sldId id="336" r:id="rId94"/>
    <p:sldId id="337" r:id="rId95"/>
    <p:sldId id="338" r:id="rId96"/>
    <p:sldId id="421" r:id="rId97"/>
    <p:sldId id="339" r:id="rId98"/>
    <p:sldId id="340" r:id="rId99"/>
    <p:sldId id="341" r:id="rId100"/>
    <p:sldId id="342" r:id="rId101"/>
    <p:sldId id="343" r:id="rId102"/>
    <p:sldId id="344" r:id="rId103"/>
    <p:sldId id="345" r:id="rId104"/>
    <p:sldId id="346" r:id="rId105"/>
    <p:sldId id="347" r:id="rId106"/>
    <p:sldId id="348" r:id="rId107"/>
    <p:sldId id="349" r:id="rId108"/>
    <p:sldId id="350" r:id="rId109"/>
    <p:sldId id="351" r:id="rId110"/>
    <p:sldId id="352" r:id="rId111"/>
    <p:sldId id="353" r:id="rId112"/>
    <p:sldId id="354" r:id="rId113"/>
    <p:sldId id="355" r:id="rId114"/>
    <p:sldId id="356" r:id="rId115"/>
    <p:sldId id="357" r:id="rId116"/>
    <p:sldId id="358" r:id="rId117"/>
    <p:sldId id="359" r:id="rId118"/>
    <p:sldId id="361" r:id="rId119"/>
    <p:sldId id="362" r:id="rId120"/>
    <p:sldId id="363" r:id="rId121"/>
    <p:sldId id="365" r:id="rId122"/>
    <p:sldId id="366" r:id="rId123"/>
    <p:sldId id="367" r:id="rId124"/>
    <p:sldId id="368" r:id="rId125"/>
    <p:sldId id="369" r:id="rId126"/>
    <p:sldId id="370" r:id="rId127"/>
    <p:sldId id="371" r:id="rId128"/>
    <p:sldId id="373" r:id="rId129"/>
    <p:sldId id="375" r:id="rId130"/>
    <p:sldId id="377" r:id="rId131"/>
    <p:sldId id="378" r:id="rId132"/>
    <p:sldId id="379" r:id="rId133"/>
    <p:sldId id="381" r:id="rId134"/>
    <p:sldId id="383" r:id="rId135"/>
    <p:sldId id="384" r:id="rId136"/>
    <p:sldId id="385" r:id="rId137"/>
    <p:sldId id="386" r:id="rId138"/>
    <p:sldId id="387" r:id="rId139"/>
    <p:sldId id="388" r:id="rId140"/>
    <p:sldId id="389" r:id="rId141"/>
    <p:sldId id="390" r:id="rId142"/>
    <p:sldId id="391" r:id="rId143"/>
    <p:sldId id="392" r:id="rId144"/>
    <p:sldId id="407" r:id="rId145"/>
    <p:sldId id="408" r:id="rId146"/>
    <p:sldId id="409" r:id="rId147"/>
    <p:sldId id="410" r:id="rId148"/>
    <p:sldId id="411" r:id="rId149"/>
    <p:sldId id="412" r:id="rId150"/>
    <p:sldId id="413" r:id="rId151"/>
    <p:sldId id="414" r:id="rId152"/>
    <p:sldId id="393" r:id="rId153"/>
    <p:sldId id="394" r:id="rId154"/>
    <p:sldId id="395" r:id="rId155"/>
    <p:sldId id="396" r:id="rId156"/>
    <p:sldId id="415" r:id="rId157"/>
    <p:sldId id="416" r:id="rId158"/>
    <p:sldId id="417" r:id="rId159"/>
    <p:sldId id="418" r:id="rId160"/>
    <p:sldId id="397" r:id="rId161"/>
    <p:sldId id="398" r:id="rId162"/>
    <p:sldId id="399" r:id="rId163"/>
    <p:sldId id="400" r:id="rId164"/>
    <p:sldId id="401" r:id="rId165"/>
    <p:sldId id="402" r:id="rId166"/>
    <p:sldId id="403" r:id="rId167"/>
    <p:sldId id="404" r:id="rId168"/>
  </p:sldIdLst>
  <p:sldSz cx="9144000" cy="5143500" type="screen16x9"/>
  <p:notesSz cx="6858000" cy="9144000"/>
  <p:embeddedFontLst>
    <p:embeddedFont>
      <p:font typeface="Helvetica Neue" panose="02000503000000020004" pitchFamily="2" charset="0"/>
      <p:regular r:id="rId170"/>
      <p:bold r:id="rId171"/>
      <p:italic r:id="rId172"/>
      <p:boldItalic r:id="rId173"/>
    </p:embeddedFont>
    <p:embeddedFont>
      <p:font typeface="Helvetica Neue Light" panose="02000403000000020004" pitchFamily="2" charset="0"/>
      <p:regular r:id="rId174"/>
      <p:bold r:id="rId175"/>
      <p:italic r:id="rId176"/>
      <p:boldItalic r:id="rId177"/>
    </p:embeddedFont>
    <p:embeddedFont>
      <p:font typeface="Lato" panose="020F0502020204030203" pitchFamily="34" charset="0"/>
      <p:regular r:id="rId178"/>
      <p:bold r:id="rId179"/>
      <p:italic r:id="rId180"/>
      <p:boldItalic r:id="rId181"/>
    </p:embeddedFont>
    <p:embeddedFont>
      <p:font typeface="Open Sans SemiBold" panose="020B0706030804020204" pitchFamily="34" charset="0"/>
      <p:regular r:id="rId182"/>
      <p:bold r:id="rId183"/>
      <p:italic r:id="rId184"/>
      <p:boldItalic r:id="rId185"/>
    </p:embeddedFont>
    <p:embeddedFont>
      <p:font typeface="Oswald" pitchFamily="2" charset="77"/>
      <p:regular r:id="rId186"/>
      <p:bold r:id="rId187"/>
    </p:embeddedFont>
    <p:embeddedFont>
      <p:font typeface="Playfair Display" pitchFamily="2" charset="77"/>
      <p:regular r:id="rId188"/>
      <p:bold r:id="rId189"/>
      <p:italic r:id="rId190"/>
      <p:boldItalic r:id="rId191"/>
    </p:embeddedFont>
    <p:embeddedFont>
      <p:font typeface="Poppins" pitchFamily="2" charset="77"/>
      <p:regular r:id="rId192"/>
      <p:bold r:id="rId193"/>
      <p:italic r:id="rId194"/>
      <p:boldItalic r:id="rId195"/>
    </p:embeddedFont>
    <p:embeddedFont>
      <p:font typeface="Poppins SemiBold" panose="00000700000000000000" pitchFamily="2" charset="77"/>
      <p:regular r:id="rId196"/>
      <p:bold r:id="rId197"/>
      <p:italic r:id="rId198"/>
      <p:boldItalic r:id="rId199"/>
    </p:embeddedFont>
    <p:embeddedFont>
      <p:font typeface="Raleway" pitchFamily="2" charset="77"/>
      <p:regular r:id="rId200"/>
      <p:bold r:id="rId201"/>
      <p:italic r:id="rId202"/>
      <p:boldItalic r:id="rId203"/>
    </p:embeddedFont>
    <p:embeddedFont>
      <p:font typeface="Roboto" panose="02000000000000000000" pitchFamily="2" charset="0"/>
      <p:regular r:id="rId204"/>
      <p:bold r:id="rId205"/>
      <p:italic r:id="rId206"/>
      <p:boldItalic r:id="rId207"/>
    </p:embeddedFont>
    <p:embeddedFont>
      <p:font typeface="Verdana" panose="020B0604030504040204" pitchFamily="34" charset="0"/>
      <p:regular r:id="rId208"/>
      <p:bold r:id="rId209"/>
      <p:italic r:id="rId210"/>
      <p:boldItalic r:id="rId2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84"/>
    <p:restoredTop sz="94610"/>
  </p:normalViewPr>
  <p:slideViewPr>
    <p:cSldViewPr snapToGrid="0">
      <p:cViewPr varScale="1">
        <p:scale>
          <a:sx n="147" d="100"/>
          <a:sy n="147" d="100"/>
        </p:scale>
        <p:origin x="208" y="2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font" Target="fonts/font1.fntdata"/><Relationship Id="rId191" Type="http://schemas.openxmlformats.org/officeDocument/2006/relationships/font" Target="fonts/font22.fntdata"/><Relationship Id="rId205" Type="http://schemas.openxmlformats.org/officeDocument/2006/relationships/font" Target="fonts/font36.fntdata"/><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font" Target="fonts/font12.fntdata"/><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font" Target="fonts/font2.fntdata"/><Relationship Id="rId192" Type="http://schemas.openxmlformats.org/officeDocument/2006/relationships/font" Target="fonts/font23.fntdata"/><Relationship Id="rId206" Type="http://schemas.openxmlformats.org/officeDocument/2006/relationships/font" Target="fonts/font37.fntdata"/><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font" Target="fonts/font13.fntdata"/><Relationship Id="rId6" Type="http://schemas.openxmlformats.org/officeDocument/2006/relationships/slide" Target="slides/slide4.xml"/><Relationship Id="rId23" Type="http://schemas.openxmlformats.org/officeDocument/2006/relationships/slide" Target="slides/slide21.xml"/><Relationship Id="rId119" Type="http://schemas.openxmlformats.org/officeDocument/2006/relationships/slide" Target="slides/slide117.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font" Target="fonts/font3.fntdata"/><Relationship Id="rId193" Type="http://schemas.openxmlformats.org/officeDocument/2006/relationships/font" Target="fonts/font24.fntdata"/><Relationship Id="rId207" Type="http://schemas.openxmlformats.org/officeDocument/2006/relationships/font" Target="fonts/font38.fntdata"/><Relationship Id="rId13" Type="http://schemas.openxmlformats.org/officeDocument/2006/relationships/slide" Target="slides/slide11.xml"/><Relationship Id="rId109" Type="http://schemas.openxmlformats.org/officeDocument/2006/relationships/slide" Target="slides/slide107.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font" Target="fonts/font14.fntdata"/><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152" Type="http://schemas.openxmlformats.org/officeDocument/2006/relationships/slide" Target="slides/slide150.xml"/><Relationship Id="rId173" Type="http://schemas.openxmlformats.org/officeDocument/2006/relationships/font" Target="fonts/font4.fntdata"/><Relationship Id="rId194" Type="http://schemas.openxmlformats.org/officeDocument/2006/relationships/font" Target="fonts/font25.fntdata"/><Relationship Id="rId208" Type="http://schemas.openxmlformats.org/officeDocument/2006/relationships/font" Target="fonts/font39.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font" Target="fonts/font15.fntdata"/><Relationship Id="rId189" Type="http://schemas.openxmlformats.org/officeDocument/2006/relationships/font" Target="fonts/font20.fntdata"/><Relationship Id="rId3" Type="http://schemas.openxmlformats.org/officeDocument/2006/relationships/slide" Target="slides/slide1.xml"/><Relationship Id="rId214" Type="http://schemas.openxmlformats.org/officeDocument/2006/relationships/theme" Target="theme/them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font" Target="fonts/font5.fntdata"/><Relationship Id="rId179" Type="http://schemas.openxmlformats.org/officeDocument/2006/relationships/font" Target="fonts/font10.fntdata"/><Relationship Id="rId195" Type="http://schemas.openxmlformats.org/officeDocument/2006/relationships/font" Target="fonts/font26.fntdata"/><Relationship Id="rId209" Type="http://schemas.openxmlformats.org/officeDocument/2006/relationships/font" Target="fonts/font40.fntdata"/><Relationship Id="rId190" Type="http://schemas.openxmlformats.org/officeDocument/2006/relationships/font" Target="fonts/font21.fntdata"/><Relationship Id="rId204" Type="http://schemas.openxmlformats.org/officeDocument/2006/relationships/font" Target="fonts/font35.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notesMaster" Target="notesMasters/notesMaster1.xml"/><Relationship Id="rId185" Type="http://schemas.openxmlformats.org/officeDocument/2006/relationships/font" Target="fonts/font16.fntdata"/><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font" Target="fonts/font11.fntdata"/><Relationship Id="rId210" Type="http://schemas.openxmlformats.org/officeDocument/2006/relationships/font" Target="fonts/font41.fntdata"/><Relationship Id="rId215" Type="http://schemas.openxmlformats.org/officeDocument/2006/relationships/tableStyles" Target="tableStyles.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font" Target="fonts/font6.fntdata"/><Relationship Id="rId196" Type="http://schemas.openxmlformats.org/officeDocument/2006/relationships/font" Target="fonts/font27.fntdata"/><Relationship Id="rId200" Type="http://schemas.openxmlformats.org/officeDocument/2006/relationships/font" Target="fonts/font31.fntdata"/><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font" Target="fonts/font17.fntdata"/><Relationship Id="rId211" Type="http://schemas.openxmlformats.org/officeDocument/2006/relationships/font" Target="fonts/font42.fntdata"/><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font" Target="fonts/font7.fntdata"/><Relationship Id="rId197" Type="http://schemas.openxmlformats.org/officeDocument/2006/relationships/font" Target="fonts/font28.fntdata"/><Relationship Id="rId201" Type="http://schemas.openxmlformats.org/officeDocument/2006/relationships/font" Target="fonts/font32.fntdata"/><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font" Target="fonts/font18.fntdata"/><Relationship Id="rId1" Type="http://schemas.openxmlformats.org/officeDocument/2006/relationships/slideMaster" Target="slideMasters/slideMaster1.xml"/><Relationship Id="rId212" Type="http://schemas.openxmlformats.org/officeDocument/2006/relationships/presProps" Target="presProps.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font" Target="fonts/font8.fntdata"/><Relationship Id="rId198" Type="http://schemas.openxmlformats.org/officeDocument/2006/relationships/font" Target="fonts/font29.fntdata"/><Relationship Id="rId202" Type="http://schemas.openxmlformats.org/officeDocument/2006/relationships/font" Target="fonts/font33.fntdata"/><Relationship Id="rId18" Type="http://schemas.openxmlformats.org/officeDocument/2006/relationships/slide" Target="slides/slide16.xml"/><Relationship Id="rId39" Type="http://schemas.openxmlformats.org/officeDocument/2006/relationships/slide" Target="slides/slide37.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font" Target="fonts/font19.fntdata"/><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7.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font" Target="fonts/font9.fntdata"/><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font" Target="fonts/font30.fntdata"/><Relationship Id="rId203" Type="http://schemas.openxmlformats.org/officeDocument/2006/relationships/font" Target="fonts/font3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10290baece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10290baece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1003f88439b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1003f88439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g2b950c30e5e_0_94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4" name="Google Shape;984;g2b950c30e5e_0_9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0"/>
        <p:cNvGrpSpPr/>
        <p:nvPr/>
      </p:nvGrpSpPr>
      <p:grpSpPr>
        <a:xfrm>
          <a:off x="0" y="0"/>
          <a:ext cx="0" cy="0"/>
          <a:chOff x="0" y="0"/>
          <a:chExt cx="0" cy="0"/>
        </a:xfrm>
      </p:grpSpPr>
      <p:sp>
        <p:nvSpPr>
          <p:cNvPr id="991" name="Google Shape;991;g2b950c30e5e_0_9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2" name="Google Shape;992;g2b950c30e5e_0_9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g2b950c30e5e_0_9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8" name="Google Shape;998;g2b950c30e5e_0_9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g2b950c30e5e_0_9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6" name="Google Shape;1006;g2b950c30e5e_0_9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g2b950c30e5e_0_9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3" name="Google Shape;1013;g2b950c30e5e_0_9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it" sz="1300">
                <a:solidFill>
                  <a:srgbClr val="333333"/>
                </a:solidFill>
                <a:highlight>
                  <a:srgbClr val="FFFFFF"/>
                </a:highlight>
              </a:rPr>
              <a:t>File names that reflect the content of the file will facilitate searching, discovering and understanding of the data.</a:t>
            </a:r>
            <a:endParaRPr sz="1300">
              <a:solidFill>
                <a:srgbClr val="333333"/>
              </a:solidFill>
              <a:highlight>
                <a:srgbClr val="FFFFFF"/>
              </a:highlight>
            </a:endParaRPr>
          </a:p>
          <a:p>
            <a:pPr marL="0" lvl="0" indent="0" algn="l" rtl="0">
              <a:spcBef>
                <a:spcPts val="600"/>
              </a:spcBef>
              <a:spcAft>
                <a:spcPts val="0"/>
              </a:spcAft>
              <a:buNone/>
            </a:pP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g2b950c30e5e_0_9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0" name="Google Shape;1020;g2b950c30e5e_0_9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6"/>
        <p:cNvGrpSpPr/>
        <p:nvPr/>
      </p:nvGrpSpPr>
      <p:grpSpPr>
        <a:xfrm>
          <a:off x="0" y="0"/>
          <a:ext cx="0" cy="0"/>
          <a:chOff x="0" y="0"/>
          <a:chExt cx="0" cy="0"/>
        </a:xfrm>
      </p:grpSpPr>
      <p:sp>
        <p:nvSpPr>
          <p:cNvPr id="1027" name="Google Shape;1027;g2b950c30e5e_0_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8" name="Google Shape;1028;g2b950c30e5e_0_9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4"/>
        <p:cNvGrpSpPr/>
        <p:nvPr/>
      </p:nvGrpSpPr>
      <p:grpSpPr>
        <a:xfrm>
          <a:off x="0" y="0"/>
          <a:ext cx="0" cy="0"/>
          <a:chOff x="0" y="0"/>
          <a:chExt cx="0" cy="0"/>
        </a:xfrm>
      </p:grpSpPr>
      <p:sp>
        <p:nvSpPr>
          <p:cNvPr id="1035" name="Google Shape;1035;g2b950c30e5e_0_9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6" name="Google Shape;1036;g2b950c30e5e_0_9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g2b950c30e5e_0_9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4" name="Google Shape;1044;g2b950c30e5e_0_9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g2b950c30e5e_0_10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1" name="Google Shape;1051;g2b950c30e5e_0_10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1003f88439b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1003f88439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200">
                <a:solidFill>
                  <a:srgbClr val="333333"/>
                </a:solidFill>
                <a:latin typeface="Playfair Display"/>
                <a:ea typeface="Playfair Display"/>
                <a:cs typeface="Playfair Display"/>
                <a:sym typeface="Playfair Display"/>
              </a:rPr>
              <a:t>There are many many parts of the scientific work which are not actually being evaluated</a:t>
            </a:r>
            <a:endParaRPr>
              <a:solidFill>
                <a:srgbClr val="333333"/>
              </a:solidFil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g2b950c30e5e_0_10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8" name="Google Shape;1058;g2b950c30e5e_0_10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3"/>
        <p:cNvGrpSpPr/>
        <p:nvPr/>
      </p:nvGrpSpPr>
      <p:grpSpPr>
        <a:xfrm>
          <a:off x="0" y="0"/>
          <a:ext cx="0" cy="0"/>
          <a:chOff x="0" y="0"/>
          <a:chExt cx="0" cy="0"/>
        </a:xfrm>
      </p:grpSpPr>
      <p:sp>
        <p:nvSpPr>
          <p:cNvPr id="1064" name="Google Shape;1064;g2b950c30e5e_0_1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5" name="Google Shape;1065;g2b950c30e5e_0_1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1"/>
        <p:cNvGrpSpPr/>
        <p:nvPr/>
      </p:nvGrpSpPr>
      <p:grpSpPr>
        <a:xfrm>
          <a:off x="0" y="0"/>
          <a:ext cx="0" cy="0"/>
          <a:chOff x="0" y="0"/>
          <a:chExt cx="0" cy="0"/>
        </a:xfrm>
      </p:grpSpPr>
      <p:sp>
        <p:nvSpPr>
          <p:cNvPr id="1072" name="Google Shape;1072;g2b950c30e5e_0_10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3" name="Google Shape;1073;g2b950c30e5e_0_10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7"/>
        <p:cNvGrpSpPr/>
        <p:nvPr/>
      </p:nvGrpSpPr>
      <p:grpSpPr>
        <a:xfrm>
          <a:off x="0" y="0"/>
          <a:ext cx="0" cy="0"/>
          <a:chOff x="0" y="0"/>
          <a:chExt cx="0" cy="0"/>
        </a:xfrm>
      </p:grpSpPr>
      <p:sp>
        <p:nvSpPr>
          <p:cNvPr id="1078" name="Google Shape;1078;g2b950c30e5e_0_1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9" name="Google Shape;1079;g2b950c30e5e_0_1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Google Shape;1091;g2b950c30e5e_0_10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2" name="Google Shape;1092;g2b950c30e5e_0_1035: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3" name="Google Shape;1093;g2b950c30e5e_0_1035: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it"/>
              <a:t>117</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Google Shape;1099;g2b950c30e5e_0_1042: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0" name="Google Shape;1100;g2b950c30e5e_0_10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6"/>
        <p:cNvGrpSpPr/>
        <p:nvPr/>
      </p:nvGrpSpPr>
      <p:grpSpPr>
        <a:xfrm>
          <a:off x="0" y="0"/>
          <a:ext cx="0" cy="0"/>
          <a:chOff x="0" y="0"/>
          <a:chExt cx="0" cy="0"/>
        </a:xfrm>
      </p:grpSpPr>
      <p:sp>
        <p:nvSpPr>
          <p:cNvPr id="1107" name="Google Shape;1107;g2b950c30e5e_0_10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8" name="Google Shape;1108;g2b950c30e5e_0_1049: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9" name="Google Shape;1109;g2b950c30e5e_0_1049: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it"/>
              <a:t>119</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Google Shape;1124;g2b950c30e5e_0_106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5" name="Google Shape;1125;g2b950c30e5e_0_10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2b950c30e5e_0_1069: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1" name="Google Shape;1131;g2b950c30e5e_0_10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g2b950c30e5e_0_1078: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1" name="Google Shape;1141;g2b950c30e5e_0_10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1003f88439b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1003f88439b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g2b950c30e5e_0_1083: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47" name="Google Shape;1147;g2b950c30e5e_0_10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2b950c30e5e_0_10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2b950c30e5e_0_1089: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55" name="Google Shape;1155;g2b950c30e5e_0_1089: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it"/>
              <a:t>124</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1"/>
        <p:cNvGrpSpPr/>
        <p:nvPr/>
      </p:nvGrpSpPr>
      <p:grpSpPr>
        <a:xfrm>
          <a:off x="0" y="0"/>
          <a:ext cx="0" cy="0"/>
          <a:chOff x="0" y="0"/>
          <a:chExt cx="0" cy="0"/>
        </a:xfrm>
      </p:grpSpPr>
      <p:sp>
        <p:nvSpPr>
          <p:cNvPr id="1162" name="Google Shape;1162;g2b950c30e5e_0_109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3" name="Google Shape;1163;g2b950c30e5e_0_10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g2b950c30e5e_0_1105: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2" name="Google Shape;1172;g2b950c30e5e_0_1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2b950c30e5e_0_1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2b950c30e5e_0_1114: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1" name="Google Shape;1191;g2b950c30e5e_0_1114: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it"/>
              <a:t>127</a:t>
            </a:fld>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5"/>
        <p:cNvGrpSpPr/>
        <p:nvPr/>
      </p:nvGrpSpPr>
      <p:grpSpPr>
        <a:xfrm>
          <a:off x="0" y="0"/>
          <a:ext cx="0" cy="0"/>
          <a:chOff x="0" y="0"/>
          <a:chExt cx="0" cy="0"/>
        </a:xfrm>
      </p:grpSpPr>
      <p:sp>
        <p:nvSpPr>
          <p:cNvPr id="1206" name="Google Shape;1206;g2b950c30e5e_0_1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7" name="Google Shape;1207;g2b950c30e5e_0_1122: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8" name="Google Shape;1208;g2b950c30e5e_0_1122: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it"/>
              <a:t>128</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2"/>
        <p:cNvGrpSpPr/>
        <p:nvPr/>
      </p:nvGrpSpPr>
      <p:grpSpPr>
        <a:xfrm>
          <a:off x="0" y="0"/>
          <a:ext cx="0" cy="0"/>
          <a:chOff x="0" y="0"/>
          <a:chExt cx="0" cy="0"/>
        </a:xfrm>
      </p:grpSpPr>
      <p:sp>
        <p:nvSpPr>
          <p:cNvPr id="1223" name="Google Shape;1223;g2b950c30e5e_0_113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4" name="Google Shape;1224;g2b950c30e5e_0_1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2b950c30e5e_0_113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32" name="Google Shape;1232;g2b950c30e5e_0_1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g2b950c30e5e_0_1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1" name="Google Shape;1241;g2b950c30e5e_0_1145: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2" name="Google Shape;1242;g2b950c30e5e_0_1145: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it"/>
              <a:t>131</a:t>
            </a:fld>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6"/>
        <p:cNvGrpSpPr/>
        <p:nvPr/>
      </p:nvGrpSpPr>
      <p:grpSpPr>
        <a:xfrm>
          <a:off x="0" y="0"/>
          <a:ext cx="0" cy="0"/>
          <a:chOff x="0" y="0"/>
          <a:chExt cx="0" cy="0"/>
        </a:xfrm>
      </p:grpSpPr>
      <p:sp>
        <p:nvSpPr>
          <p:cNvPr id="1257" name="Google Shape;1257;g2b950c30e5e_0_11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8" name="Google Shape;1258;g2b950c30e5e_0_1153: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59" name="Google Shape;1259;g2b950c30e5e_0_1153: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it"/>
              <a:t>132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003f88439b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1003f88439b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3"/>
        <p:cNvGrpSpPr/>
        <p:nvPr/>
      </p:nvGrpSpPr>
      <p:grpSpPr>
        <a:xfrm>
          <a:off x="0" y="0"/>
          <a:ext cx="0" cy="0"/>
          <a:chOff x="0" y="0"/>
          <a:chExt cx="0" cy="0"/>
        </a:xfrm>
      </p:grpSpPr>
      <p:sp>
        <p:nvSpPr>
          <p:cNvPr id="1274" name="Google Shape;1274;g2b950c30e5e_0_1161: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5" name="Google Shape;1275;g2b950c30e5e_0_1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0"/>
        <p:cNvGrpSpPr/>
        <p:nvPr/>
      </p:nvGrpSpPr>
      <p:grpSpPr>
        <a:xfrm>
          <a:off x="0" y="0"/>
          <a:ext cx="0" cy="0"/>
          <a:chOff x="0" y="0"/>
          <a:chExt cx="0" cy="0"/>
        </a:xfrm>
      </p:grpSpPr>
      <p:sp>
        <p:nvSpPr>
          <p:cNvPr id="1281" name="Google Shape;1281;g2b950c30e5e_0_116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2" name="Google Shape;1282;g2b950c30e5e_0_1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7"/>
        <p:cNvGrpSpPr/>
        <p:nvPr/>
      </p:nvGrpSpPr>
      <p:grpSpPr>
        <a:xfrm>
          <a:off x="0" y="0"/>
          <a:ext cx="0" cy="0"/>
          <a:chOff x="0" y="0"/>
          <a:chExt cx="0" cy="0"/>
        </a:xfrm>
      </p:grpSpPr>
      <p:sp>
        <p:nvSpPr>
          <p:cNvPr id="1288" name="Google Shape;1288;g2b950c30e5e_0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9" name="Google Shape;1289;g2b950c30e5e_0_1173: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0" name="Google Shape;1290;g2b950c30e5e_0_1173: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it"/>
              <a:t>135</a:t>
            </a:fld>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6"/>
        <p:cNvGrpSpPr/>
        <p:nvPr/>
      </p:nvGrpSpPr>
      <p:grpSpPr>
        <a:xfrm>
          <a:off x="0" y="0"/>
          <a:ext cx="0" cy="0"/>
          <a:chOff x="0" y="0"/>
          <a:chExt cx="0" cy="0"/>
        </a:xfrm>
      </p:grpSpPr>
      <p:sp>
        <p:nvSpPr>
          <p:cNvPr id="1297" name="Google Shape;1297;g2b950c30e5e_0_118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2200"/>
              <a:buFont typeface="Helvetica Neue"/>
              <a:buNone/>
            </a:pPr>
            <a:endParaRPr/>
          </a:p>
        </p:txBody>
      </p:sp>
      <p:sp>
        <p:nvSpPr>
          <p:cNvPr id="1298" name="Google Shape;1298;g2b950c30e5e_0_1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4"/>
        <p:cNvGrpSpPr/>
        <p:nvPr/>
      </p:nvGrpSpPr>
      <p:grpSpPr>
        <a:xfrm>
          <a:off x="0" y="0"/>
          <a:ext cx="0" cy="0"/>
          <a:chOff x="0" y="0"/>
          <a:chExt cx="0" cy="0"/>
        </a:xfrm>
      </p:grpSpPr>
      <p:sp>
        <p:nvSpPr>
          <p:cNvPr id="1305" name="Google Shape;1305;g2b950c30e5e_0_15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6" name="Google Shape;1306;g2b950c30e5e_0_1585: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07" name="Google Shape;1307;g2b950c30e5e_0_1585: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it"/>
              <a:t>137</a:t>
            </a:fld>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1"/>
        <p:cNvGrpSpPr/>
        <p:nvPr/>
      </p:nvGrpSpPr>
      <p:grpSpPr>
        <a:xfrm>
          <a:off x="0" y="0"/>
          <a:ext cx="0" cy="0"/>
          <a:chOff x="0" y="0"/>
          <a:chExt cx="0" cy="0"/>
        </a:xfrm>
      </p:grpSpPr>
      <p:sp>
        <p:nvSpPr>
          <p:cNvPr id="1312" name="Google Shape;1312;g2b950c30e5e_0_1591: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350">
                <a:solidFill>
                  <a:srgbClr val="1A1C1C"/>
                </a:solidFill>
                <a:highlight>
                  <a:srgbClr val="FFFFFF"/>
                </a:highlight>
              </a:rPr>
              <a:t>Science Europe is the association representing major public organisations that fund or perform excellent, ground-breaking research in Europe.</a:t>
            </a:r>
            <a:endParaRPr/>
          </a:p>
        </p:txBody>
      </p:sp>
      <p:sp>
        <p:nvSpPr>
          <p:cNvPr id="1313" name="Google Shape;1313;g2b950c30e5e_0_15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Google Shape;1322;g2b950c30e5e_0_160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23" name="Google Shape;1323;g2b950c30e5e_0_16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2b950c30e5e_0_1610: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it">
                <a:solidFill>
                  <a:schemeClr val="dk1"/>
                </a:solidFill>
                <a:highlight>
                  <a:srgbClr val="FFFFFF"/>
                </a:highlight>
              </a:rPr>
              <a:t>The Digital Curation Centre (DCC) is a centre of expertise in digital information curation with a focus on building capacity, capability and skills for research data management.</a:t>
            </a:r>
            <a:endParaRPr>
              <a:solidFill>
                <a:schemeClr val="dk1"/>
              </a:solidFill>
              <a:highlight>
                <a:srgbClr val="FFFFFF"/>
              </a:highlight>
            </a:endParaRPr>
          </a:p>
          <a:p>
            <a:pPr marL="0" lvl="0" indent="0" algn="l" rtl="0">
              <a:spcBef>
                <a:spcPts val="1500"/>
              </a:spcBef>
              <a:spcAft>
                <a:spcPts val="0"/>
              </a:spcAft>
              <a:buNone/>
            </a:pPr>
            <a:endParaRPr/>
          </a:p>
        </p:txBody>
      </p:sp>
      <p:sp>
        <p:nvSpPr>
          <p:cNvPr id="1334" name="Google Shape;1334;g2b950c30e5e_0_16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2"/>
        <p:cNvGrpSpPr/>
        <p:nvPr/>
      </p:nvGrpSpPr>
      <p:grpSpPr>
        <a:xfrm>
          <a:off x="0" y="0"/>
          <a:ext cx="0" cy="0"/>
          <a:chOff x="0" y="0"/>
          <a:chExt cx="0" cy="0"/>
        </a:xfrm>
      </p:grpSpPr>
      <p:sp>
        <p:nvSpPr>
          <p:cNvPr id="1343" name="Google Shape;1343;g2b950c30e5e_0_16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4" name="Google Shape;1344;g2b950c30e5e_0_16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p:cNvGrpSpPr/>
        <p:nvPr/>
      </p:nvGrpSpPr>
      <p:grpSpPr>
        <a:xfrm>
          <a:off x="0" y="0"/>
          <a:ext cx="0" cy="0"/>
          <a:chOff x="0" y="0"/>
          <a:chExt cx="0" cy="0"/>
        </a:xfrm>
      </p:grpSpPr>
      <p:sp>
        <p:nvSpPr>
          <p:cNvPr id="1350" name="Google Shape;1350;g2b950c30e5e_0_1625: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51" name="Google Shape;1351;g2b950c30e5e_0_16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1003f88439b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1003f88439b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12940e52633_0_1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12940e52633_0_1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12940e52633_0_1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12940e52633_0_1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g12940e52633_0_12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6" name="Google Shape;596;g12940e52633_0_1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12940e52633_0_12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12940e52633_0_12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12940e52633_0_1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9" name="Google Shape;609;g12940e52633_0_1267:notes"/>
          <p:cNvSpPr>
            <a:spLocks noGrp="1" noRot="1" noChangeAspect="1"/>
          </p:cNvSpPr>
          <p:nvPr>
            <p:ph type="sldImg" idx="2"/>
          </p:nvPr>
        </p:nvSpPr>
        <p:spPr>
          <a:xfrm>
            <a:off x="379413" y="685800"/>
            <a:ext cx="6097587"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12940e52633_0_13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4" name="Google Shape;644;g12940e52633_0_13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12940e52633_0_131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1" name="Google Shape;651;g12940e52633_0_13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12940e52633_0_14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3" name="Google Shape;713;g12940e52633_0_14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g12940e52633_0_13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7" name="Google Shape;657;g12940e52633_0_13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g12940e52633_0_13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3" name="Google Shape;663;g12940e52633_0_13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1003f88439b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g1003f88439b_0_3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8" name="Google Shape;318;g1003f88439b_0_3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16</a:t>
            </a:fld>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12940e52633_0_13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9" name="Google Shape;669;g12940e52633_0_13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g12940e52633_0_1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1" name="Google Shape;681;g12940e52633_0_1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1006475bfd7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g1006475bfd7_0_264: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5" name="Google Shape;415;g1006475bfd7_0_264: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155</a:t>
            </a:fld>
            <a:endParaRPr/>
          </a:p>
        </p:txBody>
      </p:sp>
    </p:spTree>
    <p:extLst>
      <p:ext uri="{BB962C8B-B14F-4D97-AF65-F5344CB8AC3E}">
        <p14:creationId xmlns:p14="http://schemas.microsoft.com/office/powerpoint/2010/main" val="45225933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fa5c61b8ad_0_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fa5c61b8ad_0_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12940e52633_0_1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9" name="Google Shape;689;g12940e52633_0_1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g12940e52633_1_7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7" name="Google Shape;697;g12940e52633_1_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6"/>
        <p:cNvGrpSpPr/>
        <p:nvPr/>
      </p:nvGrpSpPr>
      <p:grpSpPr>
        <a:xfrm>
          <a:off x="0" y="0"/>
          <a:ext cx="0" cy="0"/>
          <a:chOff x="0" y="0"/>
          <a:chExt cx="0" cy="0"/>
        </a:xfrm>
      </p:grpSpPr>
      <p:sp>
        <p:nvSpPr>
          <p:cNvPr id="1397" name="Google Shape;1397;g2b950c30e5e_0_1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8" name="Google Shape;1398;g2b950c30e5e_0_1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2"/>
        <p:cNvGrpSpPr/>
        <p:nvPr/>
      </p:nvGrpSpPr>
      <p:grpSpPr>
        <a:xfrm>
          <a:off x="0" y="0"/>
          <a:ext cx="0" cy="0"/>
          <a:chOff x="0" y="0"/>
          <a:chExt cx="0" cy="0"/>
        </a:xfrm>
      </p:grpSpPr>
      <p:sp>
        <p:nvSpPr>
          <p:cNvPr id="1403" name="Google Shape;1403;g1006475bfd7_0_3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4" name="Google Shape;1404;g1006475bfd7_0_306: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5" name="Google Shape;1405;g1006475bfd7_0_306: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160</a:t>
            </a:fld>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0"/>
        <p:cNvGrpSpPr/>
        <p:nvPr/>
      </p:nvGrpSpPr>
      <p:grpSpPr>
        <a:xfrm>
          <a:off x="0" y="0"/>
          <a:ext cx="0" cy="0"/>
          <a:chOff x="0" y="0"/>
          <a:chExt cx="0" cy="0"/>
        </a:xfrm>
      </p:grpSpPr>
      <p:sp>
        <p:nvSpPr>
          <p:cNvPr id="1411" name="Google Shape;1411;g2b950c30e5e_0_136: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2" name="Google Shape;1412;g2b950c30e5e_0_136: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3" name="Google Shape;1413;g2b950c30e5e_0_136: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161</a:t>
            </a:fld>
            <a:endParaRPr/>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Google Shape;1418;g2b950c30e5e_0_6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9" name="Google Shape;1419;g2b950c30e5e_0_669: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0" name="Google Shape;1420;g2b950c30e5e_0_669: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162</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1003f88439b_0_48: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1003f88439b_0_48: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28" name="Google Shape;328;g1003f88439b_0_48: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17</a:t>
            </a:fld>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2b950c30e5e_0_1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6" name="Google Shape;1426;g2b950c30e5e_0_1193: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7" name="Google Shape;1427;g2b950c30e5e_0_1193: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it"/>
              <a:t>163</a:t>
            </a:fld>
            <a:endParaRPr/>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1"/>
        <p:cNvGrpSpPr/>
        <p:nvPr/>
      </p:nvGrpSpPr>
      <p:grpSpPr>
        <a:xfrm>
          <a:off x="0" y="0"/>
          <a:ext cx="0" cy="0"/>
          <a:chOff x="0" y="0"/>
          <a:chExt cx="0" cy="0"/>
        </a:xfrm>
      </p:grpSpPr>
      <p:sp>
        <p:nvSpPr>
          <p:cNvPr id="1432" name="Google Shape;1432;g2b950c30e5e_0_1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3" name="Google Shape;1433;g2b950c30e5e_0_1200: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34" name="Google Shape;1434;g2b950c30e5e_0_1200: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200"/>
              <a:buFont typeface="Arial"/>
              <a:buNone/>
            </a:pPr>
            <a:fld id="{00000000-1234-1234-1234-123412341234}" type="slidenum">
              <a:rPr lang="it"/>
              <a:t>164</a:t>
            </a:fld>
            <a:endParaRPr/>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8"/>
        <p:cNvGrpSpPr/>
        <p:nvPr/>
      </p:nvGrpSpPr>
      <p:grpSpPr>
        <a:xfrm>
          <a:off x="0" y="0"/>
          <a:ext cx="0" cy="0"/>
          <a:chOff x="0" y="0"/>
          <a:chExt cx="0" cy="0"/>
        </a:xfrm>
      </p:grpSpPr>
      <p:sp>
        <p:nvSpPr>
          <p:cNvPr id="1439" name="Google Shape;1439;g2b950c30e5e_0_1638: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0" name="Google Shape;1440;g2b950c30e5e_0_16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5"/>
        <p:cNvGrpSpPr/>
        <p:nvPr/>
      </p:nvGrpSpPr>
      <p:grpSpPr>
        <a:xfrm>
          <a:off x="0" y="0"/>
          <a:ext cx="0" cy="0"/>
          <a:chOff x="0" y="0"/>
          <a:chExt cx="0" cy="0"/>
        </a:xfrm>
      </p:grpSpPr>
      <p:sp>
        <p:nvSpPr>
          <p:cNvPr id="1446" name="Google Shape;1446;g2b950c30e5e_0_675: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7" name="Google Shape;1447;g2b950c30e5e_0_675: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8" name="Google Shape;1448;g2b950c30e5e_0_675: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166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003f88439b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003f88439b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000">
                <a:solidFill>
                  <a:schemeClr val="dk1"/>
                </a:solidFill>
                <a:latin typeface="Playfair Display"/>
                <a:ea typeface="Playfair Display"/>
                <a:cs typeface="Playfair Display"/>
                <a:sym typeface="Playfair Display"/>
              </a:rPr>
              <a:t>This was discovered by a student who could not replicate the results and asked the authors for the original dataset.</a:t>
            </a:r>
            <a:endParaRPr sz="10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003f88439b_0_6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003f88439b_0_62: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4" name="Google Shape;344;g1003f88439b_0_62: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19</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1003f88439b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g1003f88439b_0_6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52" name="Google Shape;352;g1003f88439b_0_6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c6f80d1f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c6f80d1f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10290baece0_0_1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0" name="Google Shape;360;g10290baece0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000">
                <a:solidFill>
                  <a:schemeClr val="dk1"/>
                </a:solidFill>
                <a:latin typeface="Playfair Display"/>
                <a:ea typeface="Playfair Display"/>
                <a:cs typeface="Playfair Display"/>
                <a:sym typeface="Playfair Display"/>
              </a:rPr>
              <a:t>This was discovered by a student who could not replicate the results and asked the authors for the original dataset.</a:t>
            </a:r>
            <a:endParaRPr sz="10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10290baece0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10290baece0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000">
                <a:solidFill>
                  <a:schemeClr val="dk1"/>
                </a:solidFill>
                <a:latin typeface="Playfair Display"/>
                <a:ea typeface="Playfair Display"/>
                <a:cs typeface="Playfair Display"/>
                <a:sym typeface="Playfair Display"/>
              </a:rPr>
              <a:t>This was discovered by a student who could not replicate the results and asked the authors for the original dataset.</a:t>
            </a:r>
            <a:endParaRPr sz="10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1003f88439b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1003f88439b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1003f88439b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1003f88439b_0_92: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7" name="Google Shape;387;g1003f88439b_0_92: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24</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1003f88439b_0_1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1003f88439b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1006475bfd7_0_1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1006475bfd7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1006475bfd7_0_1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1006475bfd7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a:extLst>
            <a:ext uri="{FF2B5EF4-FFF2-40B4-BE49-F238E27FC236}">
              <a16:creationId xmlns:a16="http://schemas.microsoft.com/office/drawing/2014/main" id="{66F033D7-0AA5-C805-39C7-222BB6664653}"/>
            </a:ext>
          </a:extLst>
        </p:cNvPr>
        <p:cNvGrpSpPr/>
        <p:nvPr/>
      </p:nvGrpSpPr>
      <p:grpSpPr>
        <a:xfrm>
          <a:off x="0" y="0"/>
          <a:ext cx="0" cy="0"/>
          <a:chOff x="0" y="0"/>
          <a:chExt cx="0" cy="0"/>
        </a:xfrm>
      </p:grpSpPr>
      <p:sp>
        <p:nvSpPr>
          <p:cNvPr id="588" name="Google Shape;588;g2b950c30e5e_0_0:notes">
            <a:extLst>
              <a:ext uri="{FF2B5EF4-FFF2-40B4-BE49-F238E27FC236}">
                <a16:creationId xmlns:a16="http://schemas.microsoft.com/office/drawing/2014/main" id="{FBE43EB3-352D-6CCD-240D-441F500EC79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g2b950c30e5e_0_0:notes">
            <a:extLst>
              <a:ext uri="{FF2B5EF4-FFF2-40B4-BE49-F238E27FC236}">
                <a16:creationId xmlns:a16="http://schemas.microsoft.com/office/drawing/2014/main" id="{7E925250-F8A6-F3DA-D6EA-46950FAD5AF3}"/>
              </a:ext>
            </a:extLst>
          </p:cNvPr>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g2b950c30e5e_0_0:notes">
            <a:extLst>
              <a:ext uri="{FF2B5EF4-FFF2-40B4-BE49-F238E27FC236}">
                <a16:creationId xmlns:a16="http://schemas.microsoft.com/office/drawing/2014/main" id="{6B1F782C-DA3B-0E81-0E8A-022D732B1C54}"/>
              </a:ext>
            </a:extLst>
          </p:cNvPr>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28</a:t>
            </a:fld>
            <a:endParaRPr/>
          </a:p>
        </p:txBody>
      </p:sp>
    </p:spTree>
    <p:extLst>
      <p:ext uri="{BB962C8B-B14F-4D97-AF65-F5344CB8AC3E}">
        <p14:creationId xmlns:p14="http://schemas.microsoft.com/office/powerpoint/2010/main" val="40284490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41394499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792AC-305F-8B82-5A94-3F878BD322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A27BE3-C411-7F24-BB12-C61CB825457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96FB811-B3E0-1031-5833-F209ABD0C91B}"/>
              </a:ext>
            </a:extLst>
          </p:cNvPr>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76219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a:extLst>
            <a:ext uri="{FF2B5EF4-FFF2-40B4-BE49-F238E27FC236}">
              <a16:creationId xmlns:a16="http://schemas.microsoft.com/office/drawing/2014/main" id="{3B7A40AD-B706-9EA6-9D60-E2E91050BD70}"/>
            </a:ext>
          </a:extLst>
        </p:cNvPr>
        <p:cNvGrpSpPr/>
        <p:nvPr/>
      </p:nvGrpSpPr>
      <p:grpSpPr>
        <a:xfrm>
          <a:off x="0" y="0"/>
          <a:ext cx="0" cy="0"/>
          <a:chOff x="0" y="0"/>
          <a:chExt cx="0" cy="0"/>
        </a:xfrm>
      </p:grpSpPr>
      <p:sp>
        <p:nvSpPr>
          <p:cNvPr id="588" name="Google Shape;588;g2b950c30e5e_0_0:notes">
            <a:extLst>
              <a:ext uri="{FF2B5EF4-FFF2-40B4-BE49-F238E27FC236}">
                <a16:creationId xmlns:a16="http://schemas.microsoft.com/office/drawing/2014/main" id="{37521F61-DA3F-A8D1-0927-1257A45F9FB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g2b950c30e5e_0_0:notes">
            <a:extLst>
              <a:ext uri="{FF2B5EF4-FFF2-40B4-BE49-F238E27FC236}">
                <a16:creationId xmlns:a16="http://schemas.microsoft.com/office/drawing/2014/main" id="{05DBD1E4-AB75-707F-F896-904F5B7B6E00}"/>
              </a:ext>
            </a:extLst>
          </p:cNvPr>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g2b950c30e5e_0_0:notes">
            <a:extLst>
              <a:ext uri="{FF2B5EF4-FFF2-40B4-BE49-F238E27FC236}">
                <a16:creationId xmlns:a16="http://schemas.microsoft.com/office/drawing/2014/main" id="{587524D9-071E-17A8-098B-9A73CB7C1E96}"/>
              </a:ext>
            </a:extLst>
          </p:cNvPr>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3</a:t>
            </a:fld>
            <a:endParaRPr/>
          </a:p>
        </p:txBody>
      </p:sp>
    </p:spTree>
    <p:extLst>
      <p:ext uri="{BB962C8B-B14F-4D97-AF65-F5344CB8AC3E}">
        <p14:creationId xmlns:p14="http://schemas.microsoft.com/office/powerpoint/2010/main" val="34812115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1006475bfd7_0_2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1006475bfd7_0_2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80000"/>
              </a:lnSpc>
              <a:spcBef>
                <a:spcPts val="0"/>
              </a:spcBef>
              <a:spcAft>
                <a:spcPts val="0"/>
              </a:spcAft>
              <a:buNone/>
            </a:pPr>
            <a:r>
              <a:rPr lang="it">
                <a:solidFill>
                  <a:srgbClr val="595959"/>
                </a:solidFill>
                <a:latin typeface="Calibri"/>
                <a:ea typeface="Calibri"/>
                <a:cs typeface="Calibri"/>
                <a:sym typeface="Calibri"/>
              </a:rPr>
              <a:t>Data may be numerical, descriptive, aural or visual. </a:t>
            </a:r>
            <a:endParaRPr>
              <a:solidFill>
                <a:srgbClr val="595959"/>
              </a:solidFill>
              <a:latin typeface="Calibri"/>
              <a:ea typeface="Calibri"/>
              <a:cs typeface="Calibri"/>
              <a:sym typeface="Calibri"/>
            </a:endParaRPr>
          </a:p>
          <a:p>
            <a:pPr marL="0" lvl="0" indent="0" algn="l" rtl="0">
              <a:lnSpc>
                <a:spcPct val="80000"/>
              </a:lnSpc>
              <a:spcBef>
                <a:spcPts val="0"/>
              </a:spcBef>
              <a:spcAft>
                <a:spcPts val="0"/>
              </a:spcAft>
              <a:buNone/>
            </a:pPr>
            <a:r>
              <a:rPr lang="it">
                <a:solidFill>
                  <a:srgbClr val="595959"/>
                </a:solidFill>
                <a:latin typeface="Calibri"/>
                <a:ea typeface="Calibri"/>
                <a:cs typeface="Calibri"/>
                <a:sym typeface="Calibri"/>
              </a:rPr>
              <a:t>Data may be raw, abstracted or analysed, experimental or observational.</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1006475bfd7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1006475bfd7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1006475bfd7_0_1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1006475bfd7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easy to find, understand and reuse (also by oneself in the future)</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1006475bfd7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1006475bfd7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006475bfd7_0_167: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g1006475bfd7_0_167: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3" name="Google Shape;473;g1006475bfd7_0_167: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35</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1006475bfd7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1006475bfd7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it" sz="1200">
                <a:solidFill>
                  <a:srgbClr val="333333"/>
                </a:solidFill>
                <a:latin typeface="Playfair Display"/>
                <a:ea typeface="Playfair Display"/>
                <a:cs typeface="Playfair Display"/>
                <a:sym typeface="Playfair Display"/>
              </a:rPr>
              <a:t>There are many many parts of the scientific work which are not actually being evaluated</a:t>
            </a:r>
            <a:endParaRPr>
              <a:solidFill>
                <a:srgbClr val="333333"/>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1006475bfd7_0_1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1006475bfd7_0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Riflect on the research data lifecycle is often the first step of data management planning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1006475bfd7_0_1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1006475bfd7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1006475bfd7_0_2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1006475bfd7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1006475bfd7_0_2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1006475bfd7_0_2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217145636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1006475bfd7_0_2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1006475bfd7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1006475bfd7_0_2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1006475bfd7_0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1006475bfd7_0_254: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1006475bfd7_0_254: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2" name="Google Shape;532;g1006475bfd7_0_254: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43</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1006475bfd7_0_264: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2" name="Google Shape;542;g1006475bfd7_0_264: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3" name="Google Shape;543;g1006475bfd7_0_264: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44</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g1006475bfd7_0_27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1" name="Google Shape;551;g1006475bfd7_0_272: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2" name="Google Shape;552;g1006475bfd7_0_272: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45</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1006475bfd7_0_280: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0" name="Google Shape;560;g1006475bfd7_0_280: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1" name="Google Shape;561;g1006475bfd7_0_280: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46</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1006475bfd7_0_28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g1006475bfd7_0_28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1" name="Google Shape;571;g1006475bfd7_0_28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47</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g1006475bfd7_0_2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g1006475bfd7_0_295: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8" name="Google Shape;578;g1006475bfd7_0_295: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48</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2b950c30e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g2b950c30e5e_0_0: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g2b950c30e5e_0_0: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49</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F4B75-3506-A71B-071A-8BC98C5295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93D7F4-0A2E-C991-2E70-4A6651FFD89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94D72E7-6163-2237-26DF-79AD96D750CD}"/>
              </a:ext>
            </a:extLst>
          </p:cNvPr>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412495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42235109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D420A-13A8-D622-37C2-EBD63A8B23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77AD38-6187-6A25-3B2C-C41243F7DE8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91BCE4A-22A4-2337-5601-05BCE48EFD3B}"/>
              </a:ext>
            </a:extLst>
          </p:cNvPr>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42819600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2b950c30e5e_0_17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2b950c30e5e_0_1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a:extLst>
            <a:ext uri="{FF2B5EF4-FFF2-40B4-BE49-F238E27FC236}">
              <a16:creationId xmlns:a16="http://schemas.microsoft.com/office/drawing/2014/main" id="{7DB4982E-FBF8-9E81-5387-6E91881B091C}"/>
            </a:ext>
          </a:extLst>
        </p:cNvPr>
        <p:cNvGrpSpPr/>
        <p:nvPr/>
      </p:nvGrpSpPr>
      <p:grpSpPr>
        <a:xfrm>
          <a:off x="0" y="0"/>
          <a:ext cx="0" cy="0"/>
          <a:chOff x="0" y="0"/>
          <a:chExt cx="0" cy="0"/>
        </a:xfrm>
      </p:grpSpPr>
      <p:sp>
        <p:nvSpPr>
          <p:cNvPr id="588" name="Google Shape;588;g2b950c30e5e_0_0:notes">
            <a:extLst>
              <a:ext uri="{FF2B5EF4-FFF2-40B4-BE49-F238E27FC236}">
                <a16:creationId xmlns:a16="http://schemas.microsoft.com/office/drawing/2014/main" id="{AC18A644-0146-3948-022E-35165CD426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g2b950c30e5e_0_0:notes">
            <a:extLst>
              <a:ext uri="{FF2B5EF4-FFF2-40B4-BE49-F238E27FC236}">
                <a16:creationId xmlns:a16="http://schemas.microsoft.com/office/drawing/2014/main" id="{F3A308FD-0E3D-65BC-1515-37A3724B7A75}"/>
              </a:ext>
            </a:extLst>
          </p:cNvPr>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g2b950c30e5e_0_0:notes">
            <a:extLst>
              <a:ext uri="{FF2B5EF4-FFF2-40B4-BE49-F238E27FC236}">
                <a16:creationId xmlns:a16="http://schemas.microsoft.com/office/drawing/2014/main" id="{D22F66D0-53FF-33A7-FB98-9B81FF23A3A5}"/>
              </a:ext>
            </a:extLst>
          </p:cNvPr>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53</a:t>
            </a:fld>
            <a:endParaRPr/>
          </a:p>
        </p:txBody>
      </p:sp>
    </p:spTree>
    <p:extLst>
      <p:ext uri="{BB962C8B-B14F-4D97-AF65-F5344CB8AC3E}">
        <p14:creationId xmlns:p14="http://schemas.microsoft.com/office/powerpoint/2010/main" val="4497810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2b950c30e5e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3" name="Google Shape;603;g2b950c30e5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g2b950c30e5e_0_11: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8" name="Google Shape;608;g2b950c30e5e_0_11: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9" name="Google Shape;609;g2b950c30e5e_0_11: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56</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2b950c30e5e_0_2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7" name="Google Shape;627;g2b950c30e5e_0_2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8" name="Google Shape;628;g2b950c30e5e_0_2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57</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g2b950c30e5e_0_36: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5" name="Google Shape;635;g2b950c30e5e_0_36: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6" name="Google Shape;636;g2b950c30e5e_0_36: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58</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0"/>
        <p:cNvGrpSpPr/>
        <p:nvPr/>
      </p:nvGrpSpPr>
      <p:grpSpPr>
        <a:xfrm>
          <a:off x="0" y="0"/>
          <a:ext cx="0" cy="0"/>
          <a:chOff x="0" y="0"/>
          <a:chExt cx="0" cy="0"/>
        </a:xfrm>
      </p:grpSpPr>
      <p:sp>
        <p:nvSpPr>
          <p:cNvPr id="641" name="Google Shape;641;g2b950c30e5e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2" name="Google Shape;642;g2b950c30e5e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g2b950c30e5e_0_48: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9" name="Google Shape;649;g2b950c30e5e_0_48: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0" name="Google Shape;650;g2b950c30e5e_0_48: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60</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g2b950c30e5e_0_53: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g2b950c30e5e_0_53: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6" name="Google Shape;656;g2b950c30e5e_0_53: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61</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3DFD4-671D-7DD7-597B-CAADD5170D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D36E04-92A3-802B-0D21-953B152AD78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DF24B8E-71D8-66DE-0424-4C1B7DBE25B6}"/>
              </a:ext>
            </a:extLst>
          </p:cNvPr>
          <p:cNvSpPr>
            <a:spLocks noGrp="1"/>
          </p:cNvSpPr>
          <p:nvPr>
            <p:ph type="body" idx="1"/>
          </p:nvPr>
        </p:nvSpPr>
        <p:spPr/>
        <p:txBody>
          <a:bodyPr/>
          <a:lstStyle/>
          <a:p>
            <a:endParaRPr lang="en-IT" dirty="0"/>
          </a:p>
        </p:txBody>
      </p:sp>
    </p:spTree>
    <p:extLst>
      <p:ext uri="{BB962C8B-B14F-4D97-AF65-F5344CB8AC3E}">
        <p14:creationId xmlns:p14="http://schemas.microsoft.com/office/powerpoint/2010/main" val="343899794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g2b950c30e5e_0_5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2" name="Google Shape;662;g2b950c30e5e_0_5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3" name="Google Shape;663;g2b950c30e5e_0_5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62</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g2b950c30e5e_0_65: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9" name="Google Shape;669;g2b950c30e5e_0_65: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0" name="Google Shape;670;g2b950c30e5e_0_65: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63</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p:cNvGrpSpPr/>
        <p:nvPr/>
      </p:nvGrpSpPr>
      <p:grpSpPr>
        <a:xfrm>
          <a:off x="0" y="0"/>
          <a:ext cx="0" cy="0"/>
          <a:chOff x="0" y="0"/>
          <a:chExt cx="0" cy="0"/>
        </a:xfrm>
      </p:grpSpPr>
      <p:sp>
        <p:nvSpPr>
          <p:cNvPr id="676" name="Google Shape;676;g2b950c30e5e_0_7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7" name="Google Shape;677;g2b950c30e5e_0_72: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8" name="Google Shape;678;g2b950c30e5e_0_72: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64</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2b950c30e5e_0_80: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6" name="Google Shape;686;g2b950c30e5e_0_80: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7" name="Google Shape;687;g2b950c30e5e_0_80: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65</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2b950c30e5e_0_86: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g2b950c30e5e_0_86: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it" sz="1200">
                <a:solidFill>
                  <a:srgbClr val="333333"/>
                </a:solidFill>
                <a:highlight>
                  <a:srgbClr val="FFFFFF"/>
                </a:highlight>
                <a:latin typeface="Lato"/>
                <a:ea typeface="Lato"/>
                <a:cs typeface="Lato"/>
                <a:sym typeface="Lato"/>
              </a:rPr>
              <a:t>protocol i.e. http(s) or ftp. A1.1 To maximise data reuse, the protocol should be free (no-cost) and open (-sourced) and thus globally implementable to facilitate data retrieval. Anyone with a computer and an internet connection can access at least the metadata. HTTP, FTP, SMTP, … A1.2 This is a key, but often misunderstood, element of FAIR. The ‘A’ in FAIR does not necessarily mean ‘open’ or ‘free’. Rather, it implies that one should provide the exact conditions under which the data are accessible. Hence, even heavily protected and private data can be FAIR. </a:t>
            </a:r>
            <a:endParaRPr sz="1200">
              <a:solidFill>
                <a:srgbClr val="333333"/>
              </a:solidFill>
              <a:highlight>
                <a:srgbClr val="FFFFFF"/>
              </a:highlight>
              <a:latin typeface="Lato"/>
              <a:ea typeface="Lato"/>
              <a:cs typeface="Lato"/>
              <a:sym typeface="Lato"/>
            </a:endParaRPr>
          </a:p>
          <a:p>
            <a:pPr marL="0" lvl="0" indent="0" algn="l" rtl="0">
              <a:lnSpc>
                <a:spcPct val="100000"/>
              </a:lnSpc>
              <a:spcBef>
                <a:spcPts val="0"/>
              </a:spcBef>
              <a:spcAft>
                <a:spcPts val="0"/>
              </a:spcAft>
              <a:buSzPts val="1400"/>
              <a:buNone/>
            </a:pPr>
            <a:endParaRPr sz="1200">
              <a:solidFill>
                <a:srgbClr val="333333"/>
              </a:solidFill>
              <a:highlight>
                <a:srgbClr val="FFFFFF"/>
              </a:highlight>
              <a:latin typeface="Lato"/>
              <a:ea typeface="Lato"/>
              <a:cs typeface="Lato"/>
              <a:sym typeface="Lato"/>
            </a:endParaRPr>
          </a:p>
        </p:txBody>
      </p:sp>
      <p:sp>
        <p:nvSpPr>
          <p:cNvPr id="694" name="Google Shape;694;g2b950c30e5e_0_86: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66</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g2b950c30e5e_0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2" name="Google Shape;702;g2b950c30e5e_0_94: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3" name="Google Shape;703;g2b950c30e5e_0_94: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67</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g2b950c30e5e_0_104: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g2b950c30e5e_0_104: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it"/>
              <a:t>I1 </a:t>
            </a:r>
            <a:r>
              <a:rPr lang="it">
                <a:latin typeface="Lato"/>
                <a:ea typeface="Lato"/>
                <a:cs typeface="Lato"/>
                <a:sym typeface="Lato"/>
              </a:rPr>
              <a:t>Understandable to humans (no dead languages), besides data</a:t>
            </a:r>
            <a:r>
              <a:rPr lang="it">
                <a:solidFill>
                  <a:srgbClr val="333333"/>
                </a:solidFill>
                <a:highlight>
                  <a:srgbClr val="FFFFFF"/>
                </a:highlight>
                <a:latin typeface="Lato"/>
                <a:ea typeface="Lato"/>
                <a:cs typeface="Lato"/>
                <a:sym typeface="Lato"/>
              </a:rPr>
              <a:t> should be readable for machines without the need for specialised or ad hoc algorithms, translators, or mappings. I2 The controlled vocabulary used to describe datasets needs to be documented and this documentation need to be easily findable. I3 specify if one dataset builds on another data set, if additional datasets are needed to complete the data, or if complementary information is stored in a different dataset.</a:t>
            </a:r>
            <a:endParaRPr>
              <a:latin typeface="Lato"/>
              <a:ea typeface="Lato"/>
              <a:cs typeface="Lato"/>
              <a:sym typeface="Lato"/>
            </a:endParaRPr>
          </a:p>
        </p:txBody>
      </p:sp>
      <p:sp>
        <p:nvSpPr>
          <p:cNvPr id="714" name="Google Shape;714;g2b950c30e5e_0_104: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68</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b950c30e5e_0_11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2" name="Google Shape;722;g2b950c30e5e_0_112: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3" name="Google Shape;723;g2b950c30e5e_0_112: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69</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8"/>
        <p:cNvGrpSpPr/>
        <p:nvPr/>
      </p:nvGrpSpPr>
      <p:grpSpPr>
        <a:xfrm>
          <a:off x="0" y="0"/>
          <a:ext cx="0" cy="0"/>
          <a:chOff x="0" y="0"/>
          <a:chExt cx="0" cy="0"/>
        </a:xfrm>
      </p:grpSpPr>
      <p:sp>
        <p:nvSpPr>
          <p:cNvPr id="729" name="Google Shape;729;g2b950c30e5e_0_11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0" name="Google Shape;730;g2b950c30e5e_0_11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1" name="Google Shape;731;g2b950c30e5e_0_11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it"/>
              <a:t>70</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a:extLst>
            <a:ext uri="{FF2B5EF4-FFF2-40B4-BE49-F238E27FC236}">
              <a16:creationId xmlns:a16="http://schemas.microsoft.com/office/drawing/2014/main" id="{6B948806-DC6A-0FB7-80EC-9C54A6EE8D40}"/>
            </a:ext>
          </a:extLst>
        </p:cNvPr>
        <p:cNvGrpSpPr/>
        <p:nvPr/>
      </p:nvGrpSpPr>
      <p:grpSpPr>
        <a:xfrm>
          <a:off x="0" y="0"/>
          <a:ext cx="0" cy="0"/>
          <a:chOff x="0" y="0"/>
          <a:chExt cx="0" cy="0"/>
        </a:xfrm>
      </p:grpSpPr>
      <p:sp>
        <p:nvSpPr>
          <p:cNvPr id="588" name="Google Shape;588;g2b950c30e5e_0_0:notes">
            <a:extLst>
              <a:ext uri="{FF2B5EF4-FFF2-40B4-BE49-F238E27FC236}">
                <a16:creationId xmlns:a16="http://schemas.microsoft.com/office/drawing/2014/main" id="{388E77A4-69A9-6C3D-E0C5-B96B22608AD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g2b950c30e5e_0_0:notes">
            <a:extLst>
              <a:ext uri="{FF2B5EF4-FFF2-40B4-BE49-F238E27FC236}">
                <a16:creationId xmlns:a16="http://schemas.microsoft.com/office/drawing/2014/main" id="{2B6ED631-04D8-D9D5-DAF1-771DE91105EA}"/>
              </a:ext>
            </a:extLst>
          </p:cNvPr>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g2b950c30e5e_0_0:notes">
            <a:extLst>
              <a:ext uri="{FF2B5EF4-FFF2-40B4-BE49-F238E27FC236}">
                <a16:creationId xmlns:a16="http://schemas.microsoft.com/office/drawing/2014/main" id="{250FA4AC-380E-5A2E-ABA7-D4D21F0057F9}"/>
              </a:ext>
            </a:extLst>
          </p:cNvPr>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71</a:t>
            </a:fld>
            <a:endParaRPr/>
          </a:p>
        </p:txBody>
      </p:sp>
    </p:spTree>
    <p:extLst>
      <p:ext uri="{BB962C8B-B14F-4D97-AF65-F5344CB8AC3E}">
        <p14:creationId xmlns:p14="http://schemas.microsoft.com/office/powerpoint/2010/main" val="4294554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2b94ccb8b2c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2b94ccb8b2c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g2b950c30e5e_0_4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9" name="Google Shape;739;g2b950c30e5e_0_4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g2b950c30e5e_0_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 name="Google Shape;744;g2b950c30e5e_0_503: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5" name="Google Shape;745;g2b950c30e5e_0_503: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74</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2b950c30e5e_0_514: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6" name="Google Shape;756;g2b950c30e5e_0_514: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7" name="Google Shape;757;g2b950c30e5e_0_514: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75</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2b950c30e5e_0_52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5" name="Google Shape;765;g2b950c30e5e_0_522: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6" name="Google Shape;766;g2b950c30e5e_0_522: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76</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g2b950c30e5e_0_533: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7" name="Google Shape;777;g2b950c30e5e_0_533: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8" name="Google Shape;778;g2b950c30e5e_0_533: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77</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g2b950c30e5e_0_545: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0" name="Google Shape;790;g2b950c30e5e_0_545: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1" name="Google Shape;791;g2b950c30e5e_0_545: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78</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g2b950c30e5e_0_5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9" name="Google Shape;799;g2b950c30e5e_0_553: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0" name="Google Shape;800;g2b950c30e5e_0_553: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79</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2b950c30e5e_0_565: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2" name="Google Shape;812;g2b950c30e5e_0_565: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3" name="Google Shape;813;g2b950c30e5e_0_565: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80</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g2b950c30e5e_0_57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0" name="Google Shape;820;g2b950c30e5e_0_572: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1" name="Google Shape;821;g2b950c30e5e_0_572: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81</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g2b950c30e5e_0_57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8" name="Google Shape;828;g2b950c30e5e_0_579: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9" name="Google Shape;829;g2b950c30e5e_0_579: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82</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2b94ccb8b2c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2b94ccb8b2c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g2b950c30e5e_0_586: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6" name="Google Shape;836;g2b950c30e5e_0_586: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7" name="Google Shape;837;g2b950c30e5e_0_586: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83</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2b950c30e5e_0_593: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4" name="Google Shape;844;g2b950c30e5e_0_593: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5" name="Google Shape;845;g2b950c30e5e_0_593: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84</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9"/>
        <p:cNvGrpSpPr/>
        <p:nvPr/>
      </p:nvGrpSpPr>
      <p:grpSpPr>
        <a:xfrm>
          <a:off x="0" y="0"/>
          <a:ext cx="0" cy="0"/>
          <a:chOff x="0" y="0"/>
          <a:chExt cx="0" cy="0"/>
        </a:xfrm>
      </p:grpSpPr>
      <p:sp>
        <p:nvSpPr>
          <p:cNvPr id="850" name="Google Shape;850;g2b950c30e5e_0_59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1" name="Google Shape;851;g2b950c30e5e_0_599: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2" name="Google Shape;852;g2b950c30e5e_0_599: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85</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g2b950c30e5e_0_6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8" name="Google Shape;858;g2b950c30e5e_0_605: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9" name="Google Shape;859;g2b950c30e5e_0_605: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86</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g2b950c30e5e_0_6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6" name="Google Shape;866;g2b950c30e5e_0_612: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7" name="Google Shape;867;g2b950c30e5e_0_612: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87</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g2b950c30e5e_0_618: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3" name="Google Shape;873;g2b950c30e5e_0_618: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4" name="Google Shape;874;g2b950c30e5e_0_618: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88</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
        <p:cNvGrpSpPr/>
        <p:nvPr/>
      </p:nvGrpSpPr>
      <p:grpSpPr>
        <a:xfrm>
          <a:off x="0" y="0"/>
          <a:ext cx="0" cy="0"/>
          <a:chOff x="0" y="0"/>
          <a:chExt cx="0" cy="0"/>
        </a:xfrm>
      </p:grpSpPr>
      <p:sp>
        <p:nvSpPr>
          <p:cNvPr id="881" name="Google Shape;881;g2b950c30e5e_0_6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2" name="Google Shape;882;g2b950c30e5e_0_626: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3" name="Google Shape;883;g2b950c30e5e_0_626: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89</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g2b950c30e5e_0_632: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9" name="Google Shape;889;g2b950c30e5e_0_632: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0" name="Google Shape;890;g2b950c30e5e_0_632: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90</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g2b950c30e5e_0_640: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8" name="Google Shape;898;g2b950c30e5e_0_640: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9" name="Google Shape;899;g2b950c30e5e_0_640: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91</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g2b950c30e5e_0_6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5" name="Google Shape;905;g2b950c30e5e_0_6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fb1eefdd2d_0_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4" name="Google Shape;264;gfb1eefdd2d_0_82:notes"/>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gfb1eefdd2d_0_82:notes"/>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10</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9"/>
        <p:cNvGrpSpPr/>
        <p:nvPr/>
      </p:nvGrpSpPr>
      <p:grpSpPr>
        <a:xfrm>
          <a:off x="0" y="0"/>
          <a:ext cx="0" cy="0"/>
          <a:chOff x="0" y="0"/>
          <a:chExt cx="0" cy="0"/>
        </a:xfrm>
      </p:grpSpPr>
      <p:sp>
        <p:nvSpPr>
          <p:cNvPr id="910" name="Google Shape;910;g2b950c30e5e_0_651: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1" name="Google Shape;911;g2b950c30e5e_0_651: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2" name="Google Shape;912;g2b950c30e5e_0_651: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Font typeface="Arial"/>
              <a:buNone/>
            </a:pPr>
            <a:fld id="{00000000-1234-1234-1234-123412341234}" type="slidenum">
              <a:rPr lang="it"/>
              <a:t>93</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8"/>
        <p:cNvGrpSpPr/>
        <p:nvPr/>
      </p:nvGrpSpPr>
      <p:grpSpPr>
        <a:xfrm>
          <a:off x="0" y="0"/>
          <a:ext cx="0" cy="0"/>
          <a:chOff x="0" y="0"/>
          <a:chExt cx="0" cy="0"/>
        </a:xfrm>
      </p:grpSpPr>
      <p:sp>
        <p:nvSpPr>
          <p:cNvPr id="919" name="Google Shape;919;g2b950c30e5e_0_659:notes"/>
          <p:cNvSpPr>
            <a:spLocks noGrp="1" noRot="1" noChangeAspect="1"/>
          </p:cNvSpPr>
          <p:nvPr>
            <p:ph type="sldImg" idx="2"/>
          </p:nvPr>
        </p:nvSpPr>
        <p:spPr>
          <a:xfrm>
            <a:off x="92741" y="686311"/>
            <a:ext cx="6672600" cy="34287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0" name="Google Shape;920;g2b950c30e5e_0_659:notes"/>
          <p:cNvSpPr txBox="1">
            <a:spLocks noGrp="1"/>
          </p:cNvSpPr>
          <p:nvPr>
            <p:ph type="body" idx="1"/>
          </p:nvPr>
        </p:nvSpPr>
        <p:spPr>
          <a:xfrm>
            <a:off x="685963" y="4342743"/>
            <a:ext cx="5486100" cy="411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1" name="Google Shape;921;g2b950c30e5e_0_659:notes"/>
          <p:cNvSpPr txBox="1">
            <a:spLocks noGrp="1"/>
          </p:cNvSpPr>
          <p:nvPr>
            <p:ph type="sldNum" idx="12"/>
          </p:nvPr>
        </p:nvSpPr>
        <p:spPr>
          <a:xfrm>
            <a:off x="3883916" y="8685486"/>
            <a:ext cx="2972400" cy="4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it"/>
              <a:t>94</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a:extLst>
            <a:ext uri="{FF2B5EF4-FFF2-40B4-BE49-F238E27FC236}">
              <a16:creationId xmlns:a16="http://schemas.microsoft.com/office/drawing/2014/main" id="{F45B3406-E247-2747-85BB-CBBBF5751C97}"/>
            </a:ext>
          </a:extLst>
        </p:cNvPr>
        <p:cNvGrpSpPr/>
        <p:nvPr/>
      </p:nvGrpSpPr>
      <p:grpSpPr>
        <a:xfrm>
          <a:off x="0" y="0"/>
          <a:ext cx="0" cy="0"/>
          <a:chOff x="0" y="0"/>
          <a:chExt cx="0" cy="0"/>
        </a:xfrm>
      </p:grpSpPr>
      <p:sp>
        <p:nvSpPr>
          <p:cNvPr id="588" name="Google Shape;588;g2b950c30e5e_0_0:notes">
            <a:extLst>
              <a:ext uri="{FF2B5EF4-FFF2-40B4-BE49-F238E27FC236}">
                <a16:creationId xmlns:a16="http://schemas.microsoft.com/office/drawing/2014/main" id="{57CA242F-9BB2-0D52-F387-3D904920498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9" name="Google Shape;589;g2b950c30e5e_0_0:notes">
            <a:extLst>
              <a:ext uri="{FF2B5EF4-FFF2-40B4-BE49-F238E27FC236}">
                <a16:creationId xmlns:a16="http://schemas.microsoft.com/office/drawing/2014/main" id="{ABE26227-47C7-74A5-07F6-8E3F74D11FDE}"/>
              </a:ext>
            </a:extLst>
          </p:cNvPr>
          <p:cNvSpPr txBox="1">
            <a:spLocks noGrp="1"/>
          </p:cNvSpPr>
          <p:nvPr>
            <p:ph type="body" idx="1"/>
          </p:nvPr>
        </p:nvSpPr>
        <p:spPr>
          <a:xfrm>
            <a:off x="685963" y="4342743"/>
            <a:ext cx="54861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g2b950c30e5e_0_0:notes">
            <a:extLst>
              <a:ext uri="{FF2B5EF4-FFF2-40B4-BE49-F238E27FC236}">
                <a16:creationId xmlns:a16="http://schemas.microsoft.com/office/drawing/2014/main" id="{4C13618F-3BA9-D337-4FD7-CDE263B43997}"/>
              </a:ext>
            </a:extLst>
          </p:cNvPr>
          <p:cNvSpPr txBox="1">
            <a:spLocks noGrp="1"/>
          </p:cNvSpPr>
          <p:nvPr>
            <p:ph type="sldNum" idx="12"/>
          </p:nvPr>
        </p:nvSpPr>
        <p:spPr>
          <a:xfrm>
            <a:off x="3883916" y="8685486"/>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it"/>
              <a:t>95</a:t>
            </a:fld>
            <a:endParaRPr/>
          </a:p>
        </p:txBody>
      </p:sp>
    </p:spTree>
    <p:extLst>
      <p:ext uri="{BB962C8B-B14F-4D97-AF65-F5344CB8AC3E}">
        <p14:creationId xmlns:p14="http://schemas.microsoft.com/office/powerpoint/2010/main" val="11120867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9"/>
        <p:cNvGrpSpPr/>
        <p:nvPr/>
      </p:nvGrpSpPr>
      <p:grpSpPr>
        <a:xfrm>
          <a:off x="0" y="0"/>
          <a:ext cx="0" cy="0"/>
          <a:chOff x="0" y="0"/>
          <a:chExt cx="0" cy="0"/>
        </a:xfrm>
      </p:grpSpPr>
      <p:sp>
        <p:nvSpPr>
          <p:cNvPr id="930" name="Google Shape;930;g2b950c30e5e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1" name="Google Shape;931;g2b950c30e5e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4"/>
        <p:cNvGrpSpPr/>
        <p:nvPr/>
      </p:nvGrpSpPr>
      <p:grpSpPr>
        <a:xfrm>
          <a:off x="0" y="0"/>
          <a:ext cx="0" cy="0"/>
          <a:chOff x="0" y="0"/>
          <a:chExt cx="0" cy="0"/>
        </a:xfrm>
      </p:grpSpPr>
      <p:sp>
        <p:nvSpPr>
          <p:cNvPr id="935" name="Google Shape;935;g2b950c30e5e_0_9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6" name="Google Shape;936;g2b950c30e5e_0_9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9"/>
        <p:cNvGrpSpPr/>
        <p:nvPr/>
      </p:nvGrpSpPr>
      <p:grpSpPr>
        <a:xfrm>
          <a:off x="0" y="0"/>
          <a:ext cx="0" cy="0"/>
          <a:chOff x="0" y="0"/>
          <a:chExt cx="0" cy="0"/>
        </a:xfrm>
      </p:grpSpPr>
      <p:sp>
        <p:nvSpPr>
          <p:cNvPr id="940" name="Google Shape;940;g2b950c30e5e_0_9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1" name="Google Shape;941;g2b950c30e5e_0_9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2b950c30e5e_0_9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2b950c30e5e_0_9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2b950c30e5e_0_9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2b950c30e5e_0_9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g2b950c30e5e_0_9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9" name="Google Shape;969;g2b950c30e5e_0_9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4"/>
        <p:cNvGrpSpPr/>
        <p:nvPr/>
      </p:nvGrpSpPr>
      <p:grpSpPr>
        <a:xfrm>
          <a:off x="0" y="0"/>
          <a:ext cx="0" cy="0"/>
          <a:chOff x="0" y="0"/>
          <a:chExt cx="0" cy="0"/>
        </a:xfrm>
      </p:grpSpPr>
      <p:sp>
        <p:nvSpPr>
          <p:cNvPr id="975" name="Google Shape;975;g2b950c30e5e_0_9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6" name="Google Shape;976;g2b950c30e5e_0_9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0"/>
              </a:spcBef>
              <a:spcAft>
                <a:spcPts val="0"/>
              </a:spcAft>
              <a:buClr>
                <a:schemeClr val="lt1"/>
              </a:buClr>
              <a:buSzPts val="1100"/>
              <a:buChar char="○"/>
              <a:defRPr>
                <a:solidFill>
                  <a:schemeClr val="lt1"/>
                </a:solidFill>
              </a:defRPr>
            </a:lvl2pPr>
            <a:lvl3pPr marL="1371600" lvl="2" indent="-298450">
              <a:spcBef>
                <a:spcPts val="0"/>
              </a:spcBef>
              <a:spcAft>
                <a:spcPts val="0"/>
              </a:spcAft>
              <a:buClr>
                <a:schemeClr val="lt1"/>
              </a:buClr>
              <a:buSzPts val="1100"/>
              <a:buChar char="■"/>
              <a:defRPr>
                <a:solidFill>
                  <a:schemeClr val="lt1"/>
                </a:solidFill>
              </a:defRPr>
            </a:lvl3pPr>
            <a:lvl4pPr marL="1828800" lvl="3" indent="-298450">
              <a:spcBef>
                <a:spcPts val="0"/>
              </a:spcBef>
              <a:spcAft>
                <a:spcPts val="0"/>
              </a:spcAft>
              <a:buClr>
                <a:schemeClr val="lt1"/>
              </a:buClr>
              <a:buSzPts val="1100"/>
              <a:buChar char="●"/>
              <a:defRPr>
                <a:solidFill>
                  <a:schemeClr val="lt1"/>
                </a:solidFill>
              </a:defRPr>
            </a:lvl4pPr>
            <a:lvl5pPr marL="2286000" lvl="4" indent="-298450">
              <a:spcBef>
                <a:spcPts val="0"/>
              </a:spcBef>
              <a:spcAft>
                <a:spcPts val="0"/>
              </a:spcAft>
              <a:buClr>
                <a:schemeClr val="lt1"/>
              </a:buClr>
              <a:buSzPts val="1100"/>
              <a:buChar char="○"/>
              <a:defRPr>
                <a:solidFill>
                  <a:schemeClr val="lt1"/>
                </a:solidFill>
              </a:defRPr>
            </a:lvl5pPr>
            <a:lvl6pPr marL="2743200" lvl="5" indent="-298450">
              <a:spcBef>
                <a:spcPts val="0"/>
              </a:spcBef>
              <a:spcAft>
                <a:spcPts val="0"/>
              </a:spcAft>
              <a:buClr>
                <a:schemeClr val="lt1"/>
              </a:buClr>
              <a:buSzPts val="1100"/>
              <a:buChar char="■"/>
              <a:defRPr>
                <a:solidFill>
                  <a:schemeClr val="lt1"/>
                </a:solidFill>
              </a:defRPr>
            </a:lvl6pPr>
            <a:lvl7pPr marL="3200400" lvl="6" indent="-298450">
              <a:spcBef>
                <a:spcPts val="0"/>
              </a:spcBef>
              <a:spcAft>
                <a:spcPts val="0"/>
              </a:spcAft>
              <a:buClr>
                <a:schemeClr val="lt1"/>
              </a:buClr>
              <a:buSzPts val="1100"/>
              <a:buChar char="●"/>
              <a:defRPr>
                <a:solidFill>
                  <a:schemeClr val="lt1"/>
                </a:solidFill>
              </a:defRPr>
            </a:lvl7pPr>
            <a:lvl8pPr marL="3657600" lvl="7" indent="-298450">
              <a:spcBef>
                <a:spcPts val="0"/>
              </a:spcBef>
              <a:spcAft>
                <a:spcPts val="0"/>
              </a:spcAft>
              <a:buClr>
                <a:schemeClr val="lt1"/>
              </a:buClr>
              <a:buSzPts val="1100"/>
              <a:buChar char="○"/>
              <a:defRPr>
                <a:solidFill>
                  <a:schemeClr val="lt1"/>
                </a:solidFill>
              </a:defRPr>
            </a:lvl8pPr>
            <a:lvl9pPr marL="4114800" lvl="8" indent="-298450">
              <a:spcBef>
                <a:spcPts val="0"/>
              </a:spcBef>
              <a:spcAft>
                <a:spcPts val="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6_area science park">
  <p:cSld name="6_area science park">
    <p:spTree>
      <p:nvGrpSpPr>
        <p:cNvPr id="1" name="Shape 82"/>
        <p:cNvGrpSpPr/>
        <p:nvPr/>
      </p:nvGrpSpPr>
      <p:grpSpPr>
        <a:xfrm>
          <a:off x="0" y="0"/>
          <a:ext cx="0" cy="0"/>
          <a:chOff x="0" y="0"/>
          <a:chExt cx="0" cy="0"/>
        </a:xfrm>
      </p:grpSpPr>
      <p:sp>
        <p:nvSpPr>
          <p:cNvPr id="83" name="Google Shape;83;p13"/>
          <p:cNvSpPr txBox="1">
            <a:spLocks noGrp="1"/>
          </p:cNvSpPr>
          <p:nvPr>
            <p:ph type="body" idx="1"/>
          </p:nvPr>
        </p:nvSpPr>
        <p:spPr>
          <a:xfrm>
            <a:off x="251520" y="1084145"/>
            <a:ext cx="8640900" cy="8394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84" name="Google Shape;84;p13"/>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5" name="Google Shape;85;p13"/>
          <p:cNvSpPr>
            <a:spLocks noGrp="1"/>
          </p:cNvSpPr>
          <p:nvPr>
            <p:ph type="pic" idx="2"/>
          </p:nvPr>
        </p:nvSpPr>
        <p:spPr>
          <a:xfrm>
            <a:off x="6300192" y="2143186"/>
            <a:ext cx="2589000" cy="2217900"/>
          </a:xfrm>
          <a:prstGeom prst="rect">
            <a:avLst/>
          </a:prstGeom>
          <a:solidFill>
            <a:srgbClr val="D8D8D8"/>
          </a:solidFill>
          <a:ln>
            <a:noFill/>
          </a:ln>
        </p:spPr>
        <p:txBody>
          <a:bodyPr/>
          <a:lstStyle/>
          <a:p>
            <a:endParaRPr lang="en-IT"/>
          </a:p>
        </p:txBody>
      </p:sp>
      <p:sp>
        <p:nvSpPr>
          <p:cNvPr id="86" name="Google Shape;86;p13"/>
          <p:cNvSpPr>
            <a:spLocks noGrp="1"/>
          </p:cNvSpPr>
          <p:nvPr>
            <p:ph type="pic" idx="3"/>
          </p:nvPr>
        </p:nvSpPr>
        <p:spPr>
          <a:xfrm>
            <a:off x="3270335" y="2143186"/>
            <a:ext cx="2589000" cy="2217900"/>
          </a:xfrm>
          <a:prstGeom prst="rect">
            <a:avLst/>
          </a:prstGeom>
          <a:solidFill>
            <a:srgbClr val="D8D8D8"/>
          </a:solidFill>
          <a:ln>
            <a:noFill/>
          </a:ln>
        </p:spPr>
        <p:txBody>
          <a:bodyPr/>
          <a:lstStyle/>
          <a:p>
            <a:endParaRPr lang="en-IT"/>
          </a:p>
        </p:txBody>
      </p:sp>
      <p:sp>
        <p:nvSpPr>
          <p:cNvPr id="87" name="Google Shape;87;p13"/>
          <p:cNvSpPr>
            <a:spLocks noGrp="1"/>
          </p:cNvSpPr>
          <p:nvPr>
            <p:ph type="pic" idx="4"/>
          </p:nvPr>
        </p:nvSpPr>
        <p:spPr>
          <a:xfrm>
            <a:off x="240478" y="2143186"/>
            <a:ext cx="2589000" cy="2217900"/>
          </a:xfrm>
          <a:prstGeom prst="rect">
            <a:avLst/>
          </a:prstGeom>
          <a:solidFill>
            <a:srgbClr val="D8D8D8"/>
          </a:solidFill>
          <a:ln>
            <a:noFill/>
          </a:ln>
        </p:spPr>
        <p:txBody>
          <a:bodyPr/>
          <a:lstStyle/>
          <a:p>
            <a:endParaRPr lang="en-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area science park">
  <p:cSld name="3_area science park">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0" name="Google Shape;90;p14"/>
          <p:cNvSpPr txBox="1">
            <a:spLocks noGrp="1"/>
          </p:cNvSpPr>
          <p:nvPr>
            <p:ph type="body" idx="1"/>
          </p:nvPr>
        </p:nvSpPr>
        <p:spPr>
          <a:xfrm>
            <a:off x="250825" y="1063625"/>
            <a:ext cx="8642400" cy="3560700"/>
          </a:xfrm>
          <a:prstGeom prst="rect">
            <a:avLst/>
          </a:prstGeom>
          <a:noFill/>
          <a:ln>
            <a:noFill/>
          </a:ln>
        </p:spPr>
        <p:txBody>
          <a:bodyPr spcFirstLastPara="1" wrap="square" lIns="91425" tIns="45700" rIns="91425" bIns="45700" anchor="t" anchorCtr="0">
            <a:normAutofit/>
          </a:bodyPr>
          <a:lstStyle>
            <a:lvl1pPr marL="457200" lvl="0" indent="-330200" algn="l" rtl="0">
              <a:lnSpc>
                <a:spcPct val="90000"/>
              </a:lnSpc>
              <a:spcBef>
                <a:spcPts val="1000"/>
              </a:spcBef>
              <a:spcAft>
                <a:spcPts val="0"/>
              </a:spcAft>
              <a:buClr>
                <a:schemeClr val="accent1"/>
              </a:buClr>
              <a:buSzPts val="1600"/>
              <a:buChar char="●"/>
              <a:defRPr sz="1600">
                <a:solidFill>
                  <a:srgbClr val="3F3F3F"/>
                </a:solidFill>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area science park">
  <p:cSld name="2_area science park">
    <p:spTree>
      <p:nvGrpSpPr>
        <p:cNvPr id="1" name="Shape 91"/>
        <p:cNvGrpSpPr/>
        <p:nvPr/>
      </p:nvGrpSpPr>
      <p:grpSpPr>
        <a:xfrm>
          <a:off x="0" y="0"/>
          <a:ext cx="0" cy="0"/>
          <a:chOff x="0" y="0"/>
          <a:chExt cx="0" cy="0"/>
        </a:xfrm>
      </p:grpSpPr>
      <p:sp>
        <p:nvSpPr>
          <p:cNvPr id="92" name="Google Shape;92;p15"/>
          <p:cNvSpPr txBox="1">
            <a:spLocks noGrp="1"/>
          </p:cNvSpPr>
          <p:nvPr>
            <p:ph type="body" idx="1"/>
          </p:nvPr>
        </p:nvSpPr>
        <p:spPr>
          <a:xfrm>
            <a:off x="251520" y="1084144"/>
            <a:ext cx="5221200" cy="34992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93" name="Google Shape;93;p15"/>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4" name="Google Shape;94;p15"/>
          <p:cNvSpPr>
            <a:spLocks noGrp="1"/>
          </p:cNvSpPr>
          <p:nvPr>
            <p:ph type="pic" idx="2"/>
          </p:nvPr>
        </p:nvSpPr>
        <p:spPr>
          <a:xfrm>
            <a:off x="5723830" y="1084144"/>
            <a:ext cx="3168600" cy="3509400"/>
          </a:xfrm>
          <a:prstGeom prst="rect">
            <a:avLst/>
          </a:prstGeom>
          <a:solidFill>
            <a:srgbClr val="D8D8D8"/>
          </a:solidFill>
          <a:ln>
            <a:noFill/>
          </a:ln>
        </p:spPr>
        <p:txBody>
          <a:bodyPr/>
          <a:lstStyle/>
          <a:p>
            <a:endParaRPr lang="en-I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Intestazione della sezione 1">
  <p:cSld name="SECTION_HEADER_1">
    <p:bg>
      <p:bgPr>
        <a:solidFill>
          <a:schemeClr val="accent4"/>
        </a:solidFill>
        <a:effectLst/>
      </p:bgPr>
    </p:bg>
    <p:spTree>
      <p:nvGrpSpPr>
        <p:cNvPr id="1" name="Shape 95"/>
        <p:cNvGrpSpPr/>
        <p:nvPr/>
      </p:nvGrpSpPr>
      <p:grpSpPr>
        <a:xfrm>
          <a:off x="0" y="0"/>
          <a:ext cx="0" cy="0"/>
          <a:chOff x="0" y="0"/>
          <a:chExt cx="0" cy="0"/>
        </a:xfrm>
      </p:grpSpPr>
      <p:sp>
        <p:nvSpPr>
          <p:cNvPr id="96" name="Google Shape;96;p16"/>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8_area science park">
  <p:cSld name="8_area science park">
    <p:spTree>
      <p:nvGrpSpPr>
        <p:cNvPr id="1" name="Shape 97"/>
        <p:cNvGrpSpPr/>
        <p:nvPr/>
      </p:nvGrpSpPr>
      <p:grpSpPr>
        <a:xfrm>
          <a:off x="0" y="0"/>
          <a:ext cx="0" cy="0"/>
          <a:chOff x="0" y="0"/>
          <a:chExt cx="0" cy="0"/>
        </a:xfrm>
      </p:grpSpPr>
      <p:sp>
        <p:nvSpPr>
          <p:cNvPr id="98" name="Google Shape;98;p17"/>
          <p:cNvSpPr txBox="1">
            <a:spLocks noGrp="1"/>
          </p:cNvSpPr>
          <p:nvPr>
            <p:ph type="body" idx="1"/>
          </p:nvPr>
        </p:nvSpPr>
        <p:spPr>
          <a:xfrm>
            <a:off x="3672285" y="1084144"/>
            <a:ext cx="5221200" cy="34992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99" name="Google Shape;99;p17"/>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0" name="Google Shape;100;p17"/>
          <p:cNvSpPr>
            <a:spLocks noGrp="1"/>
          </p:cNvSpPr>
          <p:nvPr>
            <p:ph type="pic" idx="2"/>
          </p:nvPr>
        </p:nvSpPr>
        <p:spPr>
          <a:xfrm>
            <a:off x="253008" y="1084144"/>
            <a:ext cx="3168600" cy="3509400"/>
          </a:xfrm>
          <a:prstGeom prst="rect">
            <a:avLst/>
          </a:prstGeom>
          <a:solidFill>
            <a:srgbClr val="D8D8D8"/>
          </a:solidFill>
          <a:ln>
            <a:noFill/>
          </a:ln>
        </p:spPr>
        <p:txBody>
          <a:bodyPr/>
          <a:lstStyle/>
          <a:p>
            <a:endParaRPr lang="en-I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7_area science park">
  <p:cSld name="7_area science park">
    <p:spTree>
      <p:nvGrpSpPr>
        <p:cNvPr id="1" name="Shape 101"/>
        <p:cNvGrpSpPr/>
        <p:nvPr/>
      </p:nvGrpSpPr>
      <p:grpSpPr>
        <a:xfrm>
          <a:off x="0" y="0"/>
          <a:ext cx="0" cy="0"/>
          <a:chOff x="0" y="0"/>
          <a:chExt cx="0" cy="0"/>
        </a:xfrm>
      </p:grpSpPr>
      <p:sp>
        <p:nvSpPr>
          <p:cNvPr id="102" name="Google Shape;102;p18"/>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8"/>
          <p:cNvSpPr>
            <a:spLocks noGrp="1"/>
          </p:cNvSpPr>
          <p:nvPr>
            <p:ph type="pic" idx="2"/>
          </p:nvPr>
        </p:nvSpPr>
        <p:spPr>
          <a:xfrm>
            <a:off x="4355976" y="2859782"/>
            <a:ext cx="4508100" cy="1501500"/>
          </a:xfrm>
          <a:prstGeom prst="rect">
            <a:avLst/>
          </a:prstGeom>
          <a:solidFill>
            <a:srgbClr val="D8D8D8"/>
          </a:solidFill>
          <a:ln>
            <a:noFill/>
          </a:ln>
        </p:spPr>
        <p:txBody>
          <a:bodyPr/>
          <a:lstStyle/>
          <a:p>
            <a:endParaRPr lang="en-IT"/>
          </a:p>
        </p:txBody>
      </p:sp>
      <p:sp>
        <p:nvSpPr>
          <p:cNvPr id="104" name="Google Shape;104;p18"/>
          <p:cNvSpPr>
            <a:spLocks noGrp="1"/>
          </p:cNvSpPr>
          <p:nvPr>
            <p:ph type="pic" idx="3"/>
          </p:nvPr>
        </p:nvSpPr>
        <p:spPr>
          <a:xfrm>
            <a:off x="4355976" y="1327873"/>
            <a:ext cx="1437900" cy="1433100"/>
          </a:xfrm>
          <a:prstGeom prst="rect">
            <a:avLst/>
          </a:prstGeom>
          <a:solidFill>
            <a:srgbClr val="D8D8D8"/>
          </a:solidFill>
          <a:ln>
            <a:noFill/>
          </a:ln>
        </p:spPr>
        <p:txBody>
          <a:bodyPr/>
          <a:lstStyle/>
          <a:p>
            <a:endParaRPr lang="en-IT"/>
          </a:p>
        </p:txBody>
      </p:sp>
      <p:sp>
        <p:nvSpPr>
          <p:cNvPr id="105" name="Google Shape;105;p18"/>
          <p:cNvSpPr>
            <a:spLocks noGrp="1"/>
          </p:cNvSpPr>
          <p:nvPr>
            <p:ph type="pic" idx="4"/>
          </p:nvPr>
        </p:nvSpPr>
        <p:spPr>
          <a:xfrm>
            <a:off x="240478" y="1327873"/>
            <a:ext cx="4004700" cy="3033300"/>
          </a:xfrm>
          <a:prstGeom prst="rect">
            <a:avLst/>
          </a:prstGeom>
          <a:solidFill>
            <a:srgbClr val="D8D8D8"/>
          </a:solidFill>
          <a:ln>
            <a:noFill/>
          </a:ln>
        </p:spPr>
        <p:txBody>
          <a:bodyPr/>
          <a:lstStyle/>
          <a:p>
            <a:endParaRPr lang="en-IT"/>
          </a:p>
        </p:txBody>
      </p:sp>
      <p:sp>
        <p:nvSpPr>
          <p:cNvPr id="106" name="Google Shape;106;p18"/>
          <p:cNvSpPr>
            <a:spLocks noGrp="1"/>
          </p:cNvSpPr>
          <p:nvPr>
            <p:ph type="pic" idx="5"/>
          </p:nvPr>
        </p:nvSpPr>
        <p:spPr>
          <a:xfrm>
            <a:off x="5891044" y="1327873"/>
            <a:ext cx="1437900" cy="1433100"/>
          </a:xfrm>
          <a:prstGeom prst="rect">
            <a:avLst/>
          </a:prstGeom>
          <a:solidFill>
            <a:srgbClr val="D8D8D8"/>
          </a:solidFill>
          <a:ln>
            <a:noFill/>
          </a:ln>
        </p:spPr>
        <p:txBody>
          <a:bodyPr/>
          <a:lstStyle/>
          <a:p>
            <a:endParaRPr lang="en-IT"/>
          </a:p>
        </p:txBody>
      </p:sp>
      <p:sp>
        <p:nvSpPr>
          <p:cNvPr id="107" name="Google Shape;107;p18"/>
          <p:cNvSpPr>
            <a:spLocks noGrp="1"/>
          </p:cNvSpPr>
          <p:nvPr>
            <p:ph type="pic" idx="6"/>
          </p:nvPr>
        </p:nvSpPr>
        <p:spPr>
          <a:xfrm>
            <a:off x="7426112" y="1327873"/>
            <a:ext cx="1437900" cy="1433100"/>
          </a:xfrm>
          <a:prstGeom prst="rect">
            <a:avLst/>
          </a:prstGeom>
          <a:solidFill>
            <a:srgbClr val="D8D8D8"/>
          </a:solidFill>
          <a:ln>
            <a:noFill/>
          </a:ln>
        </p:spPr>
        <p:txBody>
          <a:bodyPr/>
          <a:lstStyle/>
          <a:p>
            <a:endParaRPr lang="en-IT"/>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lt2"/>
        </a:solidFill>
        <a:effectLst/>
      </p:bgPr>
    </p:bg>
    <p:spTree>
      <p:nvGrpSpPr>
        <p:cNvPr id="1" name="Shape 112"/>
        <p:cNvGrpSpPr/>
        <p:nvPr/>
      </p:nvGrpSpPr>
      <p:grpSpPr>
        <a:xfrm>
          <a:off x="0" y="0"/>
          <a:ext cx="0" cy="0"/>
          <a:chOff x="0" y="0"/>
          <a:chExt cx="0" cy="0"/>
        </a:xfrm>
      </p:grpSpPr>
      <p:sp>
        <p:nvSpPr>
          <p:cNvPr id="113" name="Google Shape;113;p20"/>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4" name="Google Shape;114;p20"/>
          <p:cNvGrpSpPr/>
          <p:nvPr/>
        </p:nvGrpSpPr>
        <p:grpSpPr>
          <a:xfrm>
            <a:off x="830392" y="1191256"/>
            <a:ext cx="745763" cy="45826"/>
            <a:chOff x="4580561" y="2589004"/>
            <a:chExt cx="1064464" cy="25200"/>
          </a:xfrm>
        </p:grpSpPr>
        <p:sp>
          <p:nvSpPr>
            <p:cNvPr id="115" name="Google Shape;115;p20"/>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0"/>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117;p20"/>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a:p>
        </p:txBody>
      </p:sp>
      <p:sp>
        <p:nvSpPr>
          <p:cNvPr id="118" name="Google Shape;118;p20"/>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19" name="Google Shape;119;p2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20"/>
        <p:cNvGrpSpPr/>
        <p:nvPr/>
      </p:nvGrpSpPr>
      <p:grpSpPr>
        <a:xfrm>
          <a:off x="0" y="0"/>
          <a:ext cx="0" cy="0"/>
          <a:chOff x="0" y="0"/>
          <a:chExt cx="0" cy="0"/>
        </a:xfrm>
      </p:grpSpPr>
      <p:grpSp>
        <p:nvGrpSpPr>
          <p:cNvPr id="121" name="Google Shape;121;p21"/>
          <p:cNvGrpSpPr/>
          <p:nvPr/>
        </p:nvGrpSpPr>
        <p:grpSpPr>
          <a:xfrm>
            <a:off x="830392" y="1191256"/>
            <a:ext cx="745763" cy="45826"/>
            <a:chOff x="4580561" y="2589004"/>
            <a:chExt cx="1064464" cy="25200"/>
          </a:xfrm>
        </p:grpSpPr>
        <p:sp>
          <p:nvSpPr>
            <p:cNvPr id="122" name="Google Shape;122;p2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4" name="Google Shape;124;p21"/>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25" name="Google Shape;125;p2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6"/>
        <p:cNvGrpSpPr/>
        <p:nvPr/>
      </p:nvGrpSpPr>
      <p:grpSpPr>
        <a:xfrm>
          <a:off x="0" y="0"/>
          <a:ext cx="0" cy="0"/>
          <a:chOff x="0" y="0"/>
          <a:chExt cx="0" cy="0"/>
        </a:xfrm>
      </p:grpSpPr>
      <p:sp>
        <p:nvSpPr>
          <p:cNvPr id="127" name="Google Shape;127;p22"/>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8" name="Google Shape;128;p22"/>
          <p:cNvGrpSpPr/>
          <p:nvPr/>
        </p:nvGrpSpPr>
        <p:grpSpPr>
          <a:xfrm>
            <a:off x="830392" y="1191256"/>
            <a:ext cx="745763" cy="45826"/>
            <a:chOff x="4580561" y="2589004"/>
            <a:chExt cx="1064464" cy="25200"/>
          </a:xfrm>
        </p:grpSpPr>
        <p:sp>
          <p:nvSpPr>
            <p:cNvPr id="129" name="Google Shape;129;p2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1" name="Google Shape;131;p22"/>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32" name="Google Shape;132;p22"/>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33" name="Google Shape;133;p2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4"/>
        <p:cNvGrpSpPr/>
        <p:nvPr/>
      </p:nvGrpSpPr>
      <p:grpSpPr>
        <a:xfrm>
          <a:off x="0" y="0"/>
          <a:ext cx="0" cy="0"/>
          <a:chOff x="0" y="0"/>
          <a:chExt cx="0" cy="0"/>
        </a:xfrm>
      </p:grpSpPr>
      <p:sp>
        <p:nvSpPr>
          <p:cNvPr id="135" name="Google Shape;135;p23"/>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6" name="Google Shape;136;p23"/>
          <p:cNvGrpSpPr/>
          <p:nvPr/>
        </p:nvGrpSpPr>
        <p:grpSpPr>
          <a:xfrm>
            <a:off x="830392" y="1191256"/>
            <a:ext cx="745763" cy="45826"/>
            <a:chOff x="4580561" y="2589004"/>
            <a:chExt cx="1064464" cy="25200"/>
          </a:xfrm>
        </p:grpSpPr>
        <p:sp>
          <p:nvSpPr>
            <p:cNvPr id="137" name="Google Shape;137;p2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 name="Google Shape;139;p23"/>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40" name="Google Shape;140;p23"/>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41" name="Google Shape;141;p23"/>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42" name="Google Shape;142;p2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3"/>
        <p:cNvGrpSpPr/>
        <p:nvPr/>
      </p:nvGrpSpPr>
      <p:grpSpPr>
        <a:xfrm>
          <a:off x="0" y="0"/>
          <a:ext cx="0" cy="0"/>
          <a:chOff x="0" y="0"/>
          <a:chExt cx="0" cy="0"/>
        </a:xfrm>
      </p:grpSpPr>
      <p:sp>
        <p:nvSpPr>
          <p:cNvPr id="144" name="Google Shape;144;p2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5" name="Google Shape;145;p24"/>
          <p:cNvGrpSpPr/>
          <p:nvPr/>
        </p:nvGrpSpPr>
        <p:grpSpPr>
          <a:xfrm>
            <a:off x="830392" y="1191256"/>
            <a:ext cx="745763" cy="45826"/>
            <a:chOff x="4580561" y="2589004"/>
            <a:chExt cx="1064464" cy="25200"/>
          </a:xfrm>
        </p:grpSpPr>
        <p:sp>
          <p:nvSpPr>
            <p:cNvPr id="146" name="Google Shape;146;p2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8" name="Google Shape;148;p24"/>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49" name="Google Shape;149;p2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50"/>
        <p:cNvGrpSpPr/>
        <p:nvPr/>
      </p:nvGrpSpPr>
      <p:grpSpPr>
        <a:xfrm>
          <a:off x="0" y="0"/>
          <a:ext cx="0" cy="0"/>
          <a:chOff x="0" y="0"/>
          <a:chExt cx="0" cy="0"/>
        </a:xfrm>
      </p:grpSpPr>
      <p:sp>
        <p:nvSpPr>
          <p:cNvPr id="151" name="Google Shape;151;p2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2" name="Google Shape;152;p25"/>
          <p:cNvGrpSpPr/>
          <p:nvPr/>
        </p:nvGrpSpPr>
        <p:grpSpPr>
          <a:xfrm>
            <a:off x="830392" y="1191256"/>
            <a:ext cx="745763" cy="45826"/>
            <a:chOff x="4580561" y="2589004"/>
            <a:chExt cx="1064464" cy="25200"/>
          </a:xfrm>
        </p:grpSpPr>
        <p:sp>
          <p:nvSpPr>
            <p:cNvPr id="153" name="Google Shape;153;p2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5" name="Google Shape;155;p25"/>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56" name="Google Shape;156;p25"/>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57" name="Google Shape;157;p2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158"/>
        <p:cNvGrpSpPr/>
        <p:nvPr/>
      </p:nvGrpSpPr>
      <p:grpSpPr>
        <a:xfrm>
          <a:off x="0" y="0"/>
          <a:ext cx="0" cy="0"/>
          <a:chOff x="0" y="0"/>
          <a:chExt cx="0" cy="0"/>
        </a:xfrm>
      </p:grpSpPr>
      <p:grpSp>
        <p:nvGrpSpPr>
          <p:cNvPr id="159" name="Google Shape;159;p26"/>
          <p:cNvGrpSpPr/>
          <p:nvPr/>
        </p:nvGrpSpPr>
        <p:grpSpPr>
          <a:xfrm>
            <a:off x="830392" y="4169130"/>
            <a:ext cx="745763" cy="45826"/>
            <a:chOff x="4580561" y="2589004"/>
            <a:chExt cx="1064464" cy="25200"/>
          </a:xfrm>
        </p:grpSpPr>
        <p:sp>
          <p:nvSpPr>
            <p:cNvPr id="160" name="Google Shape;160;p26"/>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6"/>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2" name="Google Shape;162;p26"/>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63" name="Google Shape;163;p2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4"/>
        <p:cNvGrpSpPr/>
        <p:nvPr/>
      </p:nvGrpSpPr>
      <p:grpSpPr>
        <a:xfrm>
          <a:off x="0" y="0"/>
          <a:ext cx="0" cy="0"/>
          <a:chOff x="0" y="0"/>
          <a:chExt cx="0" cy="0"/>
        </a:xfrm>
      </p:grpSpPr>
      <p:sp>
        <p:nvSpPr>
          <p:cNvPr id="165" name="Google Shape;165;p27"/>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6" name="Google Shape;166;p27"/>
          <p:cNvGrpSpPr/>
          <p:nvPr/>
        </p:nvGrpSpPr>
        <p:grpSpPr>
          <a:xfrm>
            <a:off x="830392" y="1191256"/>
            <a:ext cx="745763" cy="45826"/>
            <a:chOff x="4580561" y="2589004"/>
            <a:chExt cx="1064464" cy="25200"/>
          </a:xfrm>
        </p:grpSpPr>
        <p:sp>
          <p:nvSpPr>
            <p:cNvPr id="167" name="Google Shape;167;p2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9" name="Google Shape;169;p27"/>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lvl1pPr lvl="0" rtl="0">
              <a:spcBef>
                <a:spcPts val="0"/>
              </a:spcBef>
              <a:spcAft>
                <a:spcPts val="0"/>
              </a:spcAft>
              <a:buSzPts val="2600"/>
              <a:buNone/>
              <a:defRPr sz="26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a:endParaRPr/>
          </a:p>
        </p:txBody>
      </p:sp>
      <p:sp>
        <p:nvSpPr>
          <p:cNvPr id="170" name="Google Shape;170;p27"/>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a:endParaRPr/>
          </a:p>
        </p:txBody>
      </p:sp>
      <p:sp>
        <p:nvSpPr>
          <p:cNvPr id="171" name="Google Shape;171;p27"/>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SzPts val="1300"/>
              <a:buChar char="●"/>
              <a:defRPr/>
            </a:lvl1pPr>
            <a:lvl2pPr marL="914400" lvl="1" indent="-298450" rtl="0">
              <a:spcBef>
                <a:spcPts val="0"/>
              </a:spcBef>
              <a:spcAft>
                <a:spcPts val="0"/>
              </a:spcAft>
              <a:buSzPts val="1100"/>
              <a:buChar char="○"/>
              <a:defRPr/>
            </a:lvl2pPr>
            <a:lvl3pPr marL="1371600" lvl="2" indent="-298450" rtl="0">
              <a:spcBef>
                <a:spcPts val="0"/>
              </a:spcBef>
              <a:spcAft>
                <a:spcPts val="0"/>
              </a:spcAft>
              <a:buSzPts val="1100"/>
              <a:buChar char="■"/>
              <a:defRPr/>
            </a:lvl3pPr>
            <a:lvl4pPr marL="1828800" lvl="3" indent="-298450" rtl="0">
              <a:spcBef>
                <a:spcPts val="0"/>
              </a:spcBef>
              <a:spcAft>
                <a:spcPts val="0"/>
              </a:spcAft>
              <a:buSzPts val="1100"/>
              <a:buChar char="●"/>
              <a:defRPr/>
            </a:lvl4pPr>
            <a:lvl5pPr marL="2286000" lvl="4" indent="-298450" rtl="0">
              <a:spcBef>
                <a:spcPts val="0"/>
              </a:spcBef>
              <a:spcAft>
                <a:spcPts val="0"/>
              </a:spcAft>
              <a:buSzPts val="1100"/>
              <a:buChar char="○"/>
              <a:defRPr/>
            </a:lvl5pPr>
            <a:lvl6pPr marL="2743200" lvl="5" indent="-298450" rtl="0">
              <a:spcBef>
                <a:spcPts val="0"/>
              </a:spcBef>
              <a:spcAft>
                <a:spcPts val="0"/>
              </a:spcAft>
              <a:buSzPts val="1100"/>
              <a:buChar char="■"/>
              <a:defRPr/>
            </a:lvl6pPr>
            <a:lvl7pPr marL="3200400" lvl="6" indent="-298450" rtl="0">
              <a:spcBef>
                <a:spcPts val="0"/>
              </a:spcBef>
              <a:spcAft>
                <a:spcPts val="0"/>
              </a:spcAft>
              <a:buSzPts val="1100"/>
              <a:buChar char="●"/>
              <a:defRPr/>
            </a:lvl7pPr>
            <a:lvl8pPr marL="3657600" lvl="7" indent="-298450" rtl="0">
              <a:spcBef>
                <a:spcPts val="0"/>
              </a:spcBef>
              <a:spcAft>
                <a:spcPts val="0"/>
              </a:spcAft>
              <a:buSzPts val="1100"/>
              <a:buChar char="○"/>
              <a:defRPr/>
            </a:lvl8pPr>
            <a:lvl9pPr marL="4114800" lvl="8" indent="-298450" rtl="0">
              <a:spcBef>
                <a:spcPts val="0"/>
              </a:spcBef>
              <a:spcAft>
                <a:spcPts val="0"/>
              </a:spcAft>
              <a:buSzPts val="1100"/>
              <a:buChar char="■"/>
              <a:defRPr/>
            </a:lvl9pPr>
          </a:lstStyle>
          <a:p>
            <a:endParaRPr/>
          </a:p>
        </p:txBody>
      </p:sp>
      <p:sp>
        <p:nvSpPr>
          <p:cNvPr id="172" name="Google Shape;172;p2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73"/>
        <p:cNvGrpSpPr/>
        <p:nvPr/>
      </p:nvGrpSpPr>
      <p:grpSpPr>
        <a:xfrm>
          <a:off x="0" y="0"/>
          <a:ext cx="0" cy="0"/>
          <a:chOff x="0" y="0"/>
          <a:chExt cx="0" cy="0"/>
        </a:xfrm>
      </p:grpSpPr>
      <p:sp>
        <p:nvSpPr>
          <p:cNvPr id="174" name="Google Shape;174;p28"/>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lvl1pPr marL="457200" lvl="0" indent="-228600" rtl="0">
              <a:lnSpc>
                <a:spcPct val="100000"/>
              </a:lnSpc>
              <a:spcBef>
                <a:spcPts val="0"/>
              </a:spcBef>
              <a:spcAft>
                <a:spcPts val="0"/>
              </a:spcAft>
              <a:buSzPts val="1300"/>
              <a:buNone/>
              <a:defRPr/>
            </a:lvl1pPr>
          </a:lstStyle>
          <a:p>
            <a:endParaRPr/>
          </a:p>
        </p:txBody>
      </p:sp>
      <p:sp>
        <p:nvSpPr>
          <p:cNvPr id="175" name="Google Shape;175;p2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176"/>
        <p:cNvGrpSpPr/>
        <p:nvPr/>
      </p:nvGrpSpPr>
      <p:grpSpPr>
        <a:xfrm>
          <a:off x="0" y="0"/>
          <a:ext cx="0" cy="0"/>
          <a:chOff x="0" y="0"/>
          <a:chExt cx="0" cy="0"/>
        </a:xfrm>
      </p:grpSpPr>
      <p:grpSp>
        <p:nvGrpSpPr>
          <p:cNvPr id="177" name="Google Shape;177;p29"/>
          <p:cNvGrpSpPr/>
          <p:nvPr/>
        </p:nvGrpSpPr>
        <p:grpSpPr>
          <a:xfrm>
            <a:off x="830392" y="4169130"/>
            <a:ext cx="745763" cy="45826"/>
            <a:chOff x="4580561" y="2589004"/>
            <a:chExt cx="1064464" cy="25200"/>
          </a:xfrm>
        </p:grpSpPr>
        <p:sp>
          <p:nvSpPr>
            <p:cNvPr id="178" name="Google Shape;178;p29"/>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0" name="Google Shape;180;p29"/>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1"/>
              </a:buClr>
              <a:buSzPts val="8000"/>
              <a:buNone/>
              <a:defRPr sz="8000">
                <a:solidFill>
                  <a:schemeClr val="lt1"/>
                </a:solidFill>
              </a:defRPr>
            </a:lvl1pPr>
            <a:lvl2pPr lvl="1" rtl="0">
              <a:spcBef>
                <a:spcPts val="0"/>
              </a:spcBef>
              <a:spcAft>
                <a:spcPts val="0"/>
              </a:spcAft>
              <a:buClr>
                <a:schemeClr val="lt1"/>
              </a:buClr>
              <a:buSzPts val="8000"/>
              <a:buNone/>
              <a:defRPr sz="8000">
                <a:solidFill>
                  <a:schemeClr val="lt1"/>
                </a:solidFill>
              </a:defRPr>
            </a:lvl2pPr>
            <a:lvl3pPr lvl="2" rtl="0">
              <a:spcBef>
                <a:spcPts val="0"/>
              </a:spcBef>
              <a:spcAft>
                <a:spcPts val="0"/>
              </a:spcAft>
              <a:buClr>
                <a:schemeClr val="lt1"/>
              </a:buClr>
              <a:buSzPts val="8000"/>
              <a:buNone/>
              <a:defRPr sz="8000">
                <a:solidFill>
                  <a:schemeClr val="lt1"/>
                </a:solidFill>
              </a:defRPr>
            </a:lvl3pPr>
            <a:lvl4pPr lvl="3" rtl="0">
              <a:spcBef>
                <a:spcPts val="0"/>
              </a:spcBef>
              <a:spcAft>
                <a:spcPts val="0"/>
              </a:spcAft>
              <a:buClr>
                <a:schemeClr val="lt1"/>
              </a:buClr>
              <a:buSzPts val="8000"/>
              <a:buNone/>
              <a:defRPr sz="8000">
                <a:solidFill>
                  <a:schemeClr val="lt1"/>
                </a:solidFill>
              </a:defRPr>
            </a:lvl4pPr>
            <a:lvl5pPr lvl="4" rtl="0">
              <a:spcBef>
                <a:spcPts val="0"/>
              </a:spcBef>
              <a:spcAft>
                <a:spcPts val="0"/>
              </a:spcAft>
              <a:buClr>
                <a:schemeClr val="lt1"/>
              </a:buClr>
              <a:buSzPts val="8000"/>
              <a:buNone/>
              <a:defRPr sz="8000">
                <a:solidFill>
                  <a:schemeClr val="lt1"/>
                </a:solidFill>
              </a:defRPr>
            </a:lvl5pPr>
            <a:lvl6pPr lvl="5" rtl="0">
              <a:spcBef>
                <a:spcPts val="0"/>
              </a:spcBef>
              <a:spcAft>
                <a:spcPts val="0"/>
              </a:spcAft>
              <a:buClr>
                <a:schemeClr val="lt1"/>
              </a:buClr>
              <a:buSzPts val="8000"/>
              <a:buNone/>
              <a:defRPr sz="8000">
                <a:solidFill>
                  <a:schemeClr val="lt1"/>
                </a:solidFill>
              </a:defRPr>
            </a:lvl6pPr>
            <a:lvl7pPr lvl="6" rtl="0">
              <a:spcBef>
                <a:spcPts val="0"/>
              </a:spcBef>
              <a:spcAft>
                <a:spcPts val="0"/>
              </a:spcAft>
              <a:buClr>
                <a:schemeClr val="lt1"/>
              </a:buClr>
              <a:buSzPts val="8000"/>
              <a:buNone/>
              <a:defRPr sz="8000">
                <a:solidFill>
                  <a:schemeClr val="lt1"/>
                </a:solidFill>
              </a:defRPr>
            </a:lvl7pPr>
            <a:lvl8pPr lvl="7" rtl="0">
              <a:spcBef>
                <a:spcPts val="0"/>
              </a:spcBef>
              <a:spcAft>
                <a:spcPts val="0"/>
              </a:spcAft>
              <a:buClr>
                <a:schemeClr val="lt1"/>
              </a:buClr>
              <a:buSzPts val="8000"/>
              <a:buNone/>
              <a:defRPr sz="8000">
                <a:solidFill>
                  <a:schemeClr val="lt1"/>
                </a:solidFill>
              </a:defRPr>
            </a:lvl8pPr>
            <a:lvl9pPr lvl="8" rtl="0">
              <a:spcBef>
                <a:spcPts val="0"/>
              </a:spcBef>
              <a:spcAft>
                <a:spcPts val="0"/>
              </a:spcAft>
              <a:buClr>
                <a:schemeClr val="lt1"/>
              </a:buClr>
              <a:buSzPts val="8000"/>
              <a:buNone/>
              <a:defRPr sz="8000">
                <a:solidFill>
                  <a:schemeClr val="lt1"/>
                </a:solidFill>
              </a:defRPr>
            </a:lvl9pPr>
          </a:lstStyle>
          <a:p>
            <a:r>
              <a:t>xx%</a:t>
            </a:r>
          </a:p>
        </p:txBody>
      </p:sp>
      <p:sp>
        <p:nvSpPr>
          <p:cNvPr id="181" name="Google Shape;181;p29"/>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rmAutofit/>
          </a:bodyPr>
          <a:lstStyle>
            <a:lvl1pPr marL="457200" lvl="0" indent="-311150" rtl="0">
              <a:spcBef>
                <a:spcPts val="0"/>
              </a:spcBef>
              <a:spcAft>
                <a:spcPts val="0"/>
              </a:spcAft>
              <a:buClr>
                <a:schemeClr val="lt1"/>
              </a:buClr>
              <a:buSzPts val="1300"/>
              <a:buChar char="●"/>
              <a:defRPr>
                <a:solidFill>
                  <a:schemeClr val="lt1"/>
                </a:solidFill>
              </a:defRPr>
            </a:lvl1pPr>
            <a:lvl2pPr marL="914400" lvl="1" indent="-298450" rtl="0">
              <a:spcBef>
                <a:spcPts val="0"/>
              </a:spcBef>
              <a:spcAft>
                <a:spcPts val="0"/>
              </a:spcAft>
              <a:buClr>
                <a:schemeClr val="lt1"/>
              </a:buClr>
              <a:buSzPts val="1100"/>
              <a:buChar char="○"/>
              <a:defRPr>
                <a:solidFill>
                  <a:schemeClr val="lt1"/>
                </a:solidFill>
              </a:defRPr>
            </a:lvl2pPr>
            <a:lvl3pPr marL="1371600" lvl="2" indent="-298450" rtl="0">
              <a:spcBef>
                <a:spcPts val="0"/>
              </a:spcBef>
              <a:spcAft>
                <a:spcPts val="0"/>
              </a:spcAft>
              <a:buClr>
                <a:schemeClr val="lt1"/>
              </a:buClr>
              <a:buSzPts val="1100"/>
              <a:buChar char="■"/>
              <a:defRPr>
                <a:solidFill>
                  <a:schemeClr val="lt1"/>
                </a:solidFill>
              </a:defRPr>
            </a:lvl3pPr>
            <a:lvl4pPr marL="1828800" lvl="3" indent="-298450" rtl="0">
              <a:spcBef>
                <a:spcPts val="0"/>
              </a:spcBef>
              <a:spcAft>
                <a:spcPts val="0"/>
              </a:spcAft>
              <a:buClr>
                <a:schemeClr val="lt1"/>
              </a:buClr>
              <a:buSzPts val="1100"/>
              <a:buChar char="●"/>
              <a:defRPr>
                <a:solidFill>
                  <a:schemeClr val="lt1"/>
                </a:solidFill>
              </a:defRPr>
            </a:lvl4pPr>
            <a:lvl5pPr marL="2286000" lvl="4" indent="-298450" rtl="0">
              <a:spcBef>
                <a:spcPts val="0"/>
              </a:spcBef>
              <a:spcAft>
                <a:spcPts val="0"/>
              </a:spcAft>
              <a:buClr>
                <a:schemeClr val="lt1"/>
              </a:buClr>
              <a:buSzPts val="1100"/>
              <a:buChar char="○"/>
              <a:defRPr>
                <a:solidFill>
                  <a:schemeClr val="lt1"/>
                </a:solidFill>
              </a:defRPr>
            </a:lvl5pPr>
            <a:lvl6pPr marL="2743200" lvl="5" indent="-298450" rtl="0">
              <a:spcBef>
                <a:spcPts val="0"/>
              </a:spcBef>
              <a:spcAft>
                <a:spcPts val="0"/>
              </a:spcAft>
              <a:buClr>
                <a:schemeClr val="lt1"/>
              </a:buClr>
              <a:buSzPts val="1100"/>
              <a:buChar char="■"/>
              <a:defRPr>
                <a:solidFill>
                  <a:schemeClr val="lt1"/>
                </a:solidFill>
              </a:defRPr>
            </a:lvl6pPr>
            <a:lvl7pPr marL="3200400" lvl="6" indent="-298450" rtl="0">
              <a:spcBef>
                <a:spcPts val="0"/>
              </a:spcBef>
              <a:spcAft>
                <a:spcPts val="0"/>
              </a:spcAft>
              <a:buClr>
                <a:schemeClr val="lt1"/>
              </a:buClr>
              <a:buSzPts val="1100"/>
              <a:buChar char="●"/>
              <a:defRPr>
                <a:solidFill>
                  <a:schemeClr val="lt1"/>
                </a:solidFill>
              </a:defRPr>
            </a:lvl7pPr>
            <a:lvl8pPr marL="3657600" lvl="7" indent="-298450" rtl="0">
              <a:spcBef>
                <a:spcPts val="0"/>
              </a:spcBef>
              <a:spcAft>
                <a:spcPts val="0"/>
              </a:spcAft>
              <a:buClr>
                <a:schemeClr val="lt1"/>
              </a:buClr>
              <a:buSzPts val="1100"/>
              <a:buChar char="○"/>
              <a:defRPr>
                <a:solidFill>
                  <a:schemeClr val="lt1"/>
                </a:solidFill>
              </a:defRPr>
            </a:lvl8pPr>
            <a:lvl9pPr marL="4114800" lvl="8" indent="-298450" rtl="0">
              <a:spcBef>
                <a:spcPts val="0"/>
              </a:spcBef>
              <a:spcAft>
                <a:spcPts val="0"/>
              </a:spcAft>
              <a:buClr>
                <a:schemeClr val="lt1"/>
              </a:buClr>
              <a:buSzPts val="1100"/>
              <a:buChar char="■"/>
              <a:defRPr>
                <a:solidFill>
                  <a:schemeClr val="lt1"/>
                </a:solidFill>
              </a:defRPr>
            </a:lvl9pPr>
          </a:lstStyle>
          <a:p>
            <a:endParaRPr/>
          </a:p>
        </p:txBody>
      </p:sp>
      <p:sp>
        <p:nvSpPr>
          <p:cNvPr id="182" name="Google Shape;182;p2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3"/>
        <p:cNvGrpSpPr/>
        <p:nvPr/>
      </p:nvGrpSpPr>
      <p:grpSpPr>
        <a:xfrm>
          <a:off x="0" y="0"/>
          <a:ext cx="0" cy="0"/>
          <a:chOff x="0" y="0"/>
          <a:chExt cx="0" cy="0"/>
        </a:xfrm>
      </p:grpSpPr>
      <p:sp>
        <p:nvSpPr>
          <p:cNvPr id="184" name="Google Shape;184;p3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_area science park">
  <p:cSld name="3_area science park">
    <p:spTree>
      <p:nvGrpSpPr>
        <p:cNvPr id="1" name="Shape 192"/>
        <p:cNvGrpSpPr/>
        <p:nvPr/>
      </p:nvGrpSpPr>
      <p:grpSpPr>
        <a:xfrm>
          <a:off x="0" y="0"/>
          <a:ext cx="0" cy="0"/>
          <a:chOff x="0" y="0"/>
          <a:chExt cx="0" cy="0"/>
        </a:xfrm>
      </p:grpSpPr>
      <p:sp>
        <p:nvSpPr>
          <p:cNvPr id="193" name="Google Shape;193;p32"/>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4" name="Google Shape;194;p32"/>
          <p:cNvSpPr txBox="1">
            <a:spLocks noGrp="1"/>
          </p:cNvSpPr>
          <p:nvPr>
            <p:ph type="body" idx="1"/>
          </p:nvPr>
        </p:nvSpPr>
        <p:spPr>
          <a:xfrm>
            <a:off x="250825" y="1063625"/>
            <a:ext cx="8642400" cy="3560700"/>
          </a:xfrm>
          <a:prstGeom prst="rect">
            <a:avLst/>
          </a:prstGeom>
          <a:noFill/>
          <a:ln>
            <a:noFill/>
          </a:ln>
        </p:spPr>
        <p:txBody>
          <a:bodyPr spcFirstLastPara="1" wrap="square" lIns="91425" tIns="45700" rIns="91425" bIns="45700" anchor="t" anchorCtr="0">
            <a:normAutofit/>
          </a:bodyPr>
          <a:lstStyle>
            <a:lvl1pPr marL="457200" lvl="0" indent="-330200" algn="l" rtl="0">
              <a:lnSpc>
                <a:spcPct val="90000"/>
              </a:lnSpc>
              <a:spcBef>
                <a:spcPts val="1000"/>
              </a:spcBef>
              <a:spcAft>
                <a:spcPts val="0"/>
              </a:spcAft>
              <a:buClr>
                <a:schemeClr val="accent1"/>
              </a:buClr>
              <a:buSzPts val="1600"/>
              <a:buChar char="●"/>
              <a:defRPr sz="1600">
                <a:solidFill>
                  <a:srgbClr val="3F3F3F"/>
                </a:solidFill>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2_area science park">
  <p:cSld name="2_area science park">
    <p:spTree>
      <p:nvGrpSpPr>
        <p:cNvPr id="1" name="Shape 195"/>
        <p:cNvGrpSpPr/>
        <p:nvPr/>
      </p:nvGrpSpPr>
      <p:grpSpPr>
        <a:xfrm>
          <a:off x="0" y="0"/>
          <a:ext cx="0" cy="0"/>
          <a:chOff x="0" y="0"/>
          <a:chExt cx="0" cy="0"/>
        </a:xfrm>
      </p:grpSpPr>
      <p:sp>
        <p:nvSpPr>
          <p:cNvPr id="196" name="Google Shape;196;p33"/>
          <p:cNvSpPr/>
          <p:nvPr/>
        </p:nvSpPr>
        <p:spPr>
          <a:xfrm>
            <a:off x="2915816" y="4813052"/>
            <a:ext cx="61200" cy="61200"/>
          </a:xfrm>
          <a:prstGeom prst="ellipse">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33"/>
          <p:cNvSpPr txBox="1">
            <a:spLocks noGrp="1"/>
          </p:cNvSpPr>
          <p:nvPr>
            <p:ph type="body" idx="1"/>
          </p:nvPr>
        </p:nvSpPr>
        <p:spPr>
          <a:xfrm>
            <a:off x="251520" y="1084144"/>
            <a:ext cx="5221200" cy="34992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198" name="Google Shape;198;p33"/>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9" name="Google Shape;199;p33"/>
          <p:cNvSpPr>
            <a:spLocks noGrp="1"/>
          </p:cNvSpPr>
          <p:nvPr>
            <p:ph type="pic" idx="2"/>
          </p:nvPr>
        </p:nvSpPr>
        <p:spPr>
          <a:xfrm>
            <a:off x="5723830" y="1084144"/>
            <a:ext cx="3168600" cy="3509400"/>
          </a:xfrm>
          <a:prstGeom prst="rect">
            <a:avLst/>
          </a:prstGeom>
          <a:solidFill>
            <a:srgbClr val="D8D8D8"/>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Layout personalizzato 1">
  <p:cSld name="CUSTOM">
    <p:spTree>
      <p:nvGrpSpPr>
        <p:cNvPr id="1" name="Shape 200"/>
        <p:cNvGrpSpPr/>
        <p:nvPr/>
      </p:nvGrpSpPr>
      <p:grpSpPr>
        <a:xfrm>
          <a:off x="0" y="0"/>
          <a:ext cx="0" cy="0"/>
          <a:chOff x="0" y="0"/>
          <a:chExt cx="0" cy="0"/>
        </a:xfrm>
      </p:grpSpPr>
      <p:sp>
        <p:nvSpPr>
          <p:cNvPr id="201" name="Google Shape;201;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atin typeface="Lato"/>
                <a:ea typeface="Lato"/>
                <a:cs typeface="Lato"/>
                <a:sym typeface="Lato"/>
              </a:defRPr>
            </a:lvl1pPr>
            <a:lvl2pPr lvl="1" rtl="0">
              <a:spcBef>
                <a:spcPts val="0"/>
              </a:spcBef>
              <a:spcAft>
                <a:spcPts val="0"/>
              </a:spcAft>
              <a:buSzPts val="2800"/>
              <a:buNone/>
              <a:defRPr>
                <a:latin typeface="Lato"/>
                <a:ea typeface="Lato"/>
                <a:cs typeface="Lato"/>
                <a:sym typeface="Lato"/>
              </a:defRPr>
            </a:lvl2pPr>
            <a:lvl3pPr lvl="2" rtl="0">
              <a:spcBef>
                <a:spcPts val="0"/>
              </a:spcBef>
              <a:spcAft>
                <a:spcPts val="0"/>
              </a:spcAft>
              <a:buSzPts val="2800"/>
              <a:buNone/>
              <a:defRPr>
                <a:latin typeface="Lato"/>
                <a:ea typeface="Lato"/>
                <a:cs typeface="Lato"/>
                <a:sym typeface="Lato"/>
              </a:defRPr>
            </a:lvl3pPr>
            <a:lvl4pPr lvl="3" rtl="0">
              <a:spcBef>
                <a:spcPts val="0"/>
              </a:spcBef>
              <a:spcAft>
                <a:spcPts val="0"/>
              </a:spcAft>
              <a:buSzPts val="2800"/>
              <a:buNone/>
              <a:defRPr>
                <a:latin typeface="Lato"/>
                <a:ea typeface="Lato"/>
                <a:cs typeface="Lato"/>
                <a:sym typeface="Lato"/>
              </a:defRPr>
            </a:lvl4pPr>
            <a:lvl5pPr lvl="4" rtl="0">
              <a:spcBef>
                <a:spcPts val="0"/>
              </a:spcBef>
              <a:spcAft>
                <a:spcPts val="0"/>
              </a:spcAft>
              <a:buSzPts val="2800"/>
              <a:buNone/>
              <a:defRPr>
                <a:latin typeface="Lato"/>
                <a:ea typeface="Lato"/>
                <a:cs typeface="Lato"/>
                <a:sym typeface="Lato"/>
              </a:defRPr>
            </a:lvl5pPr>
            <a:lvl6pPr lvl="5" rtl="0">
              <a:spcBef>
                <a:spcPts val="0"/>
              </a:spcBef>
              <a:spcAft>
                <a:spcPts val="0"/>
              </a:spcAft>
              <a:buSzPts val="2800"/>
              <a:buNone/>
              <a:defRPr>
                <a:latin typeface="Lato"/>
                <a:ea typeface="Lato"/>
                <a:cs typeface="Lato"/>
                <a:sym typeface="Lato"/>
              </a:defRPr>
            </a:lvl6pPr>
            <a:lvl7pPr lvl="6" rtl="0">
              <a:spcBef>
                <a:spcPts val="0"/>
              </a:spcBef>
              <a:spcAft>
                <a:spcPts val="0"/>
              </a:spcAft>
              <a:buSzPts val="2800"/>
              <a:buNone/>
              <a:defRPr>
                <a:latin typeface="Lato"/>
                <a:ea typeface="Lato"/>
                <a:cs typeface="Lato"/>
                <a:sym typeface="Lato"/>
              </a:defRPr>
            </a:lvl7pPr>
            <a:lvl8pPr lvl="7" rtl="0">
              <a:spcBef>
                <a:spcPts val="0"/>
              </a:spcBef>
              <a:spcAft>
                <a:spcPts val="0"/>
              </a:spcAft>
              <a:buSzPts val="2800"/>
              <a:buNone/>
              <a:defRPr>
                <a:latin typeface="Lato"/>
                <a:ea typeface="Lato"/>
                <a:cs typeface="Lato"/>
                <a:sym typeface="Lato"/>
              </a:defRPr>
            </a:lvl8pPr>
            <a:lvl9pPr lvl="8" rtl="0">
              <a:spcBef>
                <a:spcPts val="0"/>
              </a:spcBef>
              <a:spcAft>
                <a:spcPts val="0"/>
              </a:spcAft>
              <a:buSzPts val="2800"/>
              <a:buNone/>
              <a:defRPr>
                <a:latin typeface="Lato"/>
                <a:ea typeface="Lato"/>
                <a:cs typeface="Lato"/>
                <a:sym typeface="Lato"/>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Intestazione della sezione 1">
  <p:cSld name="SECTION_HEADER_1">
    <p:bg>
      <p:bgPr>
        <a:solidFill>
          <a:schemeClr val="accent4"/>
        </a:solidFill>
        <a:effectLst/>
      </p:bgPr>
    </p:bg>
    <p:spTree>
      <p:nvGrpSpPr>
        <p:cNvPr id="1" name="Shape 202"/>
        <p:cNvGrpSpPr/>
        <p:nvPr/>
      </p:nvGrpSpPr>
      <p:grpSpPr>
        <a:xfrm>
          <a:off x="0" y="0"/>
          <a:ext cx="0" cy="0"/>
          <a:chOff x="0" y="0"/>
          <a:chExt cx="0" cy="0"/>
        </a:xfrm>
      </p:grpSpPr>
      <p:sp>
        <p:nvSpPr>
          <p:cNvPr id="203" name="Google Shape;203;p35"/>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rm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8_area science park">
  <p:cSld name="8_area science park">
    <p:spTree>
      <p:nvGrpSpPr>
        <p:cNvPr id="1" name="Shape 204"/>
        <p:cNvGrpSpPr/>
        <p:nvPr/>
      </p:nvGrpSpPr>
      <p:grpSpPr>
        <a:xfrm>
          <a:off x="0" y="0"/>
          <a:ext cx="0" cy="0"/>
          <a:chOff x="0" y="0"/>
          <a:chExt cx="0" cy="0"/>
        </a:xfrm>
      </p:grpSpPr>
      <p:sp>
        <p:nvSpPr>
          <p:cNvPr id="205" name="Google Shape;205;p36"/>
          <p:cNvSpPr/>
          <p:nvPr/>
        </p:nvSpPr>
        <p:spPr>
          <a:xfrm>
            <a:off x="2915816" y="4813052"/>
            <a:ext cx="61200" cy="61200"/>
          </a:xfrm>
          <a:prstGeom prst="ellipse">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6" name="Google Shape;206;p36"/>
          <p:cNvSpPr txBox="1">
            <a:spLocks noGrp="1"/>
          </p:cNvSpPr>
          <p:nvPr>
            <p:ph type="body" idx="1"/>
          </p:nvPr>
        </p:nvSpPr>
        <p:spPr>
          <a:xfrm>
            <a:off x="3672285" y="1084144"/>
            <a:ext cx="5221200" cy="3499200"/>
          </a:xfrm>
          <a:prstGeom prst="rect">
            <a:avLst/>
          </a:prstGeom>
          <a:noFill/>
          <a:ln>
            <a:noFill/>
          </a:ln>
        </p:spPr>
        <p:txBody>
          <a:bodyPr spcFirstLastPara="1" wrap="square" lIns="91425" tIns="45700" rIns="91425" bIns="45700" anchor="t" anchorCtr="0">
            <a:normAutofit/>
          </a:bodyPr>
          <a:lstStyle>
            <a:lvl1pPr marL="457200" lvl="0" indent="-228600" algn="just" rtl="0">
              <a:lnSpc>
                <a:spcPct val="90000"/>
              </a:lnSpc>
              <a:spcBef>
                <a:spcPts val="1000"/>
              </a:spcBef>
              <a:spcAft>
                <a:spcPts val="0"/>
              </a:spcAft>
              <a:buClr>
                <a:srgbClr val="3F3F3F"/>
              </a:buClr>
              <a:buSzPts val="1600"/>
              <a:buFont typeface="Calibri"/>
              <a:buNone/>
              <a:defRPr sz="1600">
                <a:solidFill>
                  <a:srgbClr val="3F3F3F"/>
                </a:solidFill>
                <a:latin typeface="Calibri"/>
                <a:ea typeface="Calibri"/>
                <a:cs typeface="Calibri"/>
                <a:sym typeface="Calibri"/>
              </a:defRPr>
            </a:lvl1pPr>
            <a:lvl2pPr marL="914400" lvl="1" indent="-342900" algn="l" rtl="0">
              <a:lnSpc>
                <a:spcPct val="90000"/>
              </a:lnSpc>
              <a:spcBef>
                <a:spcPts val="1200"/>
              </a:spcBef>
              <a:spcAft>
                <a:spcPts val="0"/>
              </a:spcAft>
              <a:buClr>
                <a:schemeClr val="dk1"/>
              </a:buClr>
              <a:buSzPts val="1800"/>
              <a:buChar char="○"/>
              <a:defRPr/>
            </a:lvl2pPr>
            <a:lvl3pPr marL="1371600" lvl="2" indent="-342900" algn="l" rtl="0">
              <a:lnSpc>
                <a:spcPct val="90000"/>
              </a:lnSpc>
              <a:spcBef>
                <a:spcPts val="1200"/>
              </a:spcBef>
              <a:spcAft>
                <a:spcPts val="0"/>
              </a:spcAft>
              <a:buClr>
                <a:schemeClr val="dk1"/>
              </a:buClr>
              <a:buSzPts val="1800"/>
              <a:buChar char="■"/>
              <a:defRPr/>
            </a:lvl3pPr>
            <a:lvl4pPr marL="1828800" lvl="3" indent="-342900" algn="l" rtl="0">
              <a:lnSpc>
                <a:spcPct val="90000"/>
              </a:lnSpc>
              <a:spcBef>
                <a:spcPts val="1200"/>
              </a:spcBef>
              <a:spcAft>
                <a:spcPts val="0"/>
              </a:spcAft>
              <a:buClr>
                <a:schemeClr val="dk1"/>
              </a:buClr>
              <a:buSzPts val="1800"/>
              <a:buChar char="●"/>
              <a:defRPr/>
            </a:lvl4pPr>
            <a:lvl5pPr marL="2286000" lvl="4" indent="-342900" algn="l" rtl="0">
              <a:lnSpc>
                <a:spcPct val="90000"/>
              </a:lnSpc>
              <a:spcBef>
                <a:spcPts val="1200"/>
              </a:spcBef>
              <a:spcAft>
                <a:spcPts val="0"/>
              </a:spcAft>
              <a:buClr>
                <a:schemeClr val="dk1"/>
              </a:buClr>
              <a:buSzPts val="1800"/>
              <a:buChar char="○"/>
              <a:defRPr/>
            </a:lvl5pPr>
            <a:lvl6pPr marL="2743200" lvl="5" indent="-342900" algn="l" rtl="0">
              <a:lnSpc>
                <a:spcPct val="90000"/>
              </a:lnSpc>
              <a:spcBef>
                <a:spcPts val="1200"/>
              </a:spcBef>
              <a:spcAft>
                <a:spcPts val="0"/>
              </a:spcAft>
              <a:buClr>
                <a:schemeClr val="dk1"/>
              </a:buClr>
              <a:buSzPts val="1800"/>
              <a:buChar char="■"/>
              <a:defRPr/>
            </a:lvl6pPr>
            <a:lvl7pPr marL="3200400" lvl="6" indent="-342900" algn="l" rtl="0">
              <a:lnSpc>
                <a:spcPct val="90000"/>
              </a:lnSpc>
              <a:spcBef>
                <a:spcPts val="1200"/>
              </a:spcBef>
              <a:spcAft>
                <a:spcPts val="0"/>
              </a:spcAft>
              <a:buClr>
                <a:schemeClr val="dk1"/>
              </a:buClr>
              <a:buSzPts val="1800"/>
              <a:buChar char="●"/>
              <a:defRPr/>
            </a:lvl7pPr>
            <a:lvl8pPr marL="3657600" lvl="7" indent="-342900" algn="l" rtl="0">
              <a:lnSpc>
                <a:spcPct val="90000"/>
              </a:lnSpc>
              <a:spcBef>
                <a:spcPts val="1200"/>
              </a:spcBef>
              <a:spcAft>
                <a:spcPts val="0"/>
              </a:spcAft>
              <a:buClr>
                <a:schemeClr val="dk1"/>
              </a:buClr>
              <a:buSzPts val="1800"/>
              <a:buChar char="○"/>
              <a:defRPr/>
            </a:lvl8pPr>
            <a:lvl9pPr marL="4114800" lvl="8" indent="-342900" algn="l" rtl="0">
              <a:lnSpc>
                <a:spcPct val="90000"/>
              </a:lnSpc>
              <a:spcBef>
                <a:spcPts val="1200"/>
              </a:spcBef>
              <a:spcAft>
                <a:spcPts val="1200"/>
              </a:spcAft>
              <a:buClr>
                <a:schemeClr val="dk1"/>
              </a:buClr>
              <a:buSzPts val="1800"/>
              <a:buChar char="■"/>
              <a:defRPr/>
            </a:lvl9pPr>
          </a:lstStyle>
          <a:p>
            <a:endParaRPr/>
          </a:p>
        </p:txBody>
      </p:sp>
      <p:sp>
        <p:nvSpPr>
          <p:cNvPr id="207" name="Google Shape;207;p36"/>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6"/>
          <p:cNvSpPr>
            <a:spLocks noGrp="1"/>
          </p:cNvSpPr>
          <p:nvPr>
            <p:ph type="pic" idx="2"/>
          </p:nvPr>
        </p:nvSpPr>
        <p:spPr>
          <a:xfrm>
            <a:off x="253008" y="1084144"/>
            <a:ext cx="3168600" cy="3509400"/>
          </a:xfrm>
          <a:prstGeom prst="rect">
            <a:avLst/>
          </a:prstGeom>
          <a:solidFill>
            <a:srgbClr val="D8D8D8"/>
          </a:solid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7_area science park">
  <p:cSld name="7_area science park">
    <p:spTree>
      <p:nvGrpSpPr>
        <p:cNvPr id="1" name="Shape 209"/>
        <p:cNvGrpSpPr/>
        <p:nvPr/>
      </p:nvGrpSpPr>
      <p:grpSpPr>
        <a:xfrm>
          <a:off x="0" y="0"/>
          <a:ext cx="0" cy="0"/>
          <a:chOff x="0" y="0"/>
          <a:chExt cx="0" cy="0"/>
        </a:xfrm>
      </p:grpSpPr>
      <p:sp>
        <p:nvSpPr>
          <p:cNvPr id="210" name="Google Shape;210;p37"/>
          <p:cNvSpPr/>
          <p:nvPr/>
        </p:nvSpPr>
        <p:spPr>
          <a:xfrm>
            <a:off x="2915816" y="4813052"/>
            <a:ext cx="61200" cy="61200"/>
          </a:xfrm>
          <a:prstGeom prst="ellipse">
            <a:avLst/>
          </a:prstGeom>
          <a:solidFill>
            <a:srgbClr val="BFBFB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1" name="Google Shape;211;p37"/>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3F3F3F"/>
              </a:buClr>
              <a:buSzPts val="2400"/>
              <a:buFont typeface="Calibri"/>
              <a:buNone/>
              <a:defRPr sz="2400" b="1">
                <a:solidFill>
                  <a:srgbClr val="3F3F3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7"/>
          <p:cNvSpPr>
            <a:spLocks noGrp="1"/>
          </p:cNvSpPr>
          <p:nvPr>
            <p:ph type="pic" idx="2"/>
          </p:nvPr>
        </p:nvSpPr>
        <p:spPr>
          <a:xfrm>
            <a:off x="4355976" y="2859782"/>
            <a:ext cx="4508100" cy="1501500"/>
          </a:xfrm>
          <a:prstGeom prst="rect">
            <a:avLst/>
          </a:prstGeom>
          <a:solidFill>
            <a:srgbClr val="D8D8D8"/>
          </a:solidFill>
          <a:ln>
            <a:noFill/>
          </a:ln>
        </p:spPr>
      </p:sp>
      <p:sp>
        <p:nvSpPr>
          <p:cNvPr id="213" name="Google Shape;213;p37"/>
          <p:cNvSpPr>
            <a:spLocks noGrp="1"/>
          </p:cNvSpPr>
          <p:nvPr>
            <p:ph type="pic" idx="3"/>
          </p:nvPr>
        </p:nvSpPr>
        <p:spPr>
          <a:xfrm>
            <a:off x="4355976" y="1327873"/>
            <a:ext cx="1437900" cy="1433100"/>
          </a:xfrm>
          <a:prstGeom prst="rect">
            <a:avLst/>
          </a:prstGeom>
          <a:solidFill>
            <a:srgbClr val="D8D8D8"/>
          </a:solidFill>
          <a:ln>
            <a:noFill/>
          </a:ln>
        </p:spPr>
      </p:sp>
      <p:sp>
        <p:nvSpPr>
          <p:cNvPr id="214" name="Google Shape;214;p37"/>
          <p:cNvSpPr>
            <a:spLocks noGrp="1"/>
          </p:cNvSpPr>
          <p:nvPr>
            <p:ph type="pic" idx="4"/>
          </p:nvPr>
        </p:nvSpPr>
        <p:spPr>
          <a:xfrm>
            <a:off x="240478" y="1327873"/>
            <a:ext cx="4004700" cy="3033300"/>
          </a:xfrm>
          <a:prstGeom prst="rect">
            <a:avLst/>
          </a:prstGeom>
          <a:solidFill>
            <a:srgbClr val="D8D8D8"/>
          </a:solidFill>
          <a:ln>
            <a:noFill/>
          </a:ln>
        </p:spPr>
      </p:sp>
      <p:sp>
        <p:nvSpPr>
          <p:cNvPr id="215" name="Google Shape;215;p37"/>
          <p:cNvSpPr>
            <a:spLocks noGrp="1"/>
          </p:cNvSpPr>
          <p:nvPr>
            <p:ph type="pic" idx="5"/>
          </p:nvPr>
        </p:nvSpPr>
        <p:spPr>
          <a:xfrm>
            <a:off x="5891044" y="1327873"/>
            <a:ext cx="1437900" cy="1433100"/>
          </a:xfrm>
          <a:prstGeom prst="rect">
            <a:avLst/>
          </a:prstGeom>
          <a:solidFill>
            <a:srgbClr val="D8D8D8"/>
          </a:solidFill>
          <a:ln>
            <a:noFill/>
          </a:ln>
        </p:spPr>
      </p:sp>
      <p:sp>
        <p:nvSpPr>
          <p:cNvPr id="216" name="Google Shape;216;p37"/>
          <p:cNvSpPr>
            <a:spLocks noGrp="1"/>
          </p:cNvSpPr>
          <p:nvPr>
            <p:ph type="pic" idx="6"/>
          </p:nvPr>
        </p:nvSpPr>
        <p:spPr>
          <a:xfrm>
            <a:off x="7426112" y="1327873"/>
            <a:ext cx="1437900" cy="1433100"/>
          </a:xfrm>
          <a:prstGeom prst="rect">
            <a:avLst/>
          </a:prstGeom>
          <a:solidFill>
            <a:srgbClr val="D8D8D8"/>
          </a:solidFill>
          <a:ln>
            <a:noFill/>
          </a:ln>
        </p:spPr>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Default Slide">
  <p:cSld name="Default Slide">
    <p:spTree>
      <p:nvGrpSpPr>
        <p:cNvPr id="1" name="Shape 82"/>
        <p:cNvGrpSpPr/>
        <p:nvPr/>
      </p:nvGrpSpPr>
      <p:grpSpPr>
        <a:xfrm>
          <a:off x="0" y="0"/>
          <a:ext cx="0" cy="0"/>
          <a:chOff x="0" y="0"/>
          <a:chExt cx="0" cy="0"/>
        </a:xfrm>
      </p:grpSpPr>
    </p:spTree>
    <p:extLst>
      <p:ext uri="{BB962C8B-B14F-4D97-AF65-F5344CB8AC3E}">
        <p14:creationId xmlns:p14="http://schemas.microsoft.com/office/powerpoint/2010/main" val="2977798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3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theme" Target="../theme/theme2.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treamline">
    <p:bg>
      <p:bgPr>
        <a:solidFill>
          <a:schemeClr val="lt1"/>
        </a:solidFill>
        <a:effectLst/>
      </p:bgPr>
    </p:bg>
    <p:spTree>
      <p:nvGrpSpPr>
        <p:cNvPr id="1" name="Shape 108"/>
        <p:cNvGrpSpPr/>
        <p:nvPr/>
      </p:nvGrpSpPr>
      <p:grpSpPr>
        <a:xfrm>
          <a:off x="0" y="0"/>
          <a:ext cx="0" cy="0"/>
          <a:chOff x="0" y="0"/>
          <a:chExt cx="0" cy="0"/>
        </a:xfrm>
      </p:grpSpPr>
      <p:sp>
        <p:nvSpPr>
          <p:cNvPr id="109" name="Google Shape;109;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1pPr>
            <a:lvl2pPr lvl="1"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2pPr>
            <a:lvl3pPr lvl="2"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3pPr>
            <a:lvl4pPr lvl="3"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4pPr>
            <a:lvl5pPr lvl="4"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5pPr>
            <a:lvl6pPr lvl="5"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6pPr>
            <a:lvl7pPr lvl="6"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7pPr>
            <a:lvl8pPr lvl="7"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8pPr>
            <a:lvl9pPr lvl="8" rt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9pPr>
          </a:lstStyle>
          <a:p>
            <a:endParaRPr/>
          </a:p>
        </p:txBody>
      </p:sp>
      <p:sp>
        <p:nvSpPr>
          <p:cNvPr id="110" name="Google Shape;110;p1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rtl="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rtl="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111" name="Google Shape;111;p19"/>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rmAutofit/>
          </a:bodyPr>
          <a:lstStyle>
            <a:lvl1pPr lvl="0" algn="r" rtl="0">
              <a:buNone/>
              <a:defRPr sz="1000">
                <a:solidFill>
                  <a:schemeClr val="accent1"/>
                </a:solidFill>
                <a:latin typeface="Lato"/>
                <a:ea typeface="Lato"/>
                <a:cs typeface="Lato"/>
                <a:sym typeface="Lato"/>
              </a:defRPr>
            </a:lvl1pPr>
            <a:lvl2pPr lvl="1" algn="r" rtl="0">
              <a:buNone/>
              <a:defRPr sz="1000">
                <a:solidFill>
                  <a:schemeClr val="accent1"/>
                </a:solidFill>
                <a:latin typeface="Lato"/>
                <a:ea typeface="Lato"/>
                <a:cs typeface="Lato"/>
                <a:sym typeface="Lato"/>
              </a:defRPr>
            </a:lvl2pPr>
            <a:lvl3pPr lvl="2" algn="r" rtl="0">
              <a:buNone/>
              <a:defRPr sz="1000">
                <a:solidFill>
                  <a:schemeClr val="accent1"/>
                </a:solidFill>
                <a:latin typeface="Lato"/>
                <a:ea typeface="Lato"/>
                <a:cs typeface="Lato"/>
                <a:sym typeface="Lato"/>
              </a:defRPr>
            </a:lvl3pPr>
            <a:lvl4pPr lvl="3" algn="r" rtl="0">
              <a:buNone/>
              <a:defRPr sz="1000">
                <a:solidFill>
                  <a:schemeClr val="accent1"/>
                </a:solidFill>
                <a:latin typeface="Lato"/>
                <a:ea typeface="Lato"/>
                <a:cs typeface="Lato"/>
                <a:sym typeface="Lato"/>
              </a:defRPr>
            </a:lvl4pPr>
            <a:lvl5pPr lvl="4" algn="r" rtl="0">
              <a:buNone/>
              <a:defRPr sz="1000">
                <a:solidFill>
                  <a:schemeClr val="accent1"/>
                </a:solidFill>
                <a:latin typeface="Lato"/>
                <a:ea typeface="Lato"/>
                <a:cs typeface="Lato"/>
                <a:sym typeface="Lato"/>
              </a:defRPr>
            </a:lvl5pPr>
            <a:lvl6pPr lvl="5" algn="r" rtl="0">
              <a:buNone/>
              <a:defRPr sz="1000">
                <a:solidFill>
                  <a:schemeClr val="accent1"/>
                </a:solidFill>
                <a:latin typeface="Lato"/>
                <a:ea typeface="Lato"/>
                <a:cs typeface="Lato"/>
                <a:sym typeface="Lato"/>
              </a:defRPr>
            </a:lvl6pPr>
            <a:lvl7pPr lvl="6" algn="r" rtl="0">
              <a:buNone/>
              <a:defRPr sz="1000">
                <a:solidFill>
                  <a:schemeClr val="accent1"/>
                </a:solidFill>
                <a:latin typeface="Lato"/>
                <a:ea typeface="Lato"/>
                <a:cs typeface="Lato"/>
                <a:sym typeface="Lato"/>
              </a:defRPr>
            </a:lvl7pPr>
            <a:lvl8pPr lvl="7" algn="r" rtl="0">
              <a:buNone/>
              <a:defRPr sz="1000">
                <a:solidFill>
                  <a:schemeClr val="accent1"/>
                </a:solidFill>
                <a:latin typeface="Lato"/>
                <a:ea typeface="Lato"/>
                <a:cs typeface="Lato"/>
                <a:sym typeface="Lato"/>
              </a:defRPr>
            </a:lvl8pPr>
            <a:lvl9pPr lvl="8" algn="r" rtl="0">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7" r:id="rId12"/>
    <p:sldLayoutId id="2147483678" r:id="rId13"/>
    <p:sldLayoutId id="2147483679" r:id="rId14"/>
    <p:sldLayoutId id="2147483680" r:id="rId15"/>
    <p:sldLayoutId id="2147483681" r:id="rId16"/>
    <p:sldLayoutId id="2147483682" r:id="rId17"/>
    <p:sldLayoutId id="2147483685"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8.xml"/><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9.xml"/><Relationship Id="rId1" Type="http://schemas.openxmlformats.org/officeDocument/2006/relationships/slideLayout" Target="../slideLayouts/slideLayout16.xml"/><Relationship Id="rId5" Type="http://schemas.openxmlformats.org/officeDocument/2006/relationships/hyperlink" Target="https://unsplash.com/s/photos/forest-living-being?utm_source=unsplash&amp;utm_medium=referral&amp;utm_content=creditCopyText" TargetMode="External"/><Relationship Id="rId4" Type="http://schemas.openxmlformats.org/officeDocument/2006/relationships/hyperlink" Target="https://unsplash.com/@kazuend?utm_source=unsplash&amp;utm_medium=referral&amp;utm_content=creditCopyText" TargetMode="External"/></Relationships>
</file>

<file path=ppt/slides/_rels/slide103.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100.xml"/><Relationship Id="rId1" Type="http://schemas.openxmlformats.org/officeDocument/2006/relationships/slideLayout" Target="../slideLayouts/slideLayout16.xml"/><Relationship Id="rId5" Type="http://schemas.openxmlformats.org/officeDocument/2006/relationships/hyperlink" Target="https://unsplash.com/s/photos/management?utm_source=unsplash&amp;utm_medium=referral&amp;utm_content=creditCopyText" TargetMode="External"/><Relationship Id="rId4" Type="http://schemas.openxmlformats.org/officeDocument/2006/relationships/hyperlink" Target="https://unsplash.com/@joszczepanska?utm_source=unsplash&amp;utm_medium=referral&amp;utm_content=creditCopyText" TargetMode="External"/></Relationships>
</file>

<file path=ppt/slides/_rels/slide104.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hyperlink" Target="https://www.ugent.be/en/research/datamanagement" TargetMode="External"/><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hyperlink" Target="https://unsplash.com/s/photos/rower?utm_source=unsplash&amp;utm_medium=referral&amp;utm_content=creditCopyText" TargetMode="External"/><Relationship Id="rId4" Type="http://schemas.openxmlformats.org/officeDocument/2006/relationships/hyperlink" Target="https://unsplash.com/@joshcala?utm_source=unsplash&amp;utm_medium=referral&amp;utm_content=creditCopyText" TargetMode="Externa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8.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8.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8.xml"/></Relationships>
</file>

<file path=ppt/slides/_rels/slide11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2.xml"/><Relationship Id="rId1" Type="http://schemas.openxmlformats.org/officeDocument/2006/relationships/slideLayout" Target="../slideLayouts/slideLayout1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114.xml"/><Relationship Id="rId1" Type="http://schemas.openxmlformats.org/officeDocument/2006/relationships/slideLayout" Target="../slideLayouts/slideLayout11.xml"/><Relationship Id="rId5" Type="http://schemas.openxmlformats.org/officeDocument/2006/relationships/hyperlink" Target="https://unsplash.com/s/photos/checklist?utm_source=unsplash&amp;utm_medium=referral&amp;utm_content=creditCopyText" TargetMode="External"/><Relationship Id="rId4" Type="http://schemas.openxmlformats.org/officeDocument/2006/relationships/hyperlink" Target="https://unsplash.com/@thomasbormans?utm_source=unsplash&amp;utm_medium=referral&amp;utm_content=creditCopyText"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15.xml"/><Relationship Id="rId1" Type="http://schemas.openxmlformats.org/officeDocument/2006/relationships/slideLayout" Target="../slideLayouts/slideLayout14.xml"/><Relationship Id="rId5" Type="http://schemas.openxmlformats.org/officeDocument/2006/relationships/hyperlink" Target="https://unsplash.com/s/photos/documents?utm_source=unsplash&amp;utm_medium=referral&amp;utm_content=creditCopyText" TargetMode="External"/><Relationship Id="rId4" Type="http://schemas.openxmlformats.org/officeDocument/2006/relationships/hyperlink" Target="https://unsplash.com/@wesleyphotography?utm_source=unsplash&amp;utm_medium=referral&amp;utm_content=creditCopyText" TargetMode="External"/></Relationships>
</file>

<file path=ppt/slides/_rels/slide119.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16.xml"/><Relationship Id="rId1" Type="http://schemas.openxmlformats.org/officeDocument/2006/relationships/slideLayout" Target="../slideLayouts/slideLayout16.xml"/><Relationship Id="rId5" Type="http://schemas.openxmlformats.org/officeDocument/2006/relationships/hyperlink" Target="https://unsplash.com/s/photos/collection?utm_source=unsplash&amp;utm_medium=referral&amp;utm_content=creditCopyText" TargetMode="External"/><Relationship Id="rId4" Type="http://schemas.openxmlformats.org/officeDocument/2006/relationships/hyperlink" Target="https://unsplash.com/@jontyson?utm_source=unsplash&amp;utm_medium=referral&amp;utm_content=creditCopyText"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hyperlink" Target="https://unsplash.com/collections/1670943/diversity%2Fconformity---symbolic?utm_source=unsplash&amp;utm_medium=referral&amp;utm_content=creditCopyText" TargetMode="External"/><Relationship Id="rId4" Type="http://schemas.openxmlformats.org/officeDocument/2006/relationships/hyperlink" Target="https://unsplash.com/@kilimanjarostudioz?utm_source=unsplash&amp;utm_medium=referral&amp;utm_content=creditCopyText" TargetMode="External"/></Relationships>
</file>

<file path=ppt/slides/_rels/slide12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7.xml"/><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3" Type="http://schemas.openxmlformats.org/officeDocument/2006/relationships/hyperlink" Target="http://www.data.cam.ac.uk/files/gdl_tilsdocnaming_v1_20090612.pdf" TargetMode="External"/><Relationship Id="rId7" Type="http://schemas.openxmlformats.org/officeDocument/2006/relationships/image" Target="../media/image102.png"/><Relationship Id="rId2" Type="http://schemas.openxmlformats.org/officeDocument/2006/relationships/notesSlide" Target="../notesSlides/notesSlide118.xml"/><Relationship Id="rId1" Type="http://schemas.openxmlformats.org/officeDocument/2006/relationships/slideLayout" Target="../slideLayouts/slideLayout13.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12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19.xml"/><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20.xml"/><Relationship Id="rId1" Type="http://schemas.openxmlformats.org/officeDocument/2006/relationships/slideLayout" Target="../slideLayouts/slideLayout13.xml"/><Relationship Id="rId4" Type="http://schemas.openxmlformats.org/officeDocument/2006/relationships/hyperlink" Target="http://nikola.me/folder_structure.html" TargetMode="External"/></Relationships>
</file>

<file path=ppt/slides/_rels/slide124.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21.xml"/><Relationship Id="rId1" Type="http://schemas.openxmlformats.org/officeDocument/2006/relationships/slideLayout" Target="../slideLayouts/slideLayout14.xml"/><Relationship Id="rId5" Type="http://schemas.openxmlformats.org/officeDocument/2006/relationships/hyperlink" Target="https://unsplash.com/s/photos/folder?utm_source=unsplash&amp;utm_medium=referral&amp;utm_content=creditCopyText" TargetMode="External"/><Relationship Id="rId4" Type="http://schemas.openxmlformats.org/officeDocument/2006/relationships/hyperlink" Target="https://unsplash.com/@sharonmccutcheon?utm_source=unsplash&amp;utm_medium=referral&amp;utm_content=creditCopyText" TargetMode="External"/></Relationships>
</file>

<file path=ppt/slides/_rels/slide12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2.xml"/><Relationship Id="rId1" Type="http://schemas.openxmlformats.org/officeDocument/2006/relationships/slideLayout" Target="../slideLayouts/slideLayout13.xml"/><Relationship Id="rId6" Type="http://schemas.openxmlformats.org/officeDocument/2006/relationships/hyperlink" Target="https://fairsharing.org/standards/" TargetMode="External"/><Relationship Id="rId5" Type="http://schemas.openxmlformats.org/officeDocument/2006/relationships/hyperlink" Target="http://rd-alliance.github.io/metadata-directory/" TargetMode="External"/><Relationship Id="rId4" Type="http://schemas.openxmlformats.org/officeDocument/2006/relationships/image" Target="../media/image107.png"/></Relationships>
</file>

<file path=ppt/slides/_rels/slide126.xml.rels><?xml version="1.0" encoding="UTF-8" standalone="yes"?>
<Relationships xmlns="http://schemas.openxmlformats.org/package/2006/relationships"><Relationship Id="rId3" Type="http://schemas.openxmlformats.org/officeDocument/2006/relationships/hyperlink" Target="https://data.research.cornell.edu/content/readme" TargetMode="External"/><Relationship Id="rId2" Type="http://schemas.openxmlformats.org/officeDocument/2006/relationships/notesSlide" Target="../notesSlides/notesSlide123.xml"/><Relationship Id="rId1" Type="http://schemas.openxmlformats.org/officeDocument/2006/relationships/slideLayout" Target="../slideLayouts/slideLayout13.xml"/><Relationship Id="rId5" Type="http://schemas.openxmlformats.org/officeDocument/2006/relationships/hyperlink" Target="https://cornell.app.box.com/v/ReadmeTemplate" TargetMode="External"/><Relationship Id="rId4" Type="http://schemas.openxmlformats.org/officeDocument/2006/relationships/image" Target="../media/image108.png"/></Relationships>
</file>

<file path=ppt/slides/_rels/slide127.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24.xml"/><Relationship Id="rId1" Type="http://schemas.openxmlformats.org/officeDocument/2006/relationships/slideLayout" Target="../slideLayouts/slideLayout16.xml"/><Relationship Id="rId5" Type="http://schemas.openxmlformats.org/officeDocument/2006/relationships/hyperlink" Target="https://unsplash.com/s/photos/legal-and-ethical?utm_source=unsplash&amp;utm_medium=referral&amp;utm_content=creditCopyText" TargetMode="External"/><Relationship Id="rId4" Type="http://schemas.openxmlformats.org/officeDocument/2006/relationships/hyperlink" Target="https://unsplash.com/@wesleyphotography?utm_source=unsplash&amp;utm_medium=referral&amp;utm_content=creditCopyText" TargetMode="External"/></Relationships>
</file>

<file path=ppt/slides/_rels/slide12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25.xml"/><Relationship Id="rId1" Type="http://schemas.openxmlformats.org/officeDocument/2006/relationships/slideLayout" Target="../slideLayouts/slideLayout14.xml"/><Relationship Id="rId5" Type="http://schemas.openxmlformats.org/officeDocument/2006/relationships/hyperlink" Target="https://unsplash.com/s/photos/backup?utm_source=unsplash&amp;utm_medium=referral&amp;utm_content=creditCopyText" TargetMode="External"/><Relationship Id="rId4" Type="http://schemas.openxmlformats.org/officeDocument/2006/relationships/hyperlink" Target="https://unsplash.com/@wildmax?utm_source=unsplash&amp;utm_medium=referral&amp;utm_content=creditCopyText" TargetMode="External"/></Relationships>
</file>

<file path=ppt/slides/_rels/slide12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6.xml"/><Relationship Id="rId1" Type="http://schemas.openxmlformats.org/officeDocument/2006/relationships/slideLayout" Target="../slideLayouts/slideLayout13.xml"/><Relationship Id="rId4" Type="http://schemas.openxmlformats.org/officeDocument/2006/relationships/hyperlink" Target="https://policies.google.com/terms?hl=en"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op.europa.eu/en/publication-detail?p_p_id=portal2012documentDetail_WAR_portal2012portlet&amp;p_p_lifecycle=1&amp;p_p_state=normal&amp;p_p_mode=view&amp;p_p_col_id=maincontentarea&amp;p_p_col_count=3&amp;_portal2012documentDetail_WAR_portal2012portlet_javax.portlet.action=author&amp;facet.author=RTD&amp;language=en&amp;facet.collection=EUPub"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op.europa.eu/en/publication-detail/-/publication/d375368c-1a0a-11e9-8d04-01aa75ed71a1" TargetMode="External"/><Relationship Id="rId5" Type="http://schemas.openxmlformats.org/officeDocument/2006/relationships/hyperlink" Target="https://op.europa.eu/en/publication-detail?p_p_id=portal2012documentDetail_WAR_portal2012portlet&amp;p_p_lifecycle=1&amp;p_p_state=normal&amp;p_p_mode=view&amp;p_p_col_id=maincontentarea&amp;p_p_col_count=3&amp;_portal2012documentDetail_WAR_portal2012portlet_javax.portlet.action=author&amp;facet.author=agent.PwC%20EU%20Services&amp;language=en&amp;facet.collection=EUPub" TargetMode="External"/><Relationship Id="rId4" Type="http://schemas.openxmlformats.org/officeDocument/2006/relationships/hyperlink" Target="https://op.europa.eu/en/publication-detail?p_p_id=portal2012documentDetail_WAR_portal2012portlet&amp;p_p_lifecycle=1&amp;p_p_state=normal&amp;p_p_mode=view&amp;p_p_col_id=maincontentarea&amp;p_p_col_count=3&amp;_portal2012documentDetail_WAR_portal2012portlet_javax.portlet.action=author&amp;facet.author=COM,ECFIN,TASKF,OIL,OIB,REPRES_NLD,REPRES_LVA,JLS,ERC,MARKT,MARE,REGIO,REA,BEPA,PRESS,BDS,ELARG,PMO,REPRES_LIT,AGRI,REPRES_SPA_BCN,SPP,ECHO,EAPH,REPRES_GBR_LON,REPRES_EST,FPI,REPRES_SPA_MAD,CASSTM,CNECT,DIGIT,HOME,ENER,REPRES_HUN,IEEA,EASME,COMP,REPRES_CZE,REPRES_BGR,SCR,REPRES_MLT,REPRES_PRT,REPRES_CYP,REPRES_HRV,CLIMA,EAHC,REPRES_SWE,REPRES_SVN,DEL_ACC,INFSO,EACI,ETHI,DG18,DG15,DG10,CHAFEA,REPRES_DEU_MUC,REPRES_POL_WAW,ESTAT,DEVCO,DGT,EPSC,GROW,SANTE,NEAR,FISMA,JUST,COM_CAB,SCAD,REPRES_GBR,REPRES_POL,TASKF_A50_UK,REPRES_SPA,REPRES_FRA,REPRES_ITA,ACSHHPW,PC_BUDG,IAB,RSB,PC_CONJ,COM_COLL,ACSH,EVHAC,PC_MTE,REPRES_DEU,REPRES_SVK,JUSTI,REPRES_DEU_BON,SCIC,REPRES_FRA_PAR,SJ,SG,REPRES_POL_WRO,OLAF,REPRES_DEU_BER,CCSS,FSU,REPRES_IRL,HR,REPRES_LUX,REPRES_FIN,TAXUD,COMMU,SANCO,ENTR,AUDIT,IGS,REPRES_ITA_MIL,MOVE,BUDG,REPRES_ROU,RTD,IAS,BTL,TENTEA,BTB,CMT_EMPL,DG01B,DG01A,REPRES_BEL,REPRES_GBR_CDF,ENV,DG23,DG17,DG07,DG03,DG02,DG01,REPRES_AUT,INEA,EMPL,EAC,TRADE,TREN,REPRES_ITA_ROM,RELEX,AIDCO,REPRES_GRC,EACEA,REPRES_GBR_BEL,REPRES_FRA_MRS,REPRES_GBR_EDI,REPRES_DAN,JRC,DEV,SRSS,HAS,STECF,DPO,SAM_ADV,UKTF,REFORM,DG22,DG14,DG11,DEFIS,IDEA&amp;language=en&amp;facet.collection=EUPub" TargetMode="External"/></Relationships>
</file>

<file path=ppt/slides/_rels/slide1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7.xml"/><Relationship Id="rId1" Type="http://schemas.openxmlformats.org/officeDocument/2006/relationships/slideLayout" Target="../slideLayouts/slideLayout13.xml"/><Relationship Id="rId5" Type="http://schemas.openxmlformats.org/officeDocument/2006/relationships/image" Target="../media/image113.png"/><Relationship Id="rId4" Type="http://schemas.openxmlformats.org/officeDocument/2006/relationships/hyperlink" Target="https://www.garr.it/it/infrastrutture/infrastruttura-cloud/infrastruttura-cloud" TargetMode="External"/></Relationships>
</file>

<file path=ppt/slides/_rels/slide131.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28.xml"/><Relationship Id="rId1" Type="http://schemas.openxmlformats.org/officeDocument/2006/relationships/slideLayout" Target="../slideLayouts/slideLayout16.xml"/><Relationship Id="rId5" Type="http://schemas.openxmlformats.org/officeDocument/2006/relationships/hyperlink" Target="https://unsplash.com/s/photos/jam?utm_source=unsplash&amp;utm_medium=referral&amp;utm_content=creditCopyText" TargetMode="External"/><Relationship Id="rId4" Type="http://schemas.openxmlformats.org/officeDocument/2006/relationships/hyperlink" Target="https://unsplash.com/@prics?utm_source=unsplash&amp;utm_medium=referral&amp;utm_content=creditCopyText" TargetMode="External"/></Relationships>
</file>

<file path=ppt/slides/_rels/slide132.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29.xml"/><Relationship Id="rId1" Type="http://schemas.openxmlformats.org/officeDocument/2006/relationships/slideLayout" Target="../slideLayouts/slideLayout14.xml"/><Relationship Id="rId5" Type="http://schemas.openxmlformats.org/officeDocument/2006/relationships/hyperlink" Target="https://unsplash.com/s/photos/share?utm_source=unsplash&amp;utm_medium=referral&amp;utm_content=creditCopyText" TargetMode="External"/><Relationship Id="rId4" Type="http://schemas.openxmlformats.org/officeDocument/2006/relationships/hyperlink" Target="https://unsplash.com/@markuswinkler?utm_source=unsplash&amp;utm_medium=referral&amp;utm_content=creditCopyText" TargetMode="External"/></Relationships>
</file>

<file path=ppt/slides/_rels/slide13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30.xml"/><Relationship Id="rId1" Type="http://schemas.openxmlformats.org/officeDocument/2006/relationships/slideLayout" Target="../slideLayouts/slideLayout13.xml"/><Relationship Id="rId4" Type="http://schemas.openxmlformats.org/officeDocument/2006/relationships/hyperlink" Target="https://v2.sherpa.ac.uk/juliet/" TargetMode="External"/></Relationships>
</file>

<file path=ppt/slides/_rels/slide13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31.xml"/><Relationship Id="rId1" Type="http://schemas.openxmlformats.org/officeDocument/2006/relationships/slideLayout" Target="../slideLayouts/slideLayout13.xml"/><Relationship Id="rId4" Type="http://schemas.openxmlformats.org/officeDocument/2006/relationships/hyperlink" Target="https://guides.github.com/activities/citable-code/" TargetMode="External"/></Relationships>
</file>

<file path=ppt/slides/_rels/slide135.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32.xml"/><Relationship Id="rId1" Type="http://schemas.openxmlformats.org/officeDocument/2006/relationships/slideLayout" Target="../slideLayouts/slideLayout16.xml"/><Relationship Id="rId5" Type="http://schemas.openxmlformats.org/officeDocument/2006/relationships/hyperlink" Target="https://unsplash.com/s/photos/police?utm_source=unsplash&amp;utm_medium=referral&amp;utm_content=creditCopyText" TargetMode="External"/><Relationship Id="rId4" Type="http://schemas.openxmlformats.org/officeDocument/2006/relationships/hyperlink" Target="https://unsplash.com/@kingschurchinternational?utm_source=unsplash&amp;utm_medium=referral&amp;utm_content=creditCopyText" TargetMode="External"/></Relationships>
</file>

<file path=ppt/slides/_rels/slide136.xml.rels><?xml version="1.0" encoding="UTF-8" standalone="yes"?>
<Relationships xmlns="http://schemas.openxmlformats.org/package/2006/relationships"><Relationship Id="rId3" Type="http://schemas.openxmlformats.org/officeDocument/2006/relationships/hyperlink" Target="https://www.openaire.eu/how-to-comply-to-h2020-mandates-rdm-costs" TargetMode="External"/><Relationship Id="rId2" Type="http://schemas.openxmlformats.org/officeDocument/2006/relationships/notesSlide" Target="../notesSlides/notesSlide133.xml"/><Relationship Id="rId1" Type="http://schemas.openxmlformats.org/officeDocument/2006/relationships/slideLayout" Target="../slideLayouts/slideLayout14.xml"/><Relationship Id="rId6" Type="http://schemas.openxmlformats.org/officeDocument/2006/relationships/hyperlink" Target="https://unsplash.com/s/photos/price?utm_source=unsplash&amp;utm_medium=referral&amp;utm_content=creditCopyText" TargetMode="External"/><Relationship Id="rId5" Type="http://schemas.openxmlformats.org/officeDocument/2006/relationships/hyperlink" Target="https://unsplash.com/@rajivperera?utm_source=unsplash&amp;utm_medium=referral&amp;utm_content=creditCopyText" TargetMode="External"/><Relationship Id="rId4" Type="http://schemas.openxmlformats.org/officeDocument/2006/relationships/image" Target="../media/image119.jpg"/></Relationships>
</file>

<file path=ppt/slides/_rels/slide137.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34.xml"/><Relationship Id="rId1" Type="http://schemas.openxmlformats.org/officeDocument/2006/relationships/slideLayout" Target="../slideLayouts/slideLayout28.xml"/></Relationships>
</file>

<file path=ppt/slides/_rels/slide138.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hyperlink" Target="https://doi.org/10.5281/zenodo.4915861" TargetMode="External"/><Relationship Id="rId2" Type="http://schemas.openxmlformats.org/officeDocument/2006/relationships/notesSlide" Target="../notesSlides/notesSlide135.xml"/><Relationship Id="rId1" Type="http://schemas.openxmlformats.org/officeDocument/2006/relationships/slideLayout" Target="../slideLayouts/slideLayout29.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139.xml.rels><?xml version="1.0" encoding="UTF-8" standalone="yes"?>
<Relationships xmlns="http://schemas.openxmlformats.org/package/2006/relationships"><Relationship Id="rId3" Type="http://schemas.openxmlformats.org/officeDocument/2006/relationships/image" Target="../media/image125.png"/><Relationship Id="rId7" Type="http://schemas.openxmlformats.org/officeDocument/2006/relationships/image" Target="../media/image128.png"/><Relationship Id="rId2" Type="http://schemas.openxmlformats.org/officeDocument/2006/relationships/notesSlide" Target="../notesSlides/notesSlide136.xml"/><Relationship Id="rId1" Type="http://schemas.openxmlformats.org/officeDocument/2006/relationships/slideLayout" Target="../slideLayouts/slideLayout29.xml"/><Relationship Id="rId6" Type="http://schemas.openxmlformats.org/officeDocument/2006/relationships/hyperlink" Target="https://www.cessda.eu/content/download/4302/48656/file/TTT_DO_DMPExpertGuide_v1.2.pdf" TargetMode="External"/><Relationship Id="rId5" Type="http://schemas.openxmlformats.org/officeDocument/2006/relationships/image" Target="../media/image127.png"/><Relationship Id="rId4" Type="http://schemas.openxmlformats.org/officeDocument/2006/relationships/image" Target="../media/image126.png"/></Relationships>
</file>

<file path=ppt/slides/_rels/slide14.xml.rels><?xml version="1.0" encoding="UTF-8" standalone="yes"?>
<Relationships xmlns="http://schemas.openxmlformats.org/package/2006/relationships"><Relationship Id="rId3" Type="http://schemas.openxmlformats.org/officeDocument/2006/relationships/hyperlink" Target="https://thewinnower.com/users/38"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37.xml"/><Relationship Id="rId1" Type="http://schemas.openxmlformats.org/officeDocument/2006/relationships/slideLayout" Target="../slideLayouts/slideLayout29.xml"/><Relationship Id="rId6" Type="http://schemas.openxmlformats.org/officeDocument/2006/relationships/hyperlink" Target="https://www.dcc.ac.uk/guidance/how-guides" TargetMode="External"/><Relationship Id="rId5" Type="http://schemas.openxmlformats.org/officeDocument/2006/relationships/hyperlink" Target="https://www.dcc.ac.uk/guidance/how-guides/five-steps-decide-what-data-keep" TargetMode="External"/><Relationship Id="rId4" Type="http://schemas.openxmlformats.org/officeDocument/2006/relationships/image" Target="../media/image130.png"/></Relationships>
</file>

<file path=ppt/slides/_rels/slide141.xml.rels><?xml version="1.0" encoding="UTF-8" standalone="yes"?>
<Relationships xmlns="http://schemas.openxmlformats.org/package/2006/relationships"><Relationship Id="rId3" Type="http://schemas.openxmlformats.org/officeDocument/2006/relationships/hyperlink" Target="http://wikimedia.sp.unipi.it/images/Grigliapianodigestionedatiricerca.pdf" TargetMode="External"/><Relationship Id="rId2" Type="http://schemas.openxmlformats.org/officeDocument/2006/relationships/notesSlide" Target="../notesSlides/notesSlide138.xml"/><Relationship Id="rId1" Type="http://schemas.openxmlformats.org/officeDocument/2006/relationships/slideLayout" Target="../slideLayouts/slideLayout26.xml"/><Relationship Id="rId4" Type="http://schemas.openxmlformats.org/officeDocument/2006/relationships/image" Target="../media/image131.png"/></Relationships>
</file>

<file path=ppt/slides/_rels/slide14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39.xml"/><Relationship Id="rId1" Type="http://schemas.openxmlformats.org/officeDocument/2006/relationships/slideLayout" Target="../slideLayouts/slideLayout29.xml"/><Relationship Id="rId4" Type="http://schemas.openxmlformats.org/officeDocument/2006/relationships/hyperlink" Target="https://dmptool.org/general_guidance#metadata-data-documentation" TargetMode="Externa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9.xml"/></Relationships>
</file>

<file path=ppt/slides/_rels/slide14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41.xml"/><Relationship Id="rId1" Type="http://schemas.openxmlformats.org/officeDocument/2006/relationships/slideLayout" Target="../slideLayouts/slideLayout2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4.xml"/></Relationships>
</file>

<file path=ppt/slides/_rels/slide14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43.xml"/><Relationship Id="rId1" Type="http://schemas.openxmlformats.org/officeDocument/2006/relationships/slideLayout" Target="../slideLayouts/slideLayout28.xml"/><Relationship Id="rId4" Type="http://schemas.openxmlformats.org/officeDocument/2006/relationships/hyperlink" Target="https://ec.europa.eu/info/funding-tenders/opportunities/docs/2021-2027/experts/standard-briefing-slides-for-experts_he_en.pdf" TargetMode="Externa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35.xml"/></Relationships>
</file>

<file path=ppt/slides/_rels/slide148.xml.rels><?xml version="1.0" encoding="UTF-8" standalone="yes"?>
<Relationships xmlns="http://schemas.openxmlformats.org/package/2006/relationships"><Relationship Id="rId3" Type="http://schemas.openxmlformats.org/officeDocument/2006/relationships/hyperlink" Target="https://ec.europa.eu/info/funding-tenders/opportunities/docs/2021-2027/horizon/guidance/programme-guide_horizon_en.pdf" TargetMode="External"/><Relationship Id="rId2" Type="http://schemas.openxmlformats.org/officeDocument/2006/relationships/notesSlide" Target="../notesSlides/notesSlide145.xml"/><Relationship Id="rId1" Type="http://schemas.openxmlformats.org/officeDocument/2006/relationships/slideLayout" Target="../slideLayouts/slideLayout25.xml"/></Relationships>
</file>

<file path=ppt/slides/_rels/slide149.xml.rels><?xml version="1.0" encoding="UTF-8" standalone="yes"?>
<Relationships xmlns="http://schemas.openxmlformats.org/package/2006/relationships"><Relationship Id="rId3" Type="http://schemas.openxmlformats.org/officeDocument/2006/relationships/hyperlink" Target="https://ec.europa.eu/research/participants/docs/h2020-funding-guide/other/event210421.htm" TargetMode="External"/><Relationship Id="rId2" Type="http://schemas.openxmlformats.org/officeDocument/2006/relationships/notesSlide" Target="../notesSlides/notesSlide146.xml"/><Relationship Id="rId1" Type="http://schemas.openxmlformats.org/officeDocument/2006/relationships/slideLayout" Target="../slideLayouts/slideLayout35.xml"/><Relationship Id="rId4" Type="http://schemas.openxmlformats.org/officeDocument/2006/relationships/image" Target="../media/image135.pn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47.xml"/><Relationship Id="rId1" Type="http://schemas.openxmlformats.org/officeDocument/2006/relationships/slideLayout" Target="../slideLayouts/slideLayout20.xml"/></Relationships>
</file>

<file path=ppt/slides/_rels/slide151.xml.rels><?xml version="1.0" encoding="UTF-8" standalone="yes"?>
<Relationships xmlns="http://schemas.openxmlformats.org/package/2006/relationships"><Relationship Id="rId3" Type="http://schemas.openxmlformats.org/officeDocument/2006/relationships/hyperlink" Target="https://osf.io/dp6je/" TargetMode="External"/><Relationship Id="rId2" Type="http://schemas.openxmlformats.org/officeDocument/2006/relationships/notesSlide" Target="../notesSlides/notesSlide148.xml"/><Relationship Id="rId1" Type="http://schemas.openxmlformats.org/officeDocument/2006/relationships/slideLayout" Target="../slideLayouts/slideLayout28.xml"/><Relationship Id="rId6" Type="http://schemas.openxmlformats.org/officeDocument/2006/relationships/image" Target="../media/image137.png"/><Relationship Id="rId5" Type="http://schemas.openxmlformats.org/officeDocument/2006/relationships/hyperlink" Target="https://doi.org/10.5281/zenodo.5588123" TargetMode="External"/><Relationship Id="rId4" Type="http://schemas.openxmlformats.org/officeDocument/2006/relationships/hyperlink" Target="https://doi.org/10.5281/zenodo.5589722" TargetMode="Externa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4.xml"/></Relationships>
</file>

<file path=ppt/slides/_rels/slide153.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png"/><Relationship Id="rId7" Type="http://schemas.openxmlformats.org/officeDocument/2006/relationships/image" Target="../media/image142.png"/><Relationship Id="rId2" Type="http://schemas.openxmlformats.org/officeDocument/2006/relationships/notesSlide" Target="../notesSlides/notesSlide150.xml"/><Relationship Id="rId1" Type="http://schemas.openxmlformats.org/officeDocument/2006/relationships/slideLayout" Target="../slideLayouts/slideLayout22.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s>
</file>

<file path=ppt/slides/_rels/slide154.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51.xml"/><Relationship Id="rId1" Type="http://schemas.openxmlformats.org/officeDocument/2006/relationships/slideLayout" Target="../slideLayouts/slideLayout23.xml"/><Relationship Id="rId5" Type="http://schemas.openxmlformats.org/officeDocument/2006/relationships/hyperlink" Target="https://unsplash.com/s/photos/publication?utm_source=unsplash&amp;utm_medium=referral&amp;utm_content=creditCopyText" TargetMode="External"/><Relationship Id="rId4" Type="http://schemas.openxmlformats.org/officeDocument/2006/relationships/hyperlink" Target="https://unsplash.com/@gabiontheroad?utm_source=unsplash&amp;utm_medium=referral&amp;utm_content=creditCopyText" TargetMode="External"/></Relationships>
</file>

<file path=ppt/slides/_rels/slide155.xml.rels><?xml version="1.0" encoding="UTF-8" standalone="yes"?>
<Relationships xmlns="http://schemas.openxmlformats.org/package/2006/relationships"><Relationship Id="rId3" Type="http://schemas.openxmlformats.org/officeDocument/2006/relationships/hyperlink" Target="https://en.wikipedia.org/wiki/Open_access" TargetMode="External"/><Relationship Id="rId2" Type="http://schemas.openxmlformats.org/officeDocument/2006/relationships/notesSlide" Target="../notesSlides/notesSlide152.xml"/><Relationship Id="rId1" Type="http://schemas.openxmlformats.org/officeDocument/2006/relationships/slideLayout" Target="../slideLayouts/slideLayout22.xml"/><Relationship Id="rId6" Type="http://schemas.openxmlformats.org/officeDocument/2006/relationships/image" Target="../media/image42.png"/><Relationship Id="rId5" Type="http://schemas.openxmlformats.org/officeDocument/2006/relationships/hyperlink" Target="https://en.wikipedia.org/wiki/Open_Archives_Initiative_Protocol_for_Metadata_Harvesting" TargetMode="External"/><Relationship Id="rId4" Type="http://schemas.openxmlformats.org/officeDocument/2006/relationships/hyperlink" Target="https://en.wikipedia.org/wiki/Interoperable" TargetMode="Externa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8.xml"/></Relationships>
</file>

<file path=ppt/slides/_rels/slide157.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54.xml"/><Relationship Id="rId1" Type="http://schemas.openxmlformats.org/officeDocument/2006/relationships/slideLayout" Target="../slideLayouts/slideLayout23.xml"/><Relationship Id="rId5" Type="http://schemas.openxmlformats.org/officeDocument/2006/relationships/hyperlink" Target="https://unsplash.com/s/photos/data-management?utm_source=unsplash&amp;utm_medium=referral&amp;utm_content=creditCopyText" TargetMode="External"/><Relationship Id="rId4" Type="http://schemas.openxmlformats.org/officeDocument/2006/relationships/hyperlink" Target="https://unsplash.com/@nananadolgo?utm_source=unsplash&amp;utm_medium=referral&amp;utm_content=creditCopyText" TargetMode="External"/></Relationships>
</file>

<file path=ppt/slides/_rels/slide15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155.xml"/><Relationship Id="rId1" Type="http://schemas.openxmlformats.org/officeDocument/2006/relationships/slideLayout" Target="../slideLayouts/slideLayout23.xml"/><Relationship Id="rId4" Type="http://schemas.openxmlformats.org/officeDocument/2006/relationships/hyperlink" Target="https://open-research-europe.ec.europa.eu/" TargetMode="External"/></Relationships>
</file>

<file path=ppt/slides/_rels/slide159.xml.rels><?xml version="1.0" encoding="UTF-8" standalone="yes"?>
<Relationships xmlns="http://schemas.openxmlformats.org/package/2006/relationships"><Relationship Id="rId3" Type="http://schemas.openxmlformats.org/officeDocument/2006/relationships/hyperlink" Target="mailto:emma.lazzeri@cnr.it" TargetMode="External"/><Relationship Id="rId2" Type="http://schemas.openxmlformats.org/officeDocument/2006/relationships/notesSlide" Target="../notesSlides/notesSlide156.xml"/><Relationship Id="rId1" Type="http://schemas.openxmlformats.org/officeDocument/2006/relationships/slideLayout" Target="../slideLayouts/slideLayout10.xml"/><Relationship Id="rId4" Type="http://schemas.openxmlformats.org/officeDocument/2006/relationships/hyperlink" Target="https://doi.org/10.5281/zenodo.18745984"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hyperlink" Target="https://retractionwatch.com/2018/10/25/jama-journal-retracts-paper-when-author-cant-produce-original-data/" TargetMode="External"/></Relationships>
</file>

<file path=ppt/slides/_rels/slide160.xml.rels><?xml version="1.0" encoding="UTF-8" standalone="yes"?>
<Relationships xmlns="http://schemas.openxmlformats.org/package/2006/relationships"><Relationship Id="rId8" Type="http://schemas.openxmlformats.org/officeDocument/2006/relationships/hyperlink" Target="https://philarcher.org/diary/2015/50shadesofno/?fbclid=IwAR0gztaEKIjyn89n1azf4dFrYami_0hb-QSRKm_XpIRyzvLRRB929uCsckg" TargetMode="External"/><Relationship Id="rId3" Type="http://schemas.openxmlformats.org/officeDocument/2006/relationships/hyperlink" Target="https://en.unesco.org/sites/default/files/open_science_brochure_en.pdf" TargetMode="External"/><Relationship Id="rId7" Type="http://schemas.openxmlformats.org/officeDocument/2006/relationships/hyperlink" Target="https://docs.google.com/presentation/d/1iw7zN_VSQmzTl81GnVOItrjuvl2_1mOeXXlH3EFx4A8/edit#slide=id.p15" TargetMode="External"/><Relationship Id="rId2" Type="http://schemas.openxmlformats.org/officeDocument/2006/relationships/notesSlide" Target="../notesSlides/notesSlide157.xml"/><Relationship Id="rId1" Type="http://schemas.openxmlformats.org/officeDocument/2006/relationships/slideLayout" Target="../slideLayouts/slideLayout3.xml"/><Relationship Id="rId6" Type="http://schemas.openxmlformats.org/officeDocument/2006/relationships/hyperlink" Target="https://www.jisc.ac.uk/guides/how-and-why-you-should-manage-your-research-data" TargetMode="External"/><Relationship Id="rId5" Type="http://schemas.openxmlformats.org/officeDocument/2006/relationships/hyperlink" Target="https://www.ucl.ac.uk/library/research-support/research-data-management" TargetMode="External"/><Relationship Id="rId4" Type="http://schemas.openxmlformats.org/officeDocument/2006/relationships/hyperlink" Target="https://doi.org/10.54677/MNMH8546" TargetMode="External"/><Relationship Id="rId9" Type="http://schemas.openxmlformats.org/officeDocument/2006/relationships/hyperlink" Target="https://www.ugent.be/en/research/datamanagement" TargetMode="External"/></Relationships>
</file>

<file path=ppt/slides/_rels/slide161.xml.rels><?xml version="1.0" encoding="UTF-8" standalone="yes"?>
<Relationships xmlns="http://schemas.openxmlformats.org/package/2006/relationships"><Relationship Id="rId3" Type="http://schemas.openxmlformats.org/officeDocument/2006/relationships/hyperlink" Target="https://doi.org/10.1038/sdata.2016.18" TargetMode="External"/><Relationship Id="rId2" Type="http://schemas.openxmlformats.org/officeDocument/2006/relationships/notesSlide" Target="../notesSlides/notesSlide158.xml"/><Relationship Id="rId1" Type="http://schemas.openxmlformats.org/officeDocument/2006/relationships/slideLayout" Target="../slideLayouts/slideLayout13.xml"/><Relationship Id="rId4" Type="http://schemas.openxmlformats.org/officeDocument/2006/relationships/hyperlink" Target="https://doi.org/10.11581/dtu:00000049" TargetMode="External"/></Relationships>
</file>

<file path=ppt/slides/_rels/slide162.xml.rels><?xml version="1.0" encoding="UTF-8" standalone="yes"?>
<Relationships xmlns="http://schemas.openxmlformats.org/package/2006/relationships"><Relationship Id="rId8" Type="http://schemas.openxmlformats.org/officeDocument/2006/relationships/hyperlink" Target="https://foter.com/" TargetMode="External"/><Relationship Id="rId3" Type="http://schemas.openxmlformats.org/officeDocument/2006/relationships/hyperlink" Target="https://www.apogeonline.com/articoli/data-governance-un-dato-non-appartiene-a-nessuno-a-meno-che-sia-personale-simone-aliprandi/?fbclid=IwAR2LaXV6b6m8aaJ7SeFKVAidbTlB9C4_-mQPirLxs3m5DxAs0jG8gkn8ZKg" TargetMode="External"/><Relationship Id="rId7" Type="http://schemas.openxmlformats.org/officeDocument/2006/relationships/hyperlink" Target="https://foter.com/blog/how-to-attribute-creative-commons-photos/" TargetMode="External"/><Relationship Id="rId2" Type="http://schemas.openxmlformats.org/officeDocument/2006/relationships/notesSlide" Target="../notesSlides/notesSlide159.xml"/><Relationship Id="rId1" Type="http://schemas.openxmlformats.org/officeDocument/2006/relationships/slideLayout" Target="../slideLayouts/slideLayout13.xml"/><Relationship Id="rId6" Type="http://schemas.openxmlformats.org/officeDocument/2006/relationships/hyperlink" Target="https://www.openaire.eu/can-i-reuse-someone-else-research-data" TargetMode="External"/><Relationship Id="rId5" Type="http://schemas.openxmlformats.org/officeDocument/2006/relationships/hyperlink" Target="https://www.openaire.eu/how-do-i-license-my-research-data" TargetMode="External"/><Relationship Id="rId10" Type="http://schemas.openxmlformats.org/officeDocument/2006/relationships/hyperlink" Target="https://doi.org/10.5281/zenodo.840652" TargetMode="External"/><Relationship Id="rId4" Type="http://schemas.openxmlformats.org/officeDocument/2006/relationships/hyperlink" Target="https://www.openaire.eu/how-do-i-know-if-my-research-data-is-protected" TargetMode="External"/><Relationship Id="rId9" Type="http://schemas.openxmlformats.org/officeDocument/2006/relationships/hyperlink" Target="https://creativecommons.org/licenses/by-sa/3.0/" TargetMode="External"/></Relationships>
</file>

<file path=ppt/slides/_rels/slide163.xml.rels><?xml version="1.0" encoding="UTF-8" standalone="yes"?>
<Relationships xmlns="http://schemas.openxmlformats.org/package/2006/relationships"><Relationship Id="rId8" Type="http://schemas.openxmlformats.org/officeDocument/2006/relationships/hyperlink" Target="https://www.openaire.eu/how-to-comply-to-h2020-mandates-rdm-costs" TargetMode="External"/><Relationship Id="rId3" Type="http://schemas.openxmlformats.org/officeDocument/2006/relationships/hyperlink" Target="https://dmptool.org/general_guidance#metadata-data-documentation" TargetMode="External"/><Relationship Id="rId7" Type="http://schemas.openxmlformats.org/officeDocument/2006/relationships/hyperlink" Target="https://doi.org/10.5281/zenodo.4915861" TargetMode="External"/><Relationship Id="rId12" Type="http://schemas.openxmlformats.org/officeDocument/2006/relationships/hyperlink" Target="https://fairsharing.org/standards/" TargetMode="External"/><Relationship Id="rId2" Type="http://schemas.openxmlformats.org/officeDocument/2006/relationships/notesSlide" Target="../notesSlides/notesSlide160.xml"/><Relationship Id="rId1" Type="http://schemas.openxmlformats.org/officeDocument/2006/relationships/slideLayout" Target="../slideLayouts/slideLayout13.xml"/><Relationship Id="rId6" Type="http://schemas.openxmlformats.org/officeDocument/2006/relationships/hyperlink" Target="https://www.cessda.eu/content/download/4302/48656/file/TTT_DO_DMPExpertGuide_v1.2.pdf" TargetMode="External"/><Relationship Id="rId11" Type="http://schemas.openxmlformats.org/officeDocument/2006/relationships/hyperlink" Target="http://www.data.cam.ac.uk/files/gdl_tilsdocnaming_v1_20090612.pdf" TargetMode="External"/><Relationship Id="rId5" Type="http://schemas.openxmlformats.org/officeDocument/2006/relationships/hyperlink" Target="https://www.dcc.ac.uk/guidance/how-guides/five-steps-decide-what-data-keep" TargetMode="External"/><Relationship Id="rId10" Type="http://schemas.openxmlformats.org/officeDocument/2006/relationships/hyperlink" Target="http://nikola.me/folder_structure.html" TargetMode="External"/><Relationship Id="rId4" Type="http://schemas.openxmlformats.org/officeDocument/2006/relationships/hyperlink" Target="https://www.dcc.ac.uk/guidance/how-guides" TargetMode="External"/><Relationship Id="rId9" Type="http://schemas.openxmlformats.org/officeDocument/2006/relationships/hyperlink" Target="https://guides.github.com/activities/citable-code/" TargetMode="External"/></Relationships>
</file>

<file path=ppt/slides/_rels/slide164.xml.rels><?xml version="1.0" encoding="UTF-8" standalone="yes"?>
<Relationships xmlns="http://schemas.openxmlformats.org/package/2006/relationships"><Relationship Id="rId8" Type="http://schemas.openxmlformats.org/officeDocument/2006/relationships/hyperlink" Target="https://www.data.cam.ac.uk/data-management-guide" TargetMode="External"/><Relationship Id="rId3" Type="http://schemas.openxmlformats.org/officeDocument/2006/relationships/hyperlink" Target="http://rd-alliance.github.io/metadata-directory" TargetMode="External"/><Relationship Id="rId7" Type="http://schemas.openxmlformats.org/officeDocument/2006/relationships/hyperlink" Target="https://www.openaire.eu/rdm-researcher-costs-infographic/view-document" TargetMode="External"/><Relationship Id="rId2" Type="http://schemas.openxmlformats.org/officeDocument/2006/relationships/notesSlide" Target="../notesSlides/notesSlide161.xml"/><Relationship Id="rId1" Type="http://schemas.openxmlformats.org/officeDocument/2006/relationships/slideLayout" Target="../slideLayouts/slideLayout13.xml"/><Relationship Id="rId6" Type="http://schemas.openxmlformats.org/officeDocument/2006/relationships/hyperlink" Target="https://doi.org/10.5281/zenodo.5593104" TargetMode="External"/><Relationship Id="rId5" Type="http://schemas.openxmlformats.org/officeDocument/2006/relationships/hyperlink" Target="https://www.reading.ac.uk/research-services/research-data-management" TargetMode="External"/><Relationship Id="rId4" Type="http://schemas.openxmlformats.org/officeDocument/2006/relationships/hyperlink" Target="https://www.ugent.be/en/research/datamanagement" TargetMode="External"/></Relationships>
</file>

<file path=ppt/slides/_rels/slide165.xml.rels><?xml version="1.0" encoding="UTF-8" standalone="yes"?>
<Relationships xmlns="http://schemas.openxmlformats.org/package/2006/relationships"><Relationship Id="rId8" Type="http://schemas.openxmlformats.org/officeDocument/2006/relationships/hyperlink" Target="https://dmponline.dcc.ac.uk/" TargetMode="External"/><Relationship Id="rId3" Type="http://schemas.openxmlformats.org/officeDocument/2006/relationships/hyperlink" Target="http://www.zenodo.org" TargetMode="External"/><Relationship Id="rId7" Type="http://schemas.openxmlformats.org/officeDocument/2006/relationships/hyperlink" Target="https://www.openaire.eu/argos/" TargetMode="External"/><Relationship Id="rId2" Type="http://schemas.openxmlformats.org/officeDocument/2006/relationships/notesSlide" Target="../notesSlides/notesSlide162.xml"/><Relationship Id="rId1" Type="http://schemas.openxmlformats.org/officeDocument/2006/relationships/slideLayout" Target="../slideLayouts/slideLayout29.xml"/><Relationship Id="rId6" Type="http://schemas.openxmlformats.org/officeDocument/2006/relationships/hyperlink" Target="https://libereurope.eu/dmpcatalogue/" TargetMode="External"/><Relationship Id="rId11" Type="http://schemas.openxmlformats.org/officeDocument/2006/relationships/hyperlink" Target="https://rd-alliance.github.io/metadata-directory/" TargetMode="External"/><Relationship Id="rId5" Type="http://schemas.openxmlformats.org/officeDocument/2006/relationships/hyperlink" Target="https://chooser-beta.creativecommons.org/" TargetMode="External"/><Relationship Id="rId10" Type="http://schemas.openxmlformats.org/officeDocument/2006/relationships/hyperlink" Target="https://www.re3data.org/" TargetMode="External"/><Relationship Id="rId4" Type="http://schemas.openxmlformats.org/officeDocument/2006/relationships/hyperlink" Target="https://creativecommons.org/choose/?lang=en" TargetMode="External"/><Relationship Id="rId9" Type="http://schemas.openxmlformats.org/officeDocument/2006/relationships/hyperlink" Target="https://argos.openaire.eu/splash/" TargetMode="External"/></Relationships>
</file>

<file path=ppt/slides/_rels/slide166.xml.rels><?xml version="1.0" encoding="UTF-8" standalone="yes"?>
<Relationships xmlns="http://schemas.openxmlformats.org/package/2006/relationships"><Relationship Id="rId8" Type="http://schemas.openxmlformats.org/officeDocument/2006/relationships/hyperlink" Target="https://unsplash.com/s/photos/difference?utm_source=unsplash&amp;utm_medium=referral&amp;utm_content=creditCopyText" TargetMode="External"/><Relationship Id="rId13" Type="http://schemas.openxmlformats.org/officeDocument/2006/relationships/hyperlink" Target="https://unsplash.com/@schluesseldienstvergleich_eu?utm_source=unsplash&amp;utm_medium=referral&amp;utm_content=creditCopyText" TargetMode="External"/><Relationship Id="rId18" Type="http://schemas.openxmlformats.org/officeDocument/2006/relationships/hyperlink" Target="https://unsplash.com/it/foto/persona-che-fa-la-pentola-vBxlL1xpSdc?utm_content=creditCopyText&amp;utm_medium=referral&amp;utm_source=unsplash" TargetMode="External"/><Relationship Id="rId3" Type="http://schemas.openxmlformats.org/officeDocument/2006/relationships/hyperlink" Target="https://unsplash.com/@serhatbeyazkaya?utm_source=unsplash&amp;utm_medium=referral&amp;utm_content=creditCopyText" TargetMode="External"/><Relationship Id="rId7" Type="http://schemas.openxmlformats.org/officeDocument/2006/relationships/hyperlink" Target="https://unsplash.com/@possessedphotography?utm_source=unsplash&amp;utm_medium=referral&amp;utm_content=creditCopyText" TargetMode="External"/><Relationship Id="rId12" Type="http://schemas.openxmlformats.org/officeDocument/2006/relationships/hyperlink" Target="https://unsplash.com/s/photos/protection?utm_source=unsplash&amp;utm_medium=referral&amp;utm_content=creditCopyText" TargetMode="External"/><Relationship Id="rId17" Type="http://schemas.openxmlformats.org/officeDocument/2006/relationships/hyperlink" Target="https://unsplash.com/it/@quinoal?utm_content=creditCopyText&amp;utm_medium=referral&amp;utm_source=unsplash" TargetMode="External"/><Relationship Id="rId2" Type="http://schemas.openxmlformats.org/officeDocument/2006/relationships/notesSlide" Target="../notesSlides/notesSlide163.xml"/><Relationship Id="rId16" Type="http://schemas.openxmlformats.org/officeDocument/2006/relationships/hyperlink" Target="https://unsplash.com/s/photos/traffic-light?utm_source=unsplash&amp;utm_medium=referral&amp;utm_content=creditCopyText" TargetMode="External"/><Relationship Id="rId1" Type="http://schemas.openxmlformats.org/officeDocument/2006/relationships/slideLayout" Target="../slideLayouts/slideLayout13.xml"/><Relationship Id="rId6" Type="http://schemas.openxmlformats.org/officeDocument/2006/relationships/hyperlink" Target="https://unsplash.com/s/photos/restricted?utm_source=unsplash&amp;utm_medium=referral&amp;utm_content=creditCopyText" TargetMode="External"/><Relationship Id="rId11" Type="http://schemas.openxmlformats.org/officeDocument/2006/relationships/hyperlink" Target="https://unsplash.com/@tama66?utm_source=unsplash&amp;utm_medium=referral&amp;utm_content=creditCopyText" TargetMode="External"/><Relationship Id="rId5" Type="http://schemas.openxmlformats.org/officeDocument/2006/relationships/hyperlink" Target="https://unsplash.com/@jontyson?utm_source=unsplash&amp;utm_medium=referral&amp;utm_content=creditCopyText" TargetMode="External"/><Relationship Id="rId15" Type="http://schemas.openxmlformats.org/officeDocument/2006/relationships/hyperlink" Target="https://unsplash.com/@tsvetoslav?utm_source=unsplash&amp;utm_medium=referral&amp;utm_content=creditCopyText" TargetMode="External"/><Relationship Id="rId10" Type="http://schemas.openxmlformats.org/officeDocument/2006/relationships/hyperlink" Target="https://unsplash.com/s/photos/safe?utm_source=unsplash&amp;utm_medium=referral&amp;utm_content=creditCopyText" TargetMode="External"/><Relationship Id="rId4" Type="http://schemas.openxmlformats.org/officeDocument/2006/relationships/hyperlink" Target="https://unsplash.com/s/photos/open-closed?utm_source=unsplash&amp;utm_medium=referral&amp;utm_content=creditCopyText" TargetMode="External"/><Relationship Id="rId9" Type="http://schemas.openxmlformats.org/officeDocument/2006/relationships/hyperlink" Target="https://unsplash.com/@jdent?utm_source=unsplash&amp;utm_medium=referral&amp;utm_content=creditCopyText" TargetMode="External"/><Relationship Id="rId14" Type="http://schemas.openxmlformats.org/officeDocument/2006/relationships/hyperlink" Target="https://unsplash.com/s/photos/key?utm_source=unsplash&amp;utm_medium=referral&amp;utm_content=creditCopyText"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1.xml"/><Relationship Id="rId4" Type="http://schemas.openxmlformats.org/officeDocument/2006/relationships/hyperlink" Target="https://www.nature.com/articles/d41586-019-02241-z"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en.wikipedia.org/wiki/Soviet_Union" TargetMode="External"/><Relationship Id="rId7" Type="http://schemas.openxmlformats.org/officeDocument/2006/relationships/hyperlink" Target="https://en.wikipedia.org/wiki/Great_Purge" TargetMode="External"/><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hyperlink" Target="https://en.wikipedia.org/wiki/NKVD" TargetMode="External"/><Relationship Id="rId5" Type="http://schemas.openxmlformats.org/officeDocument/2006/relationships/hyperlink" Target="https://en.wikipedia.org/wiki/Joseph_Stalin" TargetMode="External"/><Relationship Id="rId4" Type="http://schemas.openxmlformats.org/officeDocument/2006/relationships/hyperlink" Target="https://en.wikipedia.org/wiki/Chekism" TargetMode="External"/><Relationship Id="rId9" Type="http://schemas.openxmlformats.org/officeDocument/2006/relationships/hyperlink" Target="https://en.wikipedia.org/wiki/Nikolay_Yezhov"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hyperlink" Target="http://www.insidehighered.com/news/2011/11/28/scholars-analyze-case-massive-research-fraud"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cell.com/current-biology/fulltext/S0960-9822(13)01400-0" TargetMode="External"/><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19.png"/><Relationship Id="rId4" Type="http://schemas.openxmlformats.org/officeDocument/2006/relationships/hyperlink" Target="https://www.nature.com/articles/nature.2013.14416"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jpg"/><Relationship Id="rId7"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hyperlink" Target="https://unsplash.com/s/photos/take-care?utm_source=unsplash&amp;utm_medium=referral&amp;utm_content=creditCopyText" TargetMode="External"/><Relationship Id="rId10" Type="http://schemas.openxmlformats.org/officeDocument/2006/relationships/image" Target="../media/image25.png"/><Relationship Id="rId4" Type="http://schemas.openxmlformats.org/officeDocument/2006/relationships/hyperlink" Target="https://unsplash.com/@miguelperales?utm_source=unsplash&amp;utm_medium=referral&amp;utm_content=creditCopyText" TargetMode="External"/><Relationship Id="rId9" Type="http://schemas.openxmlformats.org/officeDocument/2006/relationships/image" Target="../media/image24.png"/></Relationships>
</file>

<file path=ppt/slides/_rels/slide25.xml.rels><?xml version="1.0" encoding="UTF-8" standalone="yes"?>
<Relationships xmlns="http://schemas.openxmlformats.org/package/2006/relationships"><Relationship Id="rId8" Type="http://schemas.openxmlformats.org/officeDocument/2006/relationships/hyperlink" Target="https://it.wikipedia.org/wiki/Firenze" TargetMode="External"/><Relationship Id="rId3" Type="http://schemas.openxmlformats.org/officeDocument/2006/relationships/image" Target="../media/image27.png"/><Relationship Id="rId7" Type="http://schemas.openxmlformats.org/officeDocument/2006/relationships/hyperlink" Target="https://it.wikipedia.org/wiki/Galleria_degli_Uffizi" TargetMode="External"/><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hyperlink" Target="https://it.wikipedia.org/wiki/Justus_Sustermans" TargetMode="External"/><Relationship Id="rId5" Type="http://schemas.openxmlformats.org/officeDocument/2006/relationships/hyperlink" Target="https://it.wikipedia.org/wiki/Ritratto_di_Galileo_Galilei" TargetMode="Externa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ucl.ac.uk/library/research-support/research-data-management" TargetMode="External"/><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hyperlink" Target="https://pixabay.com/?utm_source=link-attribution&amp;utm_medium=referral&amp;utm_campaign=image&amp;utm_content=1989152" TargetMode="External"/><Relationship Id="rId4" Type="http://schemas.openxmlformats.org/officeDocument/2006/relationships/hyperlink" Target="https://pixabay.com/users/geralt-9301/?utm_source=link-attribution&amp;utm_medium=referral&amp;utm_campaign=image&amp;utm_content=1989152"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hyperlink" Target="https://www.ugent.be/en/research/datamanagement" TargetMode="External"/><Relationship Id="rId5" Type="http://schemas.openxmlformats.org/officeDocument/2006/relationships/image" Target="../media/image32.jpg"/><Relationship Id="rId4" Type="http://schemas.openxmlformats.org/officeDocument/2006/relationships/image" Target="../media/image31.jpg"/></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9.xml"/><Relationship Id="rId5" Type="http://schemas.openxmlformats.org/officeDocument/2006/relationships/hyperlink" Target="https://unsplash.com/s/photos/data?utm_source=unsplash&amp;utm_medium=referral&amp;utm_content=creditCopyText" TargetMode="External"/><Relationship Id="rId4" Type="http://schemas.openxmlformats.org/officeDocument/2006/relationships/hyperlink" Target="https://unsplash.com/@swimstaralex?utm_source=unsplash&amp;utm_medium=referral&amp;utm_content=creditCopyText"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jisc.ac.uk/guides/how-and-why-you-should-manage-your-research-data"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hyperlink" Target="https://www.jisc.ac.uk/staff/caroline-ingra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hyperlink" Target="https://www.fosteropenscience.eu/"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8" Type="http://schemas.openxmlformats.org/officeDocument/2006/relationships/hyperlink" Target="https://en.wikipedia.org/wiki/Budapest_Open_Access_Initiative" TargetMode="External"/><Relationship Id="rId3" Type="http://schemas.openxmlformats.org/officeDocument/2006/relationships/hyperlink" Target="https://en.wikipedia.org/wiki/Open_access" TargetMode="External"/><Relationship Id="rId7" Type="http://schemas.openxmlformats.org/officeDocument/2006/relationships/hyperlink" Target="https://en.wikipedia.org/wiki/Disciplinary_repository" TargetMode="External"/><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hyperlink" Target="https://en.wikipedia.org/wiki/Institutional_repository" TargetMode="External"/><Relationship Id="rId5" Type="http://schemas.openxmlformats.org/officeDocument/2006/relationships/hyperlink" Target="https://en.wikipedia.org/wiki/Open_Archives_Initiative_Protocol_for_Metadata_Harvesting" TargetMode="External"/><Relationship Id="rId10" Type="http://schemas.openxmlformats.org/officeDocument/2006/relationships/image" Target="../media/image42.png"/><Relationship Id="rId4" Type="http://schemas.openxmlformats.org/officeDocument/2006/relationships/hyperlink" Target="https://en.wikipedia.org/wiki/Interoperable" TargetMode="External"/><Relationship Id="rId9" Type="http://schemas.openxmlformats.org/officeDocument/2006/relationships/hyperlink" Target="https://en.wikipedia.org/wiki/Self-archivin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8" Type="http://schemas.openxmlformats.org/officeDocument/2006/relationships/hyperlink" Target="https://en.wikipedia.org/wiki/ISBN" TargetMode="External"/><Relationship Id="rId3" Type="http://schemas.openxmlformats.org/officeDocument/2006/relationships/hyperlink" Target="https://en.wikipedia.org/wiki/Persistent_identifier" TargetMode="External"/><Relationship Id="rId7" Type="http://schemas.openxmlformats.org/officeDocument/2006/relationships/hyperlink" Target="https://en.wikipedia.org/wiki/URL" TargetMode="External"/><Relationship Id="rId2" Type="http://schemas.openxmlformats.org/officeDocument/2006/relationships/notesSlide" Target="../notesSlides/notesSlide45.xml"/><Relationship Id="rId1" Type="http://schemas.openxmlformats.org/officeDocument/2006/relationships/slideLayout" Target="../slideLayouts/slideLayout5.xml"/><Relationship Id="rId6" Type="http://schemas.openxmlformats.org/officeDocument/2006/relationships/hyperlink" Target="https://en.wikipedia.org/wiki/Metadata" TargetMode="External"/><Relationship Id="rId5" Type="http://schemas.openxmlformats.org/officeDocument/2006/relationships/hyperlink" Target="https://en.wikipedia.org/wiki/International_Organization_for_Standardization" TargetMode="External"/><Relationship Id="rId10" Type="http://schemas.openxmlformats.org/officeDocument/2006/relationships/image" Target="../media/image44.png"/><Relationship Id="rId4" Type="http://schemas.openxmlformats.org/officeDocument/2006/relationships/hyperlink" Target="https://en.wikipedia.org/wiki/Handle_(computing)" TargetMode="External"/><Relationship Id="rId9" Type="http://schemas.openxmlformats.org/officeDocument/2006/relationships/hyperlink" Target="https://en.wikipedia.org/wiki/ISRC"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1.xml"/><Relationship Id="rId1" Type="http://schemas.openxmlformats.org/officeDocument/2006/relationships/slideLayout" Target="../slideLayouts/slideLayout11.xml"/><Relationship Id="rId5" Type="http://schemas.openxmlformats.org/officeDocument/2006/relationships/hyperlink" Target="https://unsplash.com/s/photos/pause?utm_source=unsplash&amp;utm_medium=referral&amp;utm_content=creditCopyText" TargetMode="External"/><Relationship Id="rId4" Type="http://schemas.openxmlformats.org/officeDocument/2006/relationships/hyperlink" Target="https://unsplash.com/@alexas_fotos?utm_source=unsplash&amp;utm_medium=referral&amp;utm_content=creditCopyText"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vidensportal.deic.dk/RDMelearn" TargetMode="External"/><Relationship Id="rId7"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hyperlink" Target="https://www.nature.com/articles/sdata201618"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1.xml"/><Relationship Id="rId4" Type="http://schemas.openxmlformats.org/officeDocument/2006/relationships/hyperlink" Target="https://www.go-fair.org/fair-principles/fairification-process/"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www.zenodo.org/" TargetMode="External"/><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4.xml"/><Relationship Id="rId1" Type="http://schemas.openxmlformats.org/officeDocument/2006/relationships/slideLayout" Target="../slideLayouts/slideLayout5.xml"/><Relationship Id="rId5" Type="http://schemas.openxmlformats.org/officeDocument/2006/relationships/hyperlink" Target="https://www.re3data.org/" TargetMode="External"/><Relationship Id="rId4" Type="http://schemas.openxmlformats.org/officeDocument/2006/relationships/hyperlink" Target="http://www.opendoar.org"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oad.simmons.edu/oadwiki/Disciplinary_repositories" TargetMode="External"/><Relationship Id="rId2" Type="http://schemas.openxmlformats.org/officeDocument/2006/relationships/notesSlide" Target="../notesSlides/notesSlide65.xml"/><Relationship Id="rId1" Type="http://schemas.openxmlformats.org/officeDocument/2006/relationships/slideLayout" Target="../slideLayouts/slideLayout16.xml"/><Relationship Id="rId6" Type="http://schemas.openxmlformats.org/officeDocument/2006/relationships/hyperlink" Target="http://www.zenodo.org/" TargetMode="External"/><Relationship Id="rId5" Type="http://schemas.openxmlformats.org/officeDocument/2006/relationships/hyperlink" Target="https://www.re3data.org/" TargetMode="External"/><Relationship Id="rId4" Type="http://schemas.openxmlformats.org/officeDocument/2006/relationships/hyperlink" Target="https://v2.sherpa.ac.uk/opendoar/"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7.xml"/><Relationship Id="rId1" Type="http://schemas.openxmlformats.org/officeDocument/2006/relationships/slideLayout" Target="../slideLayouts/slideLayout16.xml"/><Relationship Id="rId5" Type="http://schemas.openxmlformats.org/officeDocument/2006/relationships/image" Target="../media/image57.png"/><Relationship Id="rId4" Type="http://schemas.openxmlformats.org/officeDocument/2006/relationships/image" Target="../media/image5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6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71.xml"/><Relationship Id="rId1" Type="http://schemas.openxmlformats.org/officeDocument/2006/relationships/slideLayout" Target="../slideLayouts/slideLayout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7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2.xml"/><Relationship Id="rId1" Type="http://schemas.openxmlformats.org/officeDocument/2006/relationships/slideLayout" Target="../slideLayouts/slideLayout14.xml"/><Relationship Id="rId5" Type="http://schemas.openxmlformats.org/officeDocument/2006/relationships/hyperlink" Target="https://unsplash.com/s/photos/open-closed?utm_source=unsplash&amp;utm_medium=referral&amp;utm_content=creditCopyText" TargetMode="External"/><Relationship Id="rId4" Type="http://schemas.openxmlformats.org/officeDocument/2006/relationships/hyperlink" Target="https://unsplash.com/@serhatbeyazkaya?utm_source=unsplash&amp;utm_medium=referral&amp;utm_content=creditCopyText" TargetMode="Externa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1.xml"/></Relationships>
</file>

<file path=ppt/slides/_rels/slide77.xml.rels><?xml version="1.0" encoding="UTF-8" standalone="yes"?>
<Relationships xmlns="http://schemas.openxmlformats.org/package/2006/relationships"><Relationship Id="rId8" Type="http://schemas.openxmlformats.org/officeDocument/2006/relationships/hyperlink" Target="https://unsplash.com/s/photos/difference?utm_source=unsplash&amp;utm_medium=referral&amp;utm_content=creditCopyText" TargetMode="External"/><Relationship Id="rId3" Type="http://schemas.openxmlformats.org/officeDocument/2006/relationships/image" Target="../media/image65.png"/><Relationship Id="rId7" Type="http://schemas.openxmlformats.org/officeDocument/2006/relationships/hyperlink" Target="https://unsplash.com/@possessedphotography?utm_source=unsplash&amp;utm_medium=referral&amp;utm_content=creditCopyText" TargetMode="External"/><Relationship Id="rId2" Type="http://schemas.openxmlformats.org/officeDocument/2006/relationships/notesSlide" Target="../notesSlides/notesSlide74.xml"/><Relationship Id="rId1" Type="http://schemas.openxmlformats.org/officeDocument/2006/relationships/slideLayout" Target="../slideLayouts/slideLayout16.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69.jpg"/></Relationships>
</file>

<file path=ppt/slides/_rels/slide7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5.xml"/><Relationship Id="rId1" Type="http://schemas.openxmlformats.org/officeDocument/2006/relationships/slideLayout" Target="../slideLayouts/slideLayout13.xml"/><Relationship Id="rId5" Type="http://schemas.openxmlformats.org/officeDocument/2006/relationships/hyperlink" Target="https://unsplash.com/s/photos/restricted?utm_source=unsplash&amp;utm_medium=referral&amp;utm_content=creditCopyText" TargetMode="External"/><Relationship Id="rId4" Type="http://schemas.openxmlformats.org/officeDocument/2006/relationships/hyperlink" Target="https://unsplash.com/@jontyson?utm_source=unsplash&amp;utm_medium=referral&amp;utm_content=creditCopyText"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3.png"/><Relationship Id="rId2" Type="http://schemas.openxmlformats.org/officeDocument/2006/relationships/notesSlide" Target="../notesSlides/notesSlide76.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hyperlink" Target="https://unsplash.com/s/photos/safe?utm_source=unsplash&amp;utm_medium=referral&amp;utm_content=creditCopyText" TargetMode="External"/><Relationship Id="rId4" Type="http://schemas.openxmlformats.org/officeDocument/2006/relationships/hyperlink" Target="https://unsplash.com/@jdent?utm_source=unsplash&amp;utm_medium=referral&amp;utm_content=creditCopyTex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hyperlink" Target="https://en.unesco.org/sites/default/files/open_science_brochure_en.pdf"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1.xml"/><Relationship Id="rId1" Type="http://schemas.openxmlformats.org/officeDocument/2006/relationships/slideLayout" Target="../slideLayouts/slideLayout1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5.xml"/><Relationship Id="rId1" Type="http://schemas.openxmlformats.org/officeDocument/2006/relationships/slideLayout" Target="../slideLayouts/slideLayout6.xml"/><Relationship Id="rId5" Type="http://schemas.openxmlformats.org/officeDocument/2006/relationships/hyperlink" Target="https://unsplash.com/s/photos/key?utm_source=unsplash&amp;utm_medium=referral&amp;utm_content=creditCopyText" TargetMode="External"/><Relationship Id="rId4" Type="http://schemas.openxmlformats.org/officeDocument/2006/relationships/hyperlink" Target="https://unsplash.com/@schluesseldienstvergleich_eu?utm_source=unsplash&amp;utm_medium=referral&amp;utm_content=creditCopyText" TargetMode="External"/></Relationships>
</file>

<file path=ppt/slides/_rels/slide8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hyperlink" Target="https://doi.org/10.54677/MNMH8546"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8.xml"/><Relationship Id="rId6" Type="http://schemas.openxmlformats.org/officeDocument/2006/relationships/hyperlink" Target="https://creativecommons.org/licenses/by-sa/3.0/" TargetMode="External"/><Relationship Id="rId5" Type="http://schemas.openxmlformats.org/officeDocument/2006/relationships/hyperlink" Target="https://foter.com/" TargetMode="External"/><Relationship Id="rId4" Type="http://schemas.openxmlformats.org/officeDocument/2006/relationships/hyperlink" Target="https://foter.com/blog/how-to-attribute-creative-commons-photos/" TargetMode="Externa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0.xml"/><Relationship Id="rId1" Type="http://schemas.openxmlformats.org/officeDocument/2006/relationships/slideLayout" Target="../slideLayouts/slideLayout10.xml"/><Relationship Id="rId5" Type="http://schemas.openxmlformats.org/officeDocument/2006/relationships/image" Target="../media/image84.png"/><Relationship Id="rId4" Type="http://schemas.openxmlformats.org/officeDocument/2006/relationships/hyperlink" Target="https://doi.org/10.5281/zenodo.840651" TargetMode="External"/></Relationships>
</file>

<file path=ppt/slides/_rels/slide94.xml.rels><?xml version="1.0" encoding="UTF-8" standalone="yes"?>
<Relationships xmlns="http://schemas.openxmlformats.org/package/2006/relationships"><Relationship Id="rId3" Type="http://schemas.openxmlformats.org/officeDocument/2006/relationships/hyperlink" Target="https://doi.org/10.5281/zenodo.840651"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95.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s://www.ugent.be/en/research/datamanagement/before-research/datamanagementplan.htm" TargetMode="External"/><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6.xml"/><Relationship Id="rId1" Type="http://schemas.openxmlformats.org/officeDocument/2006/relationships/slideLayout" Target="../slideLayouts/slideLayout14.xml"/><Relationship Id="rId6" Type="http://schemas.openxmlformats.org/officeDocument/2006/relationships/hyperlink" Target="https://pixabay.com/?utm_source=link-attribution&amp;utm_medium=referral&amp;utm_campaign=image&amp;utm_content=1015312" TargetMode="External"/><Relationship Id="rId5" Type="http://schemas.openxmlformats.org/officeDocument/2006/relationships/hyperlink" Target="https://pixabay.com/users/peggy_marco-1553824/?utm_source=link-attribution&amp;utm_medium=referral&amp;utm_campaign=image&amp;utm_content=1015312" TargetMode="External"/><Relationship Id="rId4" Type="http://schemas.openxmlformats.org/officeDocument/2006/relationships/hyperlink" Target="https://open-science.it/article?rpk=101032&amp;prs_sel=p_researcher&amp;tpc_sel=t_gestione_dei_dati_della_ricerc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38"/>
          <p:cNvPicPr preferRelativeResize="0"/>
          <p:nvPr/>
        </p:nvPicPr>
        <p:blipFill>
          <a:blip r:embed="rId3">
            <a:alphaModFix/>
          </a:blip>
          <a:stretch>
            <a:fillRect/>
          </a:stretch>
        </p:blipFill>
        <p:spPr>
          <a:xfrm>
            <a:off x="-52425" y="-510450"/>
            <a:ext cx="9196426" cy="5653949"/>
          </a:xfrm>
          <a:prstGeom prst="rect">
            <a:avLst/>
          </a:prstGeom>
          <a:noFill/>
          <a:ln>
            <a:noFill/>
          </a:ln>
        </p:spPr>
      </p:pic>
      <p:sp>
        <p:nvSpPr>
          <p:cNvPr id="222" name="Google Shape;222;p38"/>
          <p:cNvSpPr txBox="1">
            <a:spLocks noGrp="1"/>
          </p:cNvSpPr>
          <p:nvPr>
            <p:ph type="ctrTitle"/>
          </p:nvPr>
        </p:nvSpPr>
        <p:spPr>
          <a:xfrm>
            <a:off x="727950" y="1508200"/>
            <a:ext cx="768810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dirty="0">
                <a:solidFill>
                  <a:schemeClr val="accent3"/>
                </a:solidFill>
                <a:highlight>
                  <a:schemeClr val="lt1"/>
                </a:highlight>
              </a:rPr>
              <a:t>Research Data Management and FAIR Principles</a:t>
            </a:r>
            <a:endParaRPr dirty="0">
              <a:solidFill>
                <a:schemeClr val="accent3"/>
              </a:solidFill>
              <a:highlight>
                <a:schemeClr val="lt1"/>
              </a:highlight>
            </a:endParaRPr>
          </a:p>
        </p:txBody>
      </p:sp>
      <p:sp>
        <p:nvSpPr>
          <p:cNvPr id="223" name="Google Shape;223;p38"/>
          <p:cNvSpPr txBox="1">
            <a:spLocks noGrp="1"/>
          </p:cNvSpPr>
          <p:nvPr>
            <p:ph type="subTitle" idx="1"/>
          </p:nvPr>
        </p:nvSpPr>
        <p:spPr>
          <a:xfrm>
            <a:off x="805825" y="3325300"/>
            <a:ext cx="7688100" cy="1410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1850" dirty="0">
                <a:solidFill>
                  <a:schemeClr val="accent3"/>
                </a:solidFill>
                <a:highlight>
                  <a:schemeClr val="lt1"/>
                </a:highlight>
              </a:rPr>
              <a:t>More better, Open Science</a:t>
            </a:r>
            <a:endParaRPr sz="1850" dirty="0">
              <a:solidFill>
                <a:schemeClr val="accent3"/>
              </a:solidFill>
              <a:highlight>
                <a:schemeClr val="lt1"/>
              </a:highlight>
            </a:endParaRPr>
          </a:p>
          <a:p>
            <a:pPr marL="0" lvl="0" indent="0" algn="l" rtl="0">
              <a:spcBef>
                <a:spcPts val="0"/>
              </a:spcBef>
              <a:spcAft>
                <a:spcPts val="0"/>
              </a:spcAft>
              <a:buNone/>
            </a:pPr>
            <a:endParaRPr sz="1850" dirty="0">
              <a:solidFill>
                <a:schemeClr val="accent3"/>
              </a:solidFill>
              <a:highlight>
                <a:schemeClr val="lt1"/>
              </a:highlight>
            </a:endParaRPr>
          </a:p>
          <a:p>
            <a:pPr marL="0" lvl="0" indent="0" algn="l" rtl="0">
              <a:spcBef>
                <a:spcPts val="0"/>
              </a:spcBef>
              <a:spcAft>
                <a:spcPts val="0"/>
              </a:spcAft>
              <a:buNone/>
            </a:pPr>
            <a:r>
              <a:rPr lang="it" sz="1850" dirty="0">
                <a:solidFill>
                  <a:schemeClr val="accent3"/>
                </a:solidFill>
                <a:highlight>
                  <a:schemeClr val="lt1"/>
                </a:highlight>
              </a:rPr>
              <a:t>module 1</a:t>
            </a:r>
            <a:endParaRPr sz="1850" dirty="0">
              <a:solidFill>
                <a:schemeClr val="accent3"/>
              </a:solidFill>
              <a:highlight>
                <a:schemeClr val="lt1"/>
              </a:highlight>
            </a:endParaRPr>
          </a:p>
          <a:p>
            <a:pPr marL="0" lvl="0" indent="0" algn="l" rtl="0">
              <a:spcBef>
                <a:spcPts val="0"/>
              </a:spcBef>
              <a:spcAft>
                <a:spcPts val="0"/>
              </a:spcAft>
              <a:buNone/>
            </a:pPr>
            <a:endParaRPr dirty="0"/>
          </a:p>
        </p:txBody>
      </p:sp>
      <p:sp>
        <p:nvSpPr>
          <p:cNvPr id="224" name="Google Shape;224;p38"/>
          <p:cNvSpPr txBox="1"/>
          <p:nvPr/>
        </p:nvSpPr>
        <p:spPr>
          <a:xfrm>
            <a:off x="3151500" y="4132500"/>
            <a:ext cx="6419100" cy="6300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it" sz="1500" dirty="0">
                <a:solidFill>
                  <a:srgbClr val="313131"/>
                </a:solidFill>
                <a:highlight>
                  <a:schemeClr val="lt1"/>
                </a:highlight>
                <a:latin typeface="Poppins"/>
                <a:ea typeface="Poppins"/>
                <a:cs typeface="Poppins"/>
                <a:sym typeface="Poppins"/>
              </a:rPr>
              <a:t> Emma Lazzeri      </a:t>
            </a:r>
            <a:r>
              <a:rPr lang="it" sz="1200" dirty="0">
                <a:solidFill>
                  <a:srgbClr val="313131"/>
                </a:solidFill>
                <a:highlight>
                  <a:schemeClr val="lt1"/>
                </a:highlight>
                <a:latin typeface="Poppins"/>
                <a:ea typeface="Poppins"/>
                <a:cs typeface="Poppins"/>
                <a:sym typeface="Poppins"/>
              </a:rPr>
              <a:t> 0000-0003-0506-046X   </a:t>
            </a:r>
            <a:r>
              <a:rPr lang="it" sz="1500" dirty="0">
                <a:solidFill>
                  <a:srgbClr val="313131"/>
                </a:solidFill>
                <a:highlight>
                  <a:srgbClr val="FFFFFF"/>
                </a:highlight>
                <a:latin typeface="Poppins"/>
                <a:ea typeface="Poppins"/>
                <a:cs typeface="Poppins"/>
                <a:sym typeface="Poppins"/>
              </a:rPr>
              <a:t>      </a:t>
            </a:r>
            <a:endParaRPr sz="1500" dirty="0">
              <a:solidFill>
                <a:srgbClr val="313131"/>
              </a:solidFill>
              <a:highlight>
                <a:srgbClr val="FFFFFF"/>
              </a:highlight>
              <a:latin typeface="Poppins"/>
              <a:ea typeface="Poppins"/>
              <a:cs typeface="Poppins"/>
              <a:sym typeface="Poppins"/>
            </a:endParaRPr>
          </a:p>
          <a:p>
            <a:pPr marL="0" lvl="0" indent="0" algn="ctr" rtl="0">
              <a:spcBef>
                <a:spcPts val="0"/>
              </a:spcBef>
              <a:spcAft>
                <a:spcPts val="0"/>
              </a:spcAft>
              <a:buNone/>
            </a:pPr>
            <a:r>
              <a:rPr lang="it" sz="1500" dirty="0">
                <a:solidFill>
                  <a:srgbClr val="313131"/>
                </a:solidFill>
                <a:highlight>
                  <a:srgbClr val="FFFFFF"/>
                </a:highlight>
                <a:latin typeface="Poppins"/>
                <a:ea typeface="Poppins"/>
                <a:cs typeface="Poppins"/>
                <a:sym typeface="Poppins"/>
              </a:rPr>
              <a:t> 23 February 2026 </a:t>
            </a:r>
            <a:endParaRPr sz="1500" dirty="0">
              <a:solidFill>
                <a:srgbClr val="313131"/>
              </a:solidFill>
              <a:highlight>
                <a:srgbClr val="FFFFFF"/>
              </a:highlight>
              <a:latin typeface="Poppins"/>
              <a:ea typeface="Poppins"/>
              <a:cs typeface="Poppins"/>
              <a:sym typeface="Poppins"/>
            </a:endParaRPr>
          </a:p>
        </p:txBody>
      </p:sp>
      <p:pic>
        <p:nvPicPr>
          <p:cNvPr id="225" name="Google Shape;225;p38"/>
          <p:cNvPicPr preferRelativeResize="0"/>
          <p:nvPr/>
        </p:nvPicPr>
        <p:blipFill>
          <a:blip r:embed="rId4">
            <a:alphaModFix/>
          </a:blip>
          <a:stretch>
            <a:fillRect/>
          </a:stretch>
        </p:blipFill>
        <p:spPr>
          <a:xfrm>
            <a:off x="6014126" y="4227525"/>
            <a:ext cx="214326" cy="21432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4"/>
          <p:cNvSpPr txBox="1"/>
          <p:nvPr/>
        </p:nvSpPr>
        <p:spPr>
          <a:xfrm>
            <a:off x="3348500" y="1742775"/>
            <a:ext cx="1922700" cy="52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sz="2400">
                <a:solidFill>
                  <a:srgbClr val="313131"/>
                </a:solidFill>
                <a:latin typeface="Poppins SemiBold"/>
                <a:ea typeface="Poppins SemiBold"/>
                <a:cs typeface="Poppins SemiBold"/>
                <a:sym typeface="Poppins SemiBold"/>
              </a:rPr>
              <a:t>RDM</a:t>
            </a:r>
            <a:endParaRPr sz="2400">
              <a:solidFill>
                <a:srgbClr val="313131"/>
              </a:solidFill>
              <a:latin typeface="Poppins SemiBold"/>
              <a:ea typeface="Poppins SemiBold"/>
              <a:cs typeface="Poppins SemiBold"/>
              <a:sym typeface="Poppins SemiBold"/>
            </a:endParaRPr>
          </a:p>
        </p:txBody>
      </p:sp>
      <p:sp>
        <p:nvSpPr>
          <p:cNvPr id="268" name="Google Shape;268;p44"/>
          <p:cNvSpPr txBox="1"/>
          <p:nvPr/>
        </p:nvSpPr>
        <p:spPr>
          <a:xfrm>
            <a:off x="3390050" y="2253100"/>
            <a:ext cx="2346000" cy="614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a:t>Stories to understand why RDM is so important and what RDM is</a:t>
            </a:r>
            <a:endParaRPr>
              <a:solidFill>
                <a:srgbClr val="313131"/>
              </a:solidFill>
              <a:latin typeface="Poppins"/>
              <a:ea typeface="Poppins"/>
              <a:cs typeface="Poppins"/>
              <a:sym typeface="Poppins"/>
            </a:endParaRPr>
          </a:p>
        </p:txBody>
      </p:sp>
      <p:sp>
        <p:nvSpPr>
          <p:cNvPr id="269" name="Google Shape;269;p44"/>
          <p:cNvSpPr txBox="1"/>
          <p:nvPr/>
        </p:nvSpPr>
        <p:spPr>
          <a:xfrm>
            <a:off x="6235850" y="1742775"/>
            <a:ext cx="2908200" cy="52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sz="2400">
                <a:solidFill>
                  <a:srgbClr val="313131"/>
                </a:solidFill>
                <a:latin typeface="Poppins SemiBold"/>
                <a:ea typeface="Poppins SemiBold"/>
                <a:cs typeface="Poppins SemiBold"/>
                <a:sym typeface="Poppins SemiBold"/>
              </a:rPr>
              <a:t>FAIR principles</a:t>
            </a:r>
            <a:endParaRPr sz="2400">
              <a:solidFill>
                <a:srgbClr val="313131"/>
              </a:solidFill>
              <a:latin typeface="Poppins SemiBold"/>
              <a:ea typeface="Poppins SemiBold"/>
              <a:cs typeface="Poppins SemiBold"/>
              <a:sym typeface="Poppins SemiBold"/>
            </a:endParaRPr>
          </a:p>
        </p:txBody>
      </p:sp>
      <p:sp>
        <p:nvSpPr>
          <p:cNvPr id="270" name="Google Shape;270;p44"/>
          <p:cNvSpPr txBox="1"/>
          <p:nvPr/>
        </p:nvSpPr>
        <p:spPr>
          <a:xfrm>
            <a:off x="6312050" y="2253100"/>
            <a:ext cx="1846500" cy="75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a:t>What they are</a:t>
            </a:r>
            <a:endParaRPr/>
          </a:p>
          <a:p>
            <a:pPr marL="0" lvl="0" indent="0" algn="l" rtl="0">
              <a:spcBef>
                <a:spcPts val="0"/>
              </a:spcBef>
              <a:spcAft>
                <a:spcPts val="0"/>
              </a:spcAft>
              <a:buNone/>
            </a:pPr>
            <a:endParaRPr>
              <a:solidFill>
                <a:srgbClr val="313131"/>
              </a:solidFill>
              <a:latin typeface="Poppins"/>
              <a:ea typeface="Poppins"/>
              <a:cs typeface="Poppins"/>
              <a:sym typeface="Poppins"/>
            </a:endParaRPr>
          </a:p>
        </p:txBody>
      </p:sp>
      <p:sp>
        <p:nvSpPr>
          <p:cNvPr id="271" name="Google Shape;271;p44"/>
          <p:cNvSpPr txBox="1"/>
          <p:nvPr/>
        </p:nvSpPr>
        <p:spPr>
          <a:xfrm>
            <a:off x="3466250" y="1119000"/>
            <a:ext cx="572700" cy="572700"/>
          </a:xfrm>
          <a:prstGeom prst="rect">
            <a:avLst/>
          </a:prstGeom>
          <a:noFill/>
          <a:ln w="19050" cap="flat" cmpd="sng">
            <a:solidFill>
              <a:srgbClr val="31313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it" sz="2400" b="1">
                <a:solidFill>
                  <a:srgbClr val="313131"/>
                </a:solidFill>
                <a:latin typeface="Poppins"/>
                <a:ea typeface="Poppins"/>
                <a:cs typeface="Poppins"/>
                <a:sym typeface="Poppins"/>
              </a:rPr>
              <a:t>1</a:t>
            </a:r>
            <a:endParaRPr sz="2400" b="1">
              <a:solidFill>
                <a:srgbClr val="313131"/>
              </a:solidFill>
              <a:latin typeface="Poppins"/>
              <a:ea typeface="Poppins"/>
              <a:cs typeface="Poppins"/>
              <a:sym typeface="Poppins"/>
            </a:endParaRPr>
          </a:p>
        </p:txBody>
      </p:sp>
      <p:sp>
        <p:nvSpPr>
          <p:cNvPr id="272" name="Google Shape;272;p44"/>
          <p:cNvSpPr txBox="1"/>
          <p:nvPr/>
        </p:nvSpPr>
        <p:spPr>
          <a:xfrm>
            <a:off x="6312050" y="1119000"/>
            <a:ext cx="572700" cy="572700"/>
          </a:xfrm>
          <a:prstGeom prst="rect">
            <a:avLst/>
          </a:prstGeom>
          <a:noFill/>
          <a:ln w="19050" cap="flat" cmpd="sng">
            <a:solidFill>
              <a:srgbClr val="31313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it" sz="2400" b="1">
                <a:solidFill>
                  <a:srgbClr val="313131"/>
                </a:solidFill>
                <a:latin typeface="Poppins"/>
                <a:ea typeface="Poppins"/>
                <a:cs typeface="Poppins"/>
                <a:sym typeface="Poppins"/>
              </a:rPr>
              <a:t>2</a:t>
            </a:r>
            <a:endParaRPr sz="2400" b="1">
              <a:solidFill>
                <a:srgbClr val="313131"/>
              </a:solidFill>
              <a:latin typeface="Poppins"/>
              <a:ea typeface="Poppins"/>
              <a:cs typeface="Poppins"/>
              <a:sym typeface="Poppins"/>
            </a:endParaRPr>
          </a:p>
        </p:txBody>
      </p:sp>
      <p:sp>
        <p:nvSpPr>
          <p:cNvPr id="273" name="Google Shape;273;p44"/>
          <p:cNvSpPr txBox="1"/>
          <p:nvPr/>
        </p:nvSpPr>
        <p:spPr>
          <a:xfrm>
            <a:off x="265500" y="1081675"/>
            <a:ext cx="2553000" cy="1786200"/>
          </a:xfrm>
          <a:prstGeom prst="rect">
            <a:avLst/>
          </a:prstGeom>
          <a:noFill/>
          <a:ln>
            <a:noFill/>
          </a:ln>
        </p:spPr>
        <p:txBody>
          <a:bodyPr spcFirstLastPara="1" wrap="square" lIns="91425" tIns="91425" rIns="91425" bIns="91425" anchor="t" anchorCtr="0">
            <a:normAutofit/>
          </a:bodyPr>
          <a:lstStyle/>
          <a:p>
            <a:pPr marL="0" lvl="0" indent="0" algn="l" rtl="0">
              <a:spcBef>
                <a:spcPts val="0"/>
              </a:spcBef>
              <a:spcAft>
                <a:spcPts val="0"/>
              </a:spcAft>
              <a:buNone/>
            </a:pPr>
            <a:r>
              <a:rPr lang="it-IT" sz="3000" dirty="0">
                <a:highlight>
                  <a:srgbClr val="F8E71C"/>
                </a:highlight>
                <a:latin typeface="Oswald"/>
                <a:ea typeface="Oswald"/>
                <a:cs typeface="Oswald"/>
                <a:sym typeface="Oswald"/>
              </a:rPr>
              <a:t>Course </a:t>
            </a:r>
            <a:r>
              <a:rPr lang="it-IT" sz="3000" dirty="0" err="1">
                <a:highlight>
                  <a:srgbClr val="F8E71C"/>
                </a:highlight>
                <a:latin typeface="Oswald"/>
                <a:ea typeface="Oswald"/>
                <a:cs typeface="Oswald"/>
                <a:sym typeface="Oswald"/>
              </a:rPr>
              <a:t>Contents</a:t>
            </a:r>
            <a:endParaRPr sz="3000" dirty="0">
              <a:solidFill>
                <a:srgbClr val="000000"/>
              </a:solidFill>
              <a:highlight>
                <a:srgbClr val="F8E71C"/>
              </a:highlight>
              <a:latin typeface="Oswald"/>
              <a:ea typeface="Oswald"/>
              <a:cs typeface="Oswald"/>
              <a:sym typeface="Oswald"/>
            </a:endParaRPr>
          </a:p>
        </p:txBody>
      </p:sp>
      <p:sp>
        <p:nvSpPr>
          <p:cNvPr id="274" name="Google Shape;274;p44"/>
          <p:cNvSpPr txBox="1"/>
          <p:nvPr/>
        </p:nvSpPr>
        <p:spPr>
          <a:xfrm>
            <a:off x="3392275" y="4253138"/>
            <a:ext cx="2346000" cy="614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a:t>Open Data, data protection and legal aspects</a:t>
            </a:r>
            <a:endParaRPr>
              <a:solidFill>
                <a:srgbClr val="313131"/>
              </a:solidFill>
              <a:latin typeface="Poppins"/>
              <a:ea typeface="Poppins"/>
              <a:cs typeface="Poppins"/>
              <a:sym typeface="Poppins"/>
            </a:endParaRPr>
          </a:p>
        </p:txBody>
      </p:sp>
      <p:sp>
        <p:nvSpPr>
          <p:cNvPr id="275" name="Google Shape;275;p44"/>
          <p:cNvSpPr txBox="1"/>
          <p:nvPr/>
        </p:nvSpPr>
        <p:spPr>
          <a:xfrm>
            <a:off x="6235850" y="3647775"/>
            <a:ext cx="2908200" cy="52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sz="2400">
                <a:solidFill>
                  <a:srgbClr val="313131"/>
                </a:solidFill>
                <a:latin typeface="Poppins SemiBold"/>
                <a:ea typeface="Poppins SemiBold"/>
                <a:cs typeface="Poppins SemiBold"/>
                <a:sym typeface="Poppins SemiBold"/>
              </a:rPr>
              <a:t>DMP</a:t>
            </a:r>
            <a:endParaRPr sz="2400">
              <a:solidFill>
                <a:srgbClr val="313131"/>
              </a:solidFill>
              <a:latin typeface="Poppins SemiBold"/>
              <a:ea typeface="Poppins SemiBold"/>
              <a:cs typeface="Poppins SemiBold"/>
              <a:sym typeface="Poppins SemiBold"/>
            </a:endParaRPr>
          </a:p>
        </p:txBody>
      </p:sp>
      <p:sp>
        <p:nvSpPr>
          <p:cNvPr id="276" name="Google Shape;276;p44"/>
          <p:cNvSpPr txBox="1"/>
          <p:nvPr/>
        </p:nvSpPr>
        <p:spPr>
          <a:xfrm>
            <a:off x="6312050" y="4158100"/>
            <a:ext cx="1846500" cy="7506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a:t>What it is and how to </a:t>
            </a:r>
            <a:endParaRPr/>
          </a:p>
          <a:p>
            <a:pPr marL="0" lvl="0" indent="0" algn="l" rtl="0">
              <a:spcBef>
                <a:spcPts val="0"/>
              </a:spcBef>
              <a:spcAft>
                <a:spcPts val="0"/>
              </a:spcAft>
              <a:buNone/>
            </a:pPr>
            <a:r>
              <a:rPr lang="it"/>
              <a:t>build it</a:t>
            </a:r>
            <a:endParaRPr/>
          </a:p>
          <a:p>
            <a:pPr marL="0" lvl="0" indent="0" algn="l" rtl="0">
              <a:spcBef>
                <a:spcPts val="0"/>
              </a:spcBef>
              <a:spcAft>
                <a:spcPts val="0"/>
              </a:spcAft>
              <a:buNone/>
            </a:pPr>
            <a:endParaRPr>
              <a:solidFill>
                <a:srgbClr val="313131"/>
              </a:solidFill>
              <a:latin typeface="Poppins"/>
              <a:ea typeface="Poppins"/>
              <a:cs typeface="Poppins"/>
              <a:sym typeface="Poppins"/>
            </a:endParaRPr>
          </a:p>
        </p:txBody>
      </p:sp>
      <p:sp>
        <p:nvSpPr>
          <p:cNvPr id="277" name="Google Shape;277;p44"/>
          <p:cNvSpPr txBox="1"/>
          <p:nvPr/>
        </p:nvSpPr>
        <p:spPr>
          <a:xfrm>
            <a:off x="3466250" y="3024000"/>
            <a:ext cx="572700" cy="572700"/>
          </a:xfrm>
          <a:prstGeom prst="rect">
            <a:avLst/>
          </a:prstGeom>
          <a:noFill/>
          <a:ln w="19050" cap="flat" cmpd="sng">
            <a:solidFill>
              <a:srgbClr val="31313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it" sz="2400" b="1">
                <a:solidFill>
                  <a:srgbClr val="313131"/>
                </a:solidFill>
                <a:latin typeface="Poppins"/>
                <a:ea typeface="Poppins"/>
                <a:cs typeface="Poppins"/>
                <a:sym typeface="Poppins"/>
              </a:rPr>
              <a:t>3</a:t>
            </a:r>
            <a:endParaRPr sz="2400" b="1">
              <a:solidFill>
                <a:srgbClr val="313131"/>
              </a:solidFill>
              <a:latin typeface="Poppins"/>
              <a:ea typeface="Poppins"/>
              <a:cs typeface="Poppins"/>
              <a:sym typeface="Poppins"/>
            </a:endParaRPr>
          </a:p>
        </p:txBody>
      </p:sp>
      <p:sp>
        <p:nvSpPr>
          <p:cNvPr id="278" name="Google Shape;278;p44"/>
          <p:cNvSpPr txBox="1"/>
          <p:nvPr/>
        </p:nvSpPr>
        <p:spPr>
          <a:xfrm>
            <a:off x="6312050" y="3024000"/>
            <a:ext cx="572700" cy="572700"/>
          </a:xfrm>
          <a:prstGeom prst="rect">
            <a:avLst/>
          </a:prstGeom>
          <a:noFill/>
          <a:ln w="19050" cap="flat" cmpd="sng">
            <a:solidFill>
              <a:srgbClr val="31313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it" sz="2400" b="1">
                <a:solidFill>
                  <a:srgbClr val="313131"/>
                </a:solidFill>
                <a:latin typeface="Poppins"/>
                <a:ea typeface="Poppins"/>
                <a:cs typeface="Poppins"/>
                <a:sym typeface="Poppins"/>
              </a:rPr>
              <a:t>4</a:t>
            </a:r>
            <a:endParaRPr sz="2400" b="1">
              <a:solidFill>
                <a:srgbClr val="313131"/>
              </a:solidFill>
              <a:latin typeface="Poppins"/>
              <a:ea typeface="Poppins"/>
              <a:cs typeface="Poppins"/>
              <a:sym typeface="Poppins"/>
            </a:endParaRPr>
          </a:p>
        </p:txBody>
      </p:sp>
      <p:sp>
        <p:nvSpPr>
          <p:cNvPr id="279" name="Google Shape;279;p44"/>
          <p:cNvSpPr txBox="1"/>
          <p:nvPr/>
        </p:nvSpPr>
        <p:spPr>
          <a:xfrm>
            <a:off x="3364625" y="3725450"/>
            <a:ext cx="2553000" cy="527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it" sz="2400">
                <a:solidFill>
                  <a:srgbClr val="313131"/>
                </a:solidFill>
                <a:latin typeface="Poppins SemiBold"/>
                <a:ea typeface="Poppins SemiBold"/>
                <a:cs typeface="Poppins SemiBold"/>
                <a:sym typeface="Poppins SemiBold"/>
              </a:rPr>
              <a:t>Open Data and Legal Aspects</a:t>
            </a:r>
            <a:endParaRPr sz="2400">
              <a:solidFill>
                <a:srgbClr val="313131"/>
              </a:solidFill>
              <a:latin typeface="Poppins SemiBold"/>
              <a:ea typeface="Poppins SemiBold"/>
              <a:cs typeface="Poppins SemiBold"/>
              <a:sym typeface="Poppins SemiBold"/>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Shape 958"/>
        <p:cNvGrpSpPr/>
        <p:nvPr/>
      </p:nvGrpSpPr>
      <p:grpSpPr>
        <a:xfrm>
          <a:off x="0" y="0"/>
          <a:ext cx="0" cy="0"/>
          <a:chOff x="0" y="0"/>
          <a:chExt cx="0" cy="0"/>
        </a:xfrm>
      </p:grpSpPr>
      <p:sp>
        <p:nvSpPr>
          <p:cNvPr id="959" name="Google Shape;959;p125"/>
          <p:cNvSpPr txBox="1">
            <a:spLocks noGrp="1"/>
          </p:cNvSpPr>
          <p:nvPr>
            <p:ph type="body" idx="1"/>
          </p:nvPr>
        </p:nvSpPr>
        <p:spPr>
          <a:xfrm>
            <a:off x="251520" y="1084145"/>
            <a:ext cx="8640900" cy="839400"/>
          </a:xfrm>
          <a:prstGeom prst="rect">
            <a:avLst/>
          </a:prstGeom>
        </p:spPr>
        <p:txBody>
          <a:bodyPr spcFirstLastPara="1" wrap="square" lIns="91425" tIns="45700" rIns="91425" bIns="45700" anchor="t" anchorCtr="0">
            <a:normAutofit/>
          </a:bodyPr>
          <a:lstStyle/>
          <a:p>
            <a:pPr marL="0" lvl="0" indent="0" algn="just" rtl="0">
              <a:spcBef>
                <a:spcPts val="1000"/>
              </a:spcBef>
              <a:spcAft>
                <a:spcPts val="1200"/>
              </a:spcAft>
              <a:buNone/>
            </a:pPr>
            <a:r>
              <a:rPr lang="it"/>
              <a:t>For others and for mandates!</a:t>
            </a:r>
            <a:endParaRPr/>
          </a:p>
        </p:txBody>
      </p:sp>
      <p:sp>
        <p:nvSpPr>
          <p:cNvPr id="960" name="Google Shape;960;p125"/>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Why does DMP has to be done?</a:t>
            </a:r>
            <a:endParaRPr/>
          </a:p>
        </p:txBody>
      </p:sp>
      <p:sp>
        <p:nvSpPr>
          <p:cNvPr id="961" name="Google Shape;961;p125"/>
          <p:cNvSpPr txBox="1"/>
          <p:nvPr/>
        </p:nvSpPr>
        <p:spPr>
          <a:xfrm>
            <a:off x="247725" y="2375650"/>
            <a:ext cx="2581800" cy="1477500"/>
          </a:xfrm>
          <a:prstGeom prst="rect">
            <a:avLst/>
          </a:prstGeom>
          <a:noFill/>
          <a:ln w="2857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it">
                <a:latin typeface="Lato"/>
                <a:ea typeface="Lato"/>
                <a:cs typeface="Lato"/>
                <a:sym typeface="Lato"/>
              </a:rPr>
              <a:t>It is mandatory in EC and ERC funded projects</a:t>
            </a:r>
            <a:endParaRPr>
              <a:latin typeface="Lato"/>
              <a:ea typeface="Lato"/>
              <a:cs typeface="Lato"/>
              <a:sym typeface="Lato"/>
            </a:endParaRPr>
          </a:p>
          <a:p>
            <a:pPr marL="0" lvl="0" indent="0" algn="l" rtl="0">
              <a:spcBef>
                <a:spcPts val="0"/>
              </a:spcBef>
              <a:spcAft>
                <a:spcPts val="0"/>
              </a:spcAft>
              <a:buNone/>
            </a:pP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Also other funders ask for it</a:t>
            </a:r>
            <a:endParaRPr>
              <a:latin typeface="Lato"/>
              <a:ea typeface="Lato"/>
              <a:cs typeface="Lato"/>
              <a:sym typeface="Lato"/>
            </a:endParaRPr>
          </a:p>
          <a:p>
            <a:pPr marL="0" lvl="0" indent="0" algn="l" rtl="0">
              <a:spcBef>
                <a:spcPts val="0"/>
              </a:spcBef>
              <a:spcAft>
                <a:spcPts val="0"/>
              </a:spcAft>
              <a:buNone/>
            </a:pPr>
            <a:endParaRPr>
              <a:latin typeface="Lato"/>
              <a:ea typeface="Lato"/>
              <a:cs typeface="Lato"/>
              <a:sym typeface="Lato"/>
            </a:endParaRPr>
          </a:p>
        </p:txBody>
      </p:sp>
      <p:sp>
        <p:nvSpPr>
          <p:cNvPr id="962" name="Google Shape;962;p125"/>
          <p:cNvSpPr txBox="1"/>
          <p:nvPr/>
        </p:nvSpPr>
        <p:spPr>
          <a:xfrm>
            <a:off x="3314950" y="2346650"/>
            <a:ext cx="2544300" cy="1477500"/>
          </a:xfrm>
          <a:prstGeom prst="rect">
            <a:avLst/>
          </a:prstGeom>
          <a:noFill/>
          <a:ln w="28575" cap="flat" cmpd="sng">
            <a:solidFill>
              <a:schemeClr val="accent3"/>
            </a:solidFill>
            <a:prstDash val="solid"/>
            <a:round/>
            <a:headEnd type="none" w="sm" len="sm"/>
            <a:tailEnd type="none" w="sm" len="sm"/>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it">
                <a:latin typeface="Lato"/>
                <a:ea typeface="Lato"/>
                <a:cs typeface="Lato"/>
                <a:sym typeface="Lato"/>
              </a:rPr>
              <a:t>DMPs may also be required as part of the ethical approval process</a:t>
            </a:r>
            <a:endParaRPr>
              <a:latin typeface="Lato"/>
              <a:ea typeface="Lato"/>
              <a:cs typeface="Lato"/>
              <a:sym typeface="Lato"/>
            </a:endParaRPr>
          </a:p>
          <a:p>
            <a:pPr marL="0" lvl="0" indent="0" algn="l" rtl="0">
              <a:spcBef>
                <a:spcPts val="0"/>
              </a:spcBef>
              <a:spcAft>
                <a:spcPts val="0"/>
              </a:spcAft>
              <a:buNone/>
            </a:pPr>
            <a:endParaRPr>
              <a:latin typeface="Lato"/>
              <a:ea typeface="Lato"/>
              <a:cs typeface="Lato"/>
              <a:sym typeface="Lato"/>
            </a:endParaRPr>
          </a:p>
          <a:p>
            <a:pPr marL="0" lvl="0" indent="0" algn="l" rtl="0">
              <a:spcBef>
                <a:spcPts val="0"/>
              </a:spcBef>
              <a:spcAft>
                <a:spcPts val="0"/>
              </a:spcAft>
              <a:buNone/>
            </a:pPr>
            <a:endParaRPr>
              <a:latin typeface="Lato"/>
              <a:ea typeface="Lato"/>
              <a:cs typeface="Lato"/>
              <a:sym typeface="Lato"/>
            </a:endParaRPr>
          </a:p>
          <a:p>
            <a:pPr marL="0" lvl="0" indent="0" algn="l" rtl="0">
              <a:spcBef>
                <a:spcPts val="0"/>
              </a:spcBef>
              <a:spcAft>
                <a:spcPts val="0"/>
              </a:spcAft>
              <a:buNone/>
            </a:pPr>
            <a:endParaRPr>
              <a:latin typeface="Lato"/>
              <a:ea typeface="Lato"/>
              <a:cs typeface="Lato"/>
              <a:sym typeface="Lato"/>
            </a:endParaRPr>
          </a:p>
        </p:txBody>
      </p:sp>
      <p:sp>
        <p:nvSpPr>
          <p:cNvPr id="963" name="Google Shape;963;p125"/>
          <p:cNvSpPr txBox="1"/>
          <p:nvPr/>
        </p:nvSpPr>
        <p:spPr>
          <a:xfrm>
            <a:off x="6300200" y="2375650"/>
            <a:ext cx="2581800" cy="1477500"/>
          </a:xfrm>
          <a:prstGeom prst="rect">
            <a:avLst/>
          </a:prstGeom>
          <a:noFill/>
          <a:ln w="28575" cap="flat" cmpd="sng">
            <a:solidFill>
              <a:schemeClr val="accent5"/>
            </a:solidFill>
            <a:prstDash val="solid"/>
            <a:round/>
            <a:headEnd type="none" w="sm" len="sm"/>
            <a:tailEnd type="none" w="sm" len="sm"/>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it">
                <a:latin typeface="Lato"/>
                <a:ea typeface="Lato"/>
                <a:cs typeface="Lato"/>
                <a:sym typeface="Lato"/>
              </a:rPr>
              <a:t>Even if a full DMP is not required, a </a:t>
            </a:r>
            <a:r>
              <a:rPr lang="it" u="sng">
                <a:latin typeface="Lato"/>
                <a:ea typeface="Lato"/>
                <a:cs typeface="Lato"/>
                <a:sym typeface="Lato"/>
              </a:rPr>
              <a:t>record of processing activities</a:t>
            </a:r>
            <a:r>
              <a:rPr lang="it">
                <a:latin typeface="Lato"/>
                <a:ea typeface="Lato"/>
                <a:cs typeface="Lato"/>
                <a:sym typeface="Lato"/>
              </a:rPr>
              <a:t> is needed to comply with the GDPR when working with personal data.</a:t>
            </a:r>
            <a:endParaRPr sz="1300">
              <a:solidFill>
                <a:srgbClr val="333333"/>
              </a:solidFill>
              <a:highlight>
                <a:srgbClr val="FFFFFF"/>
              </a:highlight>
            </a:endParaRPr>
          </a:p>
        </p:txBody>
      </p:sp>
      <p:sp>
        <p:nvSpPr>
          <p:cNvPr id="964" name="Google Shape;964;p125"/>
          <p:cNvSpPr txBox="1"/>
          <p:nvPr/>
        </p:nvSpPr>
        <p:spPr>
          <a:xfrm>
            <a:off x="365700" y="1781350"/>
            <a:ext cx="233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solidFill>
                  <a:schemeClr val="lt1"/>
                </a:solidFill>
                <a:highlight>
                  <a:schemeClr val="dk1"/>
                </a:highlight>
                <a:latin typeface="Lato"/>
                <a:ea typeface="Lato"/>
                <a:cs typeface="Lato"/>
                <a:sym typeface="Lato"/>
              </a:rPr>
              <a:t>Mandates</a:t>
            </a:r>
            <a:endParaRPr b="1">
              <a:solidFill>
                <a:schemeClr val="lt1"/>
              </a:solidFill>
              <a:highlight>
                <a:schemeClr val="dk1"/>
              </a:highlight>
              <a:latin typeface="Lato"/>
              <a:ea typeface="Lato"/>
              <a:cs typeface="Lato"/>
              <a:sym typeface="Lato"/>
            </a:endParaRPr>
          </a:p>
        </p:txBody>
      </p:sp>
      <p:sp>
        <p:nvSpPr>
          <p:cNvPr id="965" name="Google Shape;965;p125"/>
          <p:cNvSpPr txBox="1"/>
          <p:nvPr/>
        </p:nvSpPr>
        <p:spPr>
          <a:xfrm>
            <a:off x="3489900" y="1781350"/>
            <a:ext cx="233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solidFill>
                  <a:schemeClr val="lt1"/>
                </a:solidFill>
                <a:highlight>
                  <a:schemeClr val="accent3"/>
                </a:highlight>
                <a:latin typeface="Lato"/>
                <a:ea typeface="Lato"/>
                <a:cs typeface="Lato"/>
                <a:sym typeface="Lato"/>
              </a:rPr>
              <a:t>Ethics</a:t>
            </a:r>
            <a:endParaRPr b="1">
              <a:solidFill>
                <a:schemeClr val="lt1"/>
              </a:solidFill>
              <a:highlight>
                <a:schemeClr val="accent3"/>
              </a:highlight>
              <a:latin typeface="Lato"/>
              <a:ea typeface="Lato"/>
              <a:cs typeface="Lato"/>
              <a:sym typeface="Lato"/>
            </a:endParaRPr>
          </a:p>
        </p:txBody>
      </p:sp>
      <p:sp>
        <p:nvSpPr>
          <p:cNvPr id="966" name="Google Shape;966;p125"/>
          <p:cNvSpPr txBox="1"/>
          <p:nvPr/>
        </p:nvSpPr>
        <p:spPr>
          <a:xfrm>
            <a:off x="6614100" y="1781350"/>
            <a:ext cx="2335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solidFill>
                  <a:schemeClr val="lt1"/>
                </a:solidFill>
                <a:highlight>
                  <a:schemeClr val="accent5"/>
                </a:highlight>
                <a:latin typeface="Lato"/>
                <a:ea typeface="Lato"/>
                <a:cs typeface="Lato"/>
                <a:sym typeface="Lato"/>
              </a:rPr>
              <a:t>GDPR</a:t>
            </a:r>
            <a:endParaRPr b="1">
              <a:solidFill>
                <a:schemeClr val="lt1"/>
              </a:solidFill>
              <a:highlight>
                <a:schemeClr val="accent5"/>
              </a:highlight>
              <a:latin typeface="Lato"/>
              <a:ea typeface="Lato"/>
              <a:cs typeface="Lato"/>
              <a:sym typeface="Lato"/>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Shape 970"/>
        <p:cNvGrpSpPr/>
        <p:nvPr/>
      </p:nvGrpSpPr>
      <p:grpSpPr>
        <a:xfrm>
          <a:off x="0" y="0"/>
          <a:ext cx="0" cy="0"/>
          <a:chOff x="0" y="0"/>
          <a:chExt cx="0" cy="0"/>
        </a:xfrm>
      </p:grpSpPr>
      <p:sp>
        <p:nvSpPr>
          <p:cNvPr id="971" name="Google Shape;971;p126"/>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When the DMP has to be done?</a:t>
            </a:r>
            <a:endParaRPr/>
          </a:p>
        </p:txBody>
      </p:sp>
      <p:sp>
        <p:nvSpPr>
          <p:cNvPr id="972" name="Google Shape;972;p126"/>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Before or at early stage of the research activity</a:t>
            </a:r>
            <a:endParaRPr/>
          </a:p>
        </p:txBody>
      </p:sp>
      <p:pic>
        <p:nvPicPr>
          <p:cNvPr id="973" name="Google Shape;973;p126"/>
          <p:cNvPicPr preferRelativeResize="0"/>
          <p:nvPr/>
        </p:nvPicPr>
        <p:blipFill rotWithShape="1">
          <a:blip r:embed="rId3">
            <a:alphaModFix/>
          </a:blip>
          <a:srcRect l="14256" r="26487"/>
          <a:stretch/>
        </p:blipFill>
        <p:spPr>
          <a:xfrm>
            <a:off x="4572000" y="0"/>
            <a:ext cx="4572000" cy="5143501"/>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Shape 977"/>
        <p:cNvGrpSpPr/>
        <p:nvPr/>
      </p:nvGrpSpPr>
      <p:grpSpPr>
        <a:xfrm>
          <a:off x="0" y="0"/>
          <a:ext cx="0" cy="0"/>
          <a:chOff x="0" y="0"/>
          <a:chExt cx="0" cy="0"/>
        </a:xfrm>
      </p:grpSpPr>
      <p:sp>
        <p:nvSpPr>
          <p:cNvPr id="978" name="Google Shape;978;p127"/>
          <p:cNvSpPr txBox="1">
            <a:spLocks noGrp="1"/>
          </p:cNvSpPr>
          <p:nvPr>
            <p:ph type="body" idx="1"/>
          </p:nvPr>
        </p:nvSpPr>
        <p:spPr>
          <a:xfrm>
            <a:off x="3672285" y="1084144"/>
            <a:ext cx="5221200" cy="3499200"/>
          </a:xfrm>
          <a:prstGeom prst="rect">
            <a:avLst/>
          </a:prstGeom>
        </p:spPr>
        <p:txBody>
          <a:bodyPr spcFirstLastPara="1" wrap="square" lIns="91425" tIns="45700" rIns="91425" bIns="45700" anchor="t" anchorCtr="0">
            <a:normAutofit/>
          </a:bodyPr>
          <a:lstStyle/>
          <a:p>
            <a:pPr marL="0" lvl="0" indent="0" algn="just" rtl="0">
              <a:spcBef>
                <a:spcPts val="1000"/>
              </a:spcBef>
              <a:spcAft>
                <a:spcPts val="0"/>
              </a:spcAft>
              <a:buNone/>
            </a:pPr>
            <a:endParaRPr sz="1800">
              <a:solidFill>
                <a:srgbClr val="333333"/>
              </a:solidFill>
              <a:highlight>
                <a:srgbClr val="FFFFFF"/>
              </a:highlight>
              <a:latin typeface="Arial"/>
              <a:ea typeface="Arial"/>
              <a:cs typeface="Arial"/>
              <a:sym typeface="Arial"/>
            </a:endParaRPr>
          </a:p>
          <a:p>
            <a:pPr marL="0" lvl="0" indent="0" algn="just" rtl="0">
              <a:spcBef>
                <a:spcPts val="1200"/>
              </a:spcBef>
              <a:spcAft>
                <a:spcPts val="0"/>
              </a:spcAft>
              <a:buNone/>
            </a:pPr>
            <a:r>
              <a:rPr lang="it" sz="1800">
                <a:solidFill>
                  <a:srgbClr val="333333"/>
                </a:solidFill>
                <a:highlight>
                  <a:srgbClr val="FFFFFF"/>
                </a:highlight>
                <a:latin typeface="Arial"/>
                <a:ea typeface="Arial"/>
                <a:cs typeface="Arial"/>
                <a:sym typeface="Arial"/>
              </a:rPr>
              <a:t>Update it where necessary in the course of the project!</a:t>
            </a:r>
            <a:endParaRPr sz="1800">
              <a:solidFill>
                <a:srgbClr val="333333"/>
              </a:solidFill>
              <a:highlight>
                <a:srgbClr val="FFFFFF"/>
              </a:highlight>
              <a:latin typeface="Arial"/>
              <a:ea typeface="Arial"/>
              <a:cs typeface="Arial"/>
              <a:sym typeface="Arial"/>
            </a:endParaRPr>
          </a:p>
          <a:p>
            <a:pPr marL="0" lvl="0" indent="0" algn="just" rtl="0">
              <a:spcBef>
                <a:spcPts val="1200"/>
              </a:spcBef>
              <a:spcAft>
                <a:spcPts val="0"/>
              </a:spcAft>
              <a:buNone/>
            </a:pPr>
            <a:endParaRPr sz="1800">
              <a:solidFill>
                <a:srgbClr val="333333"/>
              </a:solidFill>
              <a:highlight>
                <a:srgbClr val="FFFFFF"/>
              </a:highlight>
              <a:latin typeface="Arial"/>
              <a:ea typeface="Arial"/>
              <a:cs typeface="Arial"/>
              <a:sym typeface="Arial"/>
            </a:endParaRPr>
          </a:p>
          <a:p>
            <a:pPr marL="0" lvl="0" indent="0" algn="just" rtl="0">
              <a:spcBef>
                <a:spcPts val="1200"/>
              </a:spcBef>
              <a:spcAft>
                <a:spcPts val="1200"/>
              </a:spcAft>
              <a:buNone/>
            </a:pPr>
            <a:r>
              <a:rPr lang="it" sz="1800">
                <a:solidFill>
                  <a:srgbClr val="333333"/>
                </a:solidFill>
                <a:highlight>
                  <a:srgbClr val="FFFFFF"/>
                </a:highlight>
                <a:latin typeface="Arial"/>
                <a:ea typeface="Arial"/>
                <a:cs typeface="Arial"/>
                <a:sym typeface="Arial"/>
              </a:rPr>
              <a:t>You may not know all the answers at the outset, and circumstances may change.</a:t>
            </a:r>
            <a:endParaRPr sz="1800">
              <a:solidFill>
                <a:schemeClr val="lt1"/>
              </a:solidFill>
            </a:endParaRPr>
          </a:p>
        </p:txBody>
      </p:sp>
      <p:sp>
        <p:nvSpPr>
          <p:cNvPr id="979" name="Google Shape;979;p127"/>
          <p:cNvSpPr txBox="1">
            <a:spLocks noGrp="1"/>
          </p:cNvSpPr>
          <p:nvPr>
            <p:ph type="title"/>
          </p:nvPr>
        </p:nvSpPr>
        <p:spPr>
          <a:xfrm>
            <a:off x="175320" y="3311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The DMP is a living document!</a:t>
            </a:r>
            <a:endParaRPr/>
          </a:p>
        </p:txBody>
      </p:sp>
      <p:pic>
        <p:nvPicPr>
          <p:cNvPr id="980" name="Google Shape;980;p127"/>
          <p:cNvPicPr preferRelativeResize="0">
            <a:picLocks noGrp="1"/>
          </p:cNvPicPr>
          <p:nvPr>
            <p:ph type="pic" idx="2"/>
          </p:nvPr>
        </p:nvPicPr>
        <p:blipFill rotWithShape="1">
          <a:blip r:embed="rId3">
            <a:alphaModFix/>
          </a:blip>
          <a:srcRect l="19913" r="19907"/>
          <a:stretch/>
        </p:blipFill>
        <p:spPr>
          <a:xfrm>
            <a:off x="329208" y="1084144"/>
            <a:ext cx="3168599" cy="3509401"/>
          </a:xfrm>
          <a:prstGeom prst="rect">
            <a:avLst/>
          </a:prstGeom>
        </p:spPr>
      </p:pic>
      <p:sp>
        <p:nvSpPr>
          <p:cNvPr id="981" name="Google Shape;981;p127"/>
          <p:cNvSpPr txBox="1"/>
          <p:nvPr/>
        </p:nvSpPr>
        <p:spPr>
          <a:xfrm>
            <a:off x="251525" y="4671625"/>
            <a:ext cx="67950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solidFill>
                  <a:srgbClr val="111111"/>
                </a:solidFill>
                <a:highlight>
                  <a:srgbClr val="F5F5F5"/>
                </a:highlight>
                <a:latin typeface="Helvetica Neue"/>
                <a:ea typeface="Helvetica Neue"/>
                <a:cs typeface="Helvetica Neue"/>
                <a:sym typeface="Helvetica Neue"/>
              </a:rPr>
              <a:t>Photo by </a:t>
            </a:r>
            <a:r>
              <a:rPr lang="it" sz="1000" u="sng">
                <a:solidFill>
                  <a:srgbClr val="767676"/>
                </a:solidFill>
                <a:highlight>
                  <a:srgbClr val="F5F5F5"/>
                </a:highlight>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kazuend</a:t>
            </a:r>
            <a:r>
              <a:rPr lang="it" sz="1000">
                <a:solidFill>
                  <a:srgbClr val="111111"/>
                </a:solidFill>
                <a:highlight>
                  <a:srgbClr val="F5F5F5"/>
                </a:highlight>
                <a:latin typeface="Helvetica Neue"/>
                <a:ea typeface="Helvetica Neue"/>
                <a:cs typeface="Helvetica Neue"/>
                <a:sym typeface="Helvetica Neue"/>
              </a:rPr>
              <a:t> on </a:t>
            </a:r>
            <a:r>
              <a:rPr lang="it" sz="1000" u="sng">
                <a:solidFill>
                  <a:srgbClr val="767676"/>
                </a:solidFill>
                <a:highlight>
                  <a:srgbClr val="F5F5F5"/>
                </a:highlight>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Unsplash</a:t>
            </a:r>
            <a:endParaRPr>
              <a:latin typeface="Lato"/>
              <a:ea typeface="Lato"/>
              <a:cs typeface="Lato"/>
              <a:sym typeface="Lato"/>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Shape 985"/>
        <p:cNvGrpSpPr/>
        <p:nvPr/>
      </p:nvGrpSpPr>
      <p:grpSpPr>
        <a:xfrm>
          <a:off x="0" y="0"/>
          <a:ext cx="0" cy="0"/>
          <a:chOff x="0" y="0"/>
          <a:chExt cx="0" cy="0"/>
        </a:xfrm>
      </p:grpSpPr>
      <p:sp>
        <p:nvSpPr>
          <p:cNvPr id="986" name="Google Shape;986;p128"/>
          <p:cNvSpPr txBox="1">
            <a:spLocks noGrp="1"/>
          </p:cNvSpPr>
          <p:nvPr>
            <p:ph type="body" idx="1"/>
          </p:nvPr>
        </p:nvSpPr>
        <p:spPr>
          <a:xfrm>
            <a:off x="3672285" y="1084144"/>
            <a:ext cx="5221200" cy="3499200"/>
          </a:xfrm>
          <a:prstGeom prst="rect">
            <a:avLst/>
          </a:prstGeom>
          <a:noFill/>
          <a:ln>
            <a:noFill/>
          </a:ln>
        </p:spPr>
        <p:txBody>
          <a:bodyPr spcFirstLastPara="1" wrap="square" lIns="0" tIns="101250" rIns="0" bIns="0" anchor="t" anchorCtr="0">
            <a:normAutofit/>
          </a:bodyPr>
          <a:lstStyle/>
          <a:p>
            <a:pPr marL="215900" lvl="0" indent="-88900" algn="l" rtl="0">
              <a:lnSpc>
                <a:spcPct val="100000"/>
              </a:lnSpc>
              <a:spcBef>
                <a:spcPts val="0"/>
              </a:spcBef>
              <a:spcAft>
                <a:spcPts val="0"/>
              </a:spcAft>
              <a:buSzPts val="2500"/>
              <a:buNone/>
            </a:pPr>
            <a:r>
              <a:rPr lang="it" sz="2000"/>
              <a:t>Identify</a:t>
            </a:r>
            <a:r>
              <a:rPr lang="it" sz="2000" b="0"/>
              <a:t> the data you are working with in your project</a:t>
            </a:r>
            <a:endParaRPr sz="2000" b="0"/>
          </a:p>
          <a:p>
            <a:pPr marL="215900" lvl="0" indent="-88900" algn="l" rtl="0">
              <a:lnSpc>
                <a:spcPct val="100000"/>
              </a:lnSpc>
              <a:spcBef>
                <a:spcPts val="700"/>
              </a:spcBef>
              <a:spcAft>
                <a:spcPts val="0"/>
              </a:spcAft>
              <a:buSzPts val="2500"/>
              <a:buNone/>
            </a:pPr>
            <a:r>
              <a:rPr lang="it" sz="2000" b="0"/>
              <a:t>Decide the </a:t>
            </a:r>
            <a:r>
              <a:rPr lang="it" sz="2000"/>
              <a:t>strategy</a:t>
            </a:r>
            <a:r>
              <a:rPr lang="it" sz="2000" b="0"/>
              <a:t> to organise your data and the standards you will use</a:t>
            </a:r>
            <a:endParaRPr sz="2000" b="0"/>
          </a:p>
          <a:p>
            <a:pPr marL="215900" lvl="0" indent="-88900" algn="l" rtl="0">
              <a:lnSpc>
                <a:spcPct val="100000"/>
              </a:lnSpc>
              <a:spcBef>
                <a:spcPts val="700"/>
              </a:spcBef>
              <a:spcAft>
                <a:spcPts val="0"/>
              </a:spcAft>
              <a:buSzPts val="2500"/>
              <a:buNone/>
            </a:pPr>
            <a:r>
              <a:rPr lang="it" sz="2000"/>
              <a:t>Daily data management</a:t>
            </a:r>
            <a:endParaRPr sz="2000"/>
          </a:p>
          <a:p>
            <a:pPr marL="469900" lvl="1" indent="-184150" algn="l" rtl="0">
              <a:lnSpc>
                <a:spcPct val="100000"/>
              </a:lnSpc>
              <a:spcBef>
                <a:spcPts val="600"/>
              </a:spcBef>
              <a:spcAft>
                <a:spcPts val="0"/>
              </a:spcAft>
              <a:buClr>
                <a:srgbClr val="741B47"/>
              </a:buClr>
              <a:buSzPts val="1300"/>
              <a:buFont typeface="Calibri"/>
              <a:buChar char="○"/>
            </a:pPr>
            <a:r>
              <a:rPr lang="it" sz="1800">
                <a:solidFill>
                  <a:srgbClr val="741B47"/>
                </a:solidFill>
              </a:rPr>
              <a:t>What is your plan for sharing your data? </a:t>
            </a:r>
            <a:endParaRPr sz="1800">
              <a:solidFill>
                <a:srgbClr val="741B47"/>
              </a:solidFill>
            </a:endParaRPr>
          </a:p>
          <a:p>
            <a:pPr marL="469900" lvl="1" indent="-184150" algn="l" rtl="0">
              <a:lnSpc>
                <a:spcPct val="100000"/>
              </a:lnSpc>
              <a:spcBef>
                <a:spcPts val="600"/>
              </a:spcBef>
              <a:spcAft>
                <a:spcPts val="0"/>
              </a:spcAft>
              <a:buClr>
                <a:srgbClr val="741B47"/>
              </a:buClr>
              <a:buSzPts val="1300"/>
              <a:buFont typeface="Calibri"/>
              <a:buChar char="○"/>
            </a:pPr>
            <a:r>
              <a:rPr lang="it" sz="1800">
                <a:solidFill>
                  <a:srgbClr val="741B47"/>
                </a:solidFill>
              </a:rPr>
              <a:t>Will you have issues sharing your data? </a:t>
            </a:r>
            <a:endParaRPr sz="1800">
              <a:solidFill>
                <a:srgbClr val="741B47"/>
              </a:solidFill>
            </a:endParaRPr>
          </a:p>
          <a:p>
            <a:pPr marL="469900" lvl="1" indent="-184150" algn="l" rtl="0">
              <a:lnSpc>
                <a:spcPct val="100000"/>
              </a:lnSpc>
              <a:spcBef>
                <a:spcPts val="600"/>
              </a:spcBef>
              <a:spcAft>
                <a:spcPts val="0"/>
              </a:spcAft>
              <a:buClr>
                <a:srgbClr val="741B47"/>
              </a:buClr>
              <a:buSzPts val="1300"/>
              <a:buFont typeface="Calibri"/>
              <a:buChar char="○"/>
            </a:pPr>
            <a:r>
              <a:rPr lang="it" sz="1800">
                <a:solidFill>
                  <a:srgbClr val="741B47"/>
                </a:solidFill>
              </a:rPr>
              <a:t>Will you need more resources/budget than expected?</a:t>
            </a:r>
            <a:endParaRPr sz="1800">
              <a:solidFill>
                <a:srgbClr val="741B47"/>
              </a:solidFill>
            </a:endParaRPr>
          </a:p>
        </p:txBody>
      </p:sp>
      <p:sp>
        <p:nvSpPr>
          <p:cNvPr id="987" name="Google Shape;987;p128"/>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2D3292"/>
              </a:buClr>
              <a:buSzPts val="2500"/>
              <a:buFont typeface="Helvetica Neue"/>
              <a:buNone/>
            </a:pPr>
            <a:r>
              <a:rPr lang="it">
                <a:solidFill>
                  <a:schemeClr val="dk1"/>
                </a:solidFill>
                <a:latin typeface="Helvetica Neue"/>
                <a:ea typeface="Helvetica Neue"/>
                <a:cs typeface="Helvetica Neue"/>
                <a:sym typeface="Helvetica Neue"/>
              </a:rPr>
              <a:t>What is normally a DMP about?</a:t>
            </a:r>
            <a:endParaRPr>
              <a:solidFill>
                <a:schemeClr val="dk1"/>
              </a:solidFill>
            </a:endParaRPr>
          </a:p>
        </p:txBody>
      </p:sp>
      <p:pic>
        <p:nvPicPr>
          <p:cNvPr id="988" name="Google Shape;988;p128"/>
          <p:cNvPicPr preferRelativeResize="0">
            <a:picLocks noGrp="1"/>
          </p:cNvPicPr>
          <p:nvPr>
            <p:ph type="pic" idx="2"/>
          </p:nvPr>
        </p:nvPicPr>
        <p:blipFill rotWithShape="1">
          <a:blip r:embed="rId3">
            <a:alphaModFix/>
          </a:blip>
          <a:srcRect l="19841" r="19848"/>
          <a:stretch/>
        </p:blipFill>
        <p:spPr>
          <a:xfrm>
            <a:off x="253008" y="1084144"/>
            <a:ext cx="3168599" cy="3509399"/>
          </a:xfrm>
          <a:prstGeom prst="rect">
            <a:avLst/>
          </a:prstGeom>
        </p:spPr>
      </p:pic>
      <p:sp>
        <p:nvSpPr>
          <p:cNvPr id="989" name="Google Shape;989;p128"/>
          <p:cNvSpPr txBox="1"/>
          <p:nvPr/>
        </p:nvSpPr>
        <p:spPr>
          <a:xfrm>
            <a:off x="956775" y="4851000"/>
            <a:ext cx="3000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Jo Szczepanska</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1000">
              <a:latin typeface="Calibri"/>
              <a:ea typeface="Calibri"/>
              <a:cs typeface="Calibri"/>
              <a:sym typeface="Calibri"/>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Shape 993"/>
        <p:cNvGrpSpPr/>
        <p:nvPr/>
      </p:nvGrpSpPr>
      <p:grpSpPr>
        <a:xfrm>
          <a:off x="0" y="0"/>
          <a:ext cx="0" cy="0"/>
          <a:chOff x="0" y="0"/>
          <a:chExt cx="0" cy="0"/>
        </a:xfrm>
      </p:grpSpPr>
      <p:pic>
        <p:nvPicPr>
          <p:cNvPr id="994" name="Google Shape;994;p129"/>
          <p:cNvPicPr preferRelativeResize="0"/>
          <p:nvPr/>
        </p:nvPicPr>
        <p:blipFill rotWithShape="1">
          <a:blip r:embed="rId3">
            <a:alphaModFix/>
          </a:blip>
          <a:srcRect l="8429" t="34245" r="22813"/>
          <a:stretch/>
        </p:blipFill>
        <p:spPr>
          <a:xfrm>
            <a:off x="0" y="-37875"/>
            <a:ext cx="9144000" cy="5219251"/>
          </a:xfrm>
          <a:prstGeom prst="rect">
            <a:avLst/>
          </a:prstGeom>
          <a:noFill/>
          <a:ln>
            <a:noFill/>
          </a:ln>
        </p:spPr>
      </p:pic>
      <p:sp>
        <p:nvSpPr>
          <p:cNvPr id="995" name="Google Shape;995;p129"/>
          <p:cNvSpPr txBox="1">
            <a:spLocks noGrp="1"/>
          </p:cNvSpPr>
          <p:nvPr>
            <p:ph type="title"/>
          </p:nvPr>
        </p:nvSpPr>
        <p:spPr>
          <a:xfrm>
            <a:off x="769825" y="2036550"/>
            <a:ext cx="7688400" cy="5352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it">
                <a:highlight>
                  <a:schemeClr val="lt1"/>
                </a:highlight>
              </a:rPr>
              <a:t>Topics and aspects to address in a DMP</a:t>
            </a:r>
            <a:endParaRPr>
              <a:highlight>
                <a:schemeClr val="lt1"/>
              </a:highlight>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Shape 999"/>
        <p:cNvGrpSpPr/>
        <p:nvPr/>
      </p:nvGrpSpPr>
      <p:grpSpPr>
        <a:xfrm>
          <a:off x="0" y="0"/>
          <a:ext cx="0" cy="0"/>
          <a:chOff x="0" y="0"/>
          <a:chExt cx="0" cy="0"/>
        </a:xfrm>
      </p:grpSpPr>
      <p:sp>
        <p:nvSpPr>
          <p:cNvPr id="1000" name="Google Shape;1000;p130"/>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Data collection</a:t>
            </a:r>
            <a:endParaRPr/>
          </a:p>
        </p:txBody>
      </p:sp>
      <p:sp>
        <p:nvSpPr>
          <p:cNvPr id="1001" name="Google Shape;1001;p130"/>
          <p:cNvSpPr txBox="1">
            <a:spLocks noGrp="1"/>
          </p:cNvSpPr>
          <p:nvPr>
            <p:ph type="body" idx="1"/>
          </p:nvPr>
        </p:nvSpPr>
        <p:spPr>
          <a:xfrm>
            <a:off x="721225" y="2324525"/>
            <a:ext cx="3300900" cy="15975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it" sz="1800">
                <a:solidFill>
                  <a:srgbClr val="333333"/>
                </a:solidFill>
                <a:highlight>
                  <a:srgbClr val="FFFFFF"/>
                </a:highlight>
                <a:latin typeface="Arial"/>
                <a:ea typeface="Arial"/>
                <a:cs typeface="Arial"/>
                <a:sym typeface="Arial"/>
              </a:rPr>
              <a:t>Considering what data will be collected, generated, and/or reused, and how you will organize them</a:t>
            </a:r>
            <a:endParaRPr sz="1800"/>
          </a:p>
        </p:txBody>
      </p:sp>
      <p:sp>
        <p:nvSpPr>
          <p:cNvPr id="1002" name="Google Shape;1002;p130"/>
          <p:cNvSpPr txBox="1"/>
          <p:nvPr/>
        </p:nvSpPr>
        <p:spPr>
          <a:xfrm>
            <a:off x="5159050" y="1515425"/>
            <a:ext cx="3374100" cy="215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600">
                <a:solidFill>
                  <a:srgbClr val="333333"/>
                </a:solidFill>
                <a:highlight>
                  <a:srgbClr val="FFFFFF"/>
                </a:highlight>
              </a:rPr>
              <a:t>Research data can be gathered through observation, manual or automatic measurements in the laboratory or in the field, with remote sensing techniques, by interviews, by modelling and simulation, etc. Data can also be stored in many formats.</a:t>
            </a:r>
            <a:endParaRPr sz="1600">
              <a:latin typeface="Lato"/>
              <a:ea typeface="Lato"/>
              <a:cs typeface="Lato"/>
              <a:sym typeface="Lato"/>
            </a:endParaRPr>
          </a:p>
        </p:txBody>
      </p:sp>
      <p:sp>
        <p:nvSpPr>
          <p:cNvPr id="1003" name="Google Shape;1003;p130"/>
          <p:cNvSpPr txBox="1"/>
          <p:nvPr/>
        </p:nvSpPr>
        <p:spPr>
          <a:xfrm>
            <a:off x="590800" y="4451925"/>
            <a:ext cx="6795000" cy="5231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50" dirty="0">
                <a:solidFill>
                  <a:schemeClr val="accent1"/>
                </a:solidFill>
                <a:latin typeface="Lato"/>
                <a:ea typeface="Lato"/>
                <a:cs typeface="Lato"/>
                <a:sym typeface="Lato"/>
              </a:rPr>
              <a:t>This slide and some of the following are build reusing and manipulating parts of the Ghent University guide to RDM: </a:t>
            </a:r>
            <a:r>
              <a:rPr lang="it" sz="1050" u="sng" dirty="0">
                <a:solidFill>
                  <a:schemeClr val="hlink"/>
                </a:solidFill>
                <a:latin typeface="Lato"/>
                <a:ea typeface="Lato"/>
                <a:cs typeface="Lato"/>
                <a:sym typeface="Lato"/>
                <a:hlinkClick r:id="rId3"/>
              </a:rPr>
              <a:t>https://www.ugent.be/en/research/datamanagement</a:t>
            </a:r>
            <a:r>
              <a:rPr lang="it" sz="1050" dirty="0">
                <a:solidFill>
                  <a:schemeClr val="accent1"/>
                </a:solidFill>
                <a:latin typeface="Lato"/>
                <a:ea typeface="Lato"/>
                <a:cs typeface="Lato"/>
                <a:sym typeface="Lato"/>
              </a:rPr>
              <a:t> </a:t>
            </a:r>
            <a:endParaRPr sz="1050" dirty="0">
              <a:solidFill>
                <a:schemeClr val="accent1"/>
              </a:solidFill>
              <a:latin typeface="Lato"/>
              <a:ea typeface="Lato"/>
              <a:cs typeface="Lato"/>
              <a:sym typeface="Lato"/>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Shape 1007"/>
        <p:cNvGrpSpPr/>
        <p:nvPr/>
      </p:nvGrpSpPr>
      <p:grpSpPr>
        <a:xfrm>
          <a:off x="0" y="0"/>
          <a:ext cx="0" cy="0"/>
          <a:chOff x="0" y="0"/>
          <a:chExt cx="0" cy="0"/>
        </a:xfrm>
      </p:grpSpPr>
      <p:sp>
        <p:nvSpPr>
          <p:cNvPr id="1008" name="Google Shape;1008;p131"/>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Data collection: file formats</a:t>
            </a:r>
            <a:endParaRPr/>
          </a:p>
        </p:txBody>
      </p:sp>
      <p:sp>
        <p:nvSpPr>
          <p:cNvPr id="1009" name="Google Shape;1009;p131"/>
          <p:cNvSpPr txBox="1">
            <a:spLocks noGrp="1"/>
          </p:cNvSpPr>
          <p:nvPr>
            <p:ph type="body" idx="1"/>
          </p:nvPr>
        </p:nvSpPr>
        <p:spPr>
          <a:xfrm>
            <a:off x="576925" y="2078875"/>
            <a:ext cx="3774300" cy="269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100">
                <a:solidFill>
                  <a:srgbClr val="333333"/>
                </a:solidFill>
                <a:highlight>
                  <a:srgbClr val="FFFFFF"/>
                </a:highlight>
              </a:rPr>
              <a:t>File format:</a:t>
            </a:r>
            <a:endParaRPr sz="1100">
              <a:solidFill>
                <a:srgbClr val="333333"/>
              </a:solidFill>
              <a:highlight>
                <a:srgbClr val="FFFFFF"/>
              </a:highlight>
            </a:endParaRPr>
          </a:p>
          <a:p>
            <a:pPr marL="457200" lvl="0" indent="-298450" algn="l" rtl="0">
              <a:spcBef>
                <a:spcPts val="1200"/>
              </a:spcBef>
              <a:spcAft>
                <a:spcPts val="0"/>
              </a:spcAft>
              <a:buClr>
                <a:srgbClr val="333333"/>
              </a:buClr>
              <a:buSzPts val="1100"/>
              <a:buChar char="-"/>
            </a:pPr>
            <a:r>
              <a:rPr lang="it" sz="1100">
                <a:solidFill>
                  <a:srgbClr val="333333"/>
                </a:solidFill>
                <a:highlight>
                  <a:srgbClr val="FFFFFF"/>
                </a:highlight>
              </a:rPr>
              <a:t>how information is stored within a digital file</a:t>
            </a:r>
            <a:endParaRPr sz="1100">
              <a:solidFill>
                <a:srgbClr val="333333"/>
              </a:solidFill>
              <a:highlight>
                <a:srgbClr val="FFFFFF"/>
              </a:highlight>
            </a:endParaRPr>
          </a:p>
          <a:p>
            <a:pPr marL="457200" lvl="0" indent="-298450" algn="l" rtl="0">
              <a:spcBef>
                <a:spcPts val="0"/>
              </a:spcBef>
              <a:spcAft>
                <a:spcPts val="0"/>
              </a:spcAft>
              <a:buClr>
                <a:srgbClr val="333333"/>
              </a:buClr>
              <a:buSzPts val="1100"/>
              <a:buChar char="-"/>
            </a:pPr>
            <a:r>
              <a:rPr lang="it" sz="1100">
                <a:solidFill>
                  <a:srgbClr val="333333"/>
                </a:solidFill>
                <a:highlight>
                  <a:srgbClr val="FFFFFF"/>
                </a:highlight>
              </a:rPr>
              <a:t>the format of a file is indicated by the ‘extension’ in the filename (e.g. .txt, .csv)</a:t>
            </a:r>
            <a:endParaRPr sz="1100">
              <a:solidFill>
                <a:srgbClr val="333333"/>
              </a:solidFill>
              <a:highlight>
                <a:srgbClr val="FFFFFF"/>
              </a:highlight>
            </a:endParaRPr>
          </a:p>
          <a:p>
            <a:pPr marL="0" lvl="0" indent="0" algn="l" rtl="0">
              <a:spcBef>
                <a:spcPts val="1200"/>
              </a:spcBef>
              <a:spcAft>
                <a:spcPts val="0"/>
              </a:spcAft>
              <a:buNone/>
            </a:pPr>
            <a:r>
              <a:rPr lang="it" sz="1100">
                <a:solidFill>
                  <a:srgbClr val="333333"/>
                </a:solidFill>
                <a:highlight>
                  <a:srgbClr val="FFFFFF"/>
                </a:highlight>
              </a:rPr>
              <a:t>The choice of file formats to use depends on:</a:t>
            </a:r>
            <a:endParaRPr sz="1100">
              <a:solidFill>
                <a:srgbClr val="333333"/>
              </a:solidFill>
              <a:highlight>
                <a:srgbClr val="FFFFFF"/>
              </a:highlight>
            </a:endParaRPr>
          </a:p>
          <a:p>
            <a:pPr marL="457200" lvl="0" indent="-298450" algn="l" rtl="0">
              <a:spcBef>
                <a:spcPts val="600"/>
              </a:spcBef>
              <a:spcAft>
                <a:spcPts val="0"/>
              </a:spcAft>
              <a:buClr>
                <a:srgbClr val="333333"/>
              </a:buClr>
              <a:buSzPts val="1100"/>
              <a:buChar char="-"/>
            </a:pPr>
            <a:r>
              <a:rPr lang="it" sz="1100">
                <a:solidFill>
                  <a:srgbClr val="333333"/>
                </a:solidFill>
                <a:highlight>
                  <a:srgbClr val="FFFFFF"/>
                </a:highlight>
              </a:rPr>
              <a:t>Discipline-specific standards and customs</a:t>
            </a:r>
            <a:endParaRPr sz="1100">
              <a:solidFill>
                <a:srgbClr val="333333"/>
              </a:solidFill>
              <a:highlight>
                <a:srgbClr val="FFFFFF"/>
              </a:highlight>
            </a:endParaRPr>
          </a:p>
          <a:p>
            <a:pPr marL="457200" lvl="0" indent="-298450" algn="l" rtl="0">
              <a:spcBef>
                <a:spcPts val="0"/>
              </a:spcBef>
              <a:spcAft>
                <a:spcPts val="0"/>
              </a:spcAft>
              <a:buClr>
                <a:srgbClr val="333333"/>
              </a:buClr>
              <a:buSzPts val="1100"/>
              <a:buChar char="-"/>
            </a:pPr>
            <a:r>
              <a:rPr lang="it" sz="1100">
                <a:solidFill>
                  <a:srgbClr val="333333"/>
                </a:solidFill>
                <a:highlight>
                  <a:srgbClr val="FFFFFF"/>
                </a:highlight>
              </a:rPr>
              <a:t>Planned data analyses</a:t>
            </a:r>
            <a:endParaRPr sz="1100">
              <a:solidFill>
                <a:srgbClr val="333333"/>
              </a:solidFill>
              <a:highlight>
                <a:srgbClr val="FFFFFF"/>
              </a:highlight>
            </a:endParaRPr>
          </a:p>
          <a:p>
            <a:pPr marL="457200" lvl="0" indent="-298450" algn="l" rtl="0">
              <a:spcBef>
                <a:spcPts val="0"/>
              </a:spcBef>
              <a:spcAft>
                <a:spcPts val="0"/>
              </a:spcAft>
              <a:buClr>
                <a:srgbClr val="333333"/>
              </a:buClr>
              <a:buSzPts val="1100"/>
              <a:buChar char="-"/>
            </a:pPr>
            <a:r>
              <a:rPr lang="it" sz="1100">
                <a:solidFill>
                  <a:srgbClr val="333333"/>
                </a:solidFill>
                <a:highlight>
                  <a:srgbClr val="FFFFFF"/>
                </a:highlight>
              </a:rPr>
              <a:t>Software availability/cost</a:t>
            </a:r>
            <a:endParaRPr sz="1100">
              <a:solidFill>
                <a:srgbClr val="333333"/>
              </a:solidFill>
              <a:highlight>
                <a:srgbClr val="FFFFFF"/>
              </a:highlight>
            </a:endParaRPr>
          </a:p>
          <a:p>
            <a:pPr marL="457200" lvl="0" indent="-298450" algn="l" rtl="0">
              <a:spcBef>
                <a:spcPts val="0"/>
              </a:spcBef>
              <a:spcAft>
                <a:spcPts val="0"/>
              </a:spcAft>
              <a:buClr>
                <a:srgbClr val="333333"/>
              </a:buClr>
              <a:buSzPts val="1100"/>
              <a:buChar char="-"/>
            </a:pPr>
            <a:r>
              <a:rPr lang="it" sz="1100">
                <a:solidFill>
                  <a:srgbClr val="333333"/>
                </a:solidFill>
                <a:highlight>
                  <a:srgbClr val="FFFFFF"/>
                </a:highlight>
              </a:rPr>
              <a:t>Hardware used</a:t>
            </a:r>
            <a:endParaRPr sz="1100">
              <a:solidFill>
                <a:srgbClr val="333333"/>
              </a:solidFill>
              <a:highlight>
                <a:srgbClr val="FFFFFF"/>
              </a:highlight>
            </a:endParaRPr>
          </a:p>
          <a:p>
            <a:pPr marL="0" lvl="0" indent="0" algn="l" rtl="0">
              <a:spcBef>
                <a:spcPts val="1200"/>
              </a:spcBef>
              <a:spcAft>
                <a:spcPts val="1200"/>
              </a:spcAft>
              <a:buNone/>
            </a:pPr>
            <a:endParaRPr>
              <a:solidFill>
                <a:srgbClr val="333333"/>
              </a:solidFill>
              <a:highlight>
                <a:srgbClr val="FFFFFF"/>
              </a:highlight>
              <a:latin typeface="Arial"/>
              <a:ea typeface="Arial"/>
              <a:cs typeface="Arial"/>
              <a:sym typeface="Arial"/>
            </a:endParaRPr>
          </a:p>
        </p:txBody>
      </p:sp>
      <p:sp>
        <p:nvSpPr>
          <p:cNvPr id="1010" name="Google Shape;1010;p131"/>
          <p:cNvSpPr txBox="1">
            <a:spLocks noGrp="1"/>
          </p:cNvSpPr>
          <p:nvPr>
            <p:ph type="body" idx="2"/>
          </p:nvPr>
        </p:nvSpPr>
        <p:spPr>
          <a:xfrm>
            <a:off x="4643600" y="2078875"/>
            <a:ext cx="3956400" cy="2533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100"/>
              <a:t>Risks</a:t>
            </a:r>
            <a:endParaRPr sz="1100"/>
          </a:p>
          <a:p>
            <a:pPr marL="457200" lvl="0" indent="-298450" algn="l" rtl="0">
              <a:spcBef>
                <a:spcPts val="1200"/>
              </a:spcBef>
              <a:spcAft>
                <a:spcPts val="0"/>
              </a:spcAft>
              <a:buSzPts val="1100"/>
              <a:buChar char="-"/>
            </a:pPr>
            <a:r>
              <a:rPr lang="it" sz="1100">
                <a:solidFill>
                  <a:srgbClr val="333333"/>
                </a:solidFill>
                <a:highlight>
                  <a:srgbClr val="FFFFFF"/>
                </a:highlight>
              </a:rPr>
              <a:t>Formats which can only be used within specific software makes the digital data vulnerable to obsolescence of the software</a:t>
            </a:r>
            <a:endParaRPr sz="1100"/>
          </a:p>
          <a:p>
            <a:pPr marL="457200" lvl="0" indent="-298450" algn="l" rtl="0">
              <a:spcBef>
                <a:spcPts val="0"/>
              </a:spcBef>
              <a:spcAft>
                <a:spcPts val="0"/>
              </a:spcAft>
              <a:buSzPts val="1100"/>
              <a:buChar char="-"/>
            </a:pPr>
            <a:r>
              <a:rPr lang="it" sz="1100"/>
              <a:t>Beware to file converting!</a:t>
            </a:r>
            <a:endParaRPr sz="1100"/>
          </a:p>
          <a:p>
            <a:pPr marL="0" lvl="0" indent="0" algn="l" rtl="0">
              <a:spcBef>
                <a:spcPts val="1200"/>
              </a:spcBef>
              <a:spcAft>
                <a:spcPts val="0"/>
              </a:spcAft>
              <a:buNone/>
            </a:pPr>
            <a:r>
              <a:rPr lang="it" sz="1100"/>
              <a:t>Best practices:</a:t>
            </a:r>
            <a:endParaRPr sz="1100"/>
          </a:p>
          <a:p>
            <a:pPr marL="457200" lvl="0" indent="-228600" algn="l" rtl="0">
              <a:spcBef>
                <a:spcPts val="1200"/>
              </a:spcBef>
              <a:spcAft>
                <a:spcPts val="0"/>
              </a:spcAft>
              <a:buClr>
                <a:srgbClr val="333333"/>
              </a:buClr>
              <a:buSzPts val="1100"/>
              <a:buFont typeface="Lato"/>
              <a:buNone/>
            </a:pPr>
            <a:r>
              <a:rPr lang="it" sz="1100">
                <a:solidFill>
                  <a:srgbClr val="333333"/>
                </a:solidFill>
                <a:highlight>
                  <a:srgbClr val="FFFFFF"/>
                </a:highlight>
              </a:rPr>
              <a:t>Non-proprietary (not protected by trademark, patent or copyright)</a:t>
            </a:r>
            <a:endParaRPr sz="1100">
              <a:solidFill>
                <a:srgbClr val="333333"/>
              </a:solidFill>
              <a:highlight>
                <a:srgbClr val="FFFFFF"/>
              </a:highlight>
            </a:endParaRPr>
          </a:p>
          <a:p>
            <a:pPr marL="457200" lvl="0" indent="-228600" algn="l" rtl="0">
              <a:spcBef>
                <a:spcPts val="0"/>
              </a:spcBef>
              <a:spcAft>
                <a:spcPts val="0"/>
              </a:spcAft>
              <a:buClr>
                <a:srgbClr val="333333"/>
              </a:buClr>
              <a:buSzPts val="1100"/>
              <a:buFont typeface="Lato"/>
              <a:buNone/>
            </a:pPr>
            <a:r>
              <a:rPr lang="it" sz="1100">
                <a:solidFill>
                  <a:srgbClr val="333333"/>
                </a:solidFill>
                <a:highlight>
                  <a:srgbClr val="FFFFFF"/>
                </a:highlight>
              </a:rPr>
              <a:t>Open, documented standard</a:t>
            </a:r>
            <a:endParaRPr sz="1100">
              <a:solidFill>
                <a:srgbClr val="333333"/>
              </a:solidFill>
              <a:highlight>
                <a:srgbClr val="FFFFFF"/>
              </a:highlight>
            </a:endParaRPr>
          </a:p>
          <a:p>
            <a:pPr marL="457200" lvl="0" indent="-228600" algn="l" rtl="0">
              <a:spcBef>
                <a:spcPts val="0"/>
              </a:spcBef>
              <a:spcAft>
                <a:spcPts val="0"/>
              </a:spcAft>
              <a:buClr>
                <a:srgbClr val="333333"/>
              </a:buClr>
              <a:buSzPts val="1100"/>
              <a:buFont typeface="Lato"/>
              <a:buNone/>
            </a:pPr>
            <a:r>
              <a:rPr lang="it" sz="1100">
                <a:solidFill>
                  <a:srgbClr val="333333"/>
                </a:solidFill>
                <a:highlight>
                  <a:srgbClr val="FFFFFF"/>
                </a:highlight>
              </a:rPr>
              <a:t>Common usage by research community</a:t>
            </a:r>
            <a:endParaRPr sz="1100">
              <a:solidFill>
                <a:srgbClr val="333333"/>
              </a:solidFill>
              <a:highlight>
                <a:srgbClr val="FFFFFF"/>
              </a:highlight>
            </a:endParaRPr>
          </a:p>
          <a:p>
            <a:pPr marL="457200" lvl="0" indent="-228600" algn="l" rtl="0">
              <a:spcBef>
                <a:spcPts val="0"/>
              </a:spcBef>
              <a:spcAft>
                <a:spcPts val="0"/>
              </a:spcAft>
              <a:buClr>
                <a:srgbClr val="333333"/>
              </a:buClr>
              <a:buSzPts val="1100"/>
              <a:buFont typeface="Lato"/>
              <a:buNone/>
            </a:pPr>
            <a:r>
              <a:rPr lang="it" sz="1100">
                <a:solidFill>
                  <a:srgbClr val="333333"/>
                </a:solidFill>
                <a:highlight>
                  <a:srgbClr val="FFFFFF"/>
                </a:highlight>
              </a:rPr>
              <a:t>Standard representation (ASCII, Unicode)</a:t>
            </a:r>
            <a:endParaRPr sz="110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Shape 1014"/>
        <p:cNvGrpSpPr/>
        <p:nvPr/>
      </p:nvGrpSpPr>
      <p:grpSpPr>
        <a:xfrm>
          <a:off x="0" y="0"/>
          <a:ext cx="0" cy="0"/>
          <a:chOff x="0" y="0"/>
          <a:chExt cx="0" cy="0"/>
        </a:xfrm>
      </p:grpSpPr>
      <p:sp>
        <p:nvSpPr>
          <p:cNvPr id="1015" name="Google Shape;1015;p132"/>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Data collection: file naming</a:t>
            </a:r>
            <a:endParaRPr/>
          </a:p>
        </p:txBody>
      </p:sp>
      <p:sp>
        <p:nvSpPr>
          <p:cNvPr id="1016" name="Google Shape;1016;p132"/>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solidFill>
                  <a:srgbClr val="333333"/>
                </a:solidFill>
                <a:highlight>
                  <a:srgbClr val="FFFFFF"/>
                </a:highlight>
                <a:latin typeface="Arial"/>
                <a:ea typeface="Arial"/>
                <a:cs typeface="Arial"/>
                <a:sym typeface="Arial"/>
              </a:rPr>
              <a:t>A file name is the principal identifier of a file. </a:t>
            </a:r>
            <a:endParaRPr>
              <a:solidFill>
                <a:srgbClr val="333333"/>
              </a:solidFill>
              <a:highlight>
                <a:srgbClr val="FFFFFF"/>
              </a:highlight>
              <a:latin typeface="Arial"/>
              <a:ea typeface="Arial"/>
              <a:cs typeface="Arial"/>
              <a:sym typeface="Arial"/>
            </a:endParaRPr>
          </a:p>
          <a:p>
            <a:pPr marL="0" lvl="0" indent="0" algn="l" rtl="0">
              <a:spcBef>
                <a:spcPts val="600"/>
              </a:spcBef>
              <a:spcAft>
                <a:spcPts val="0"/>
              </a:spcAft>
              <a:buNone/>
            </a:pPr>
            <a:r>
              <a:rPr lang="it">
                <a:solidFill>
                  <a:srgbClr val="333333"/>
                </a:solidFill>
                <a:highlight>
                  <a:srgbClr val="FFFFFF"/>
                </a:highlight>
                <a:latin typeface="Arial"/>
                <a:ea typeface="Arial"/>
                <a:cs typeface="Arial"/>
                <a:sym typeface="Arial"/>
              </a:rPr>
              <a:t>Good file names should:</a:t>
            </a:r>
            <a:endParaRPr>
              <a:solidFill>
                <a:srgbClr val="333333"/>
              </a:solidFill>
              <a:highlight>
                <a:srgbClr val="FFFFFF"/>
              </a:highlight>
              <a:latin typeface="Arial"/>
              <a:ea typeface="Arial"/>
              <a:cs typeface="Arial"/>
              <a:sym typeface="Arial"/>
            </a:endParaRPr>
          </a:p>
          <a:p>
            <a:pPr marL="457200" lvl="0" indent="-228600" algn="l" rtl="0">
              <a:spcBef>
                <a:spcPts val="60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Provide useful cues to content, status and version</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Uniquely identify a file</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Help to classify and sort files</a:t>
            </a:r>
            <a:endParaRPr>
              <a:solidFill>
                <a:srgbClr val="333333"/>
              </a:solidFill>
              <a:highlight>
                <a:srgbClr val="FFFFFF"/>
              </a:highlight>
              <a:latin typeface="Arial"/>
              <a:ea typeface="Arial"/>
              <a:cs typeface="Arial"/>
              <a:sym typeface="Arial"/>
            </a:endParaRPr>
          </a:p>
          <a:p>
            <a:pPr marL="0" lvl="0" indent="0" algn="l" rtl="0">
              <a:spcBef>
                <a:spcPts val="1200"/>
              </a:spcBef>
              <a:spcAft>
                <a:spcPts val="1200"/>
              </a:spcAft>
              <a:buNone/>
            </a:pPr>
            <a:endParaRPr/>
          </a:p>
        </p:txBody>
      </p:sp>
      <p:sp>
        <p:nvSpPr>
          <p:cNvPr id="1017" name="Google Shape;1017;p132"/>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solidFill>
                  <a:srgbClr val="333333"/>
                </a:solidFill>
                <a:highlight>
                  <a:srgbClr val="FFFFFF"/>
                </a:highlight>
                <a:latin typeface="Arial"/>
                <a:ea typeface="Arial"/>
                <a:cs typeface="Arial"/>
                <a:sym typeface="Arial"/>
              </a:rPr>
              <a:t>File names can be constructed using the following elements:</a:t>
            </a:r>
            <a:endParaRPr>
              <a:solidFill>
                <a:srgbClr val="333333"/>
              </a:solidFill>
              <a:highlight>
                <a:srgbClr val="FFFFFF"/>
              </a:highlight>
              <a:latin typeface="Arial"/>
              <a:ea typeface="Arial"/>
              <a:cs typeface="Arial"/>
              <a:sym typeface="Arial"/>
            </a:endParaRPr>
          </a:p>
          <a:p>
            <a:pPr marL="457200" lvl="0" indent="-228600" algn="l" rtl="0">
              <a:spcBef>
                <a:spcPts val="60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Project acronym</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Content description</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Date</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Location</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Creator name/initials</a:t>
            </a:r>
            <a:endParaRPr>
              <a:solidFill>
                <a:srgbClr val="333333"/>
              </a:solidFill>
              <a:highlight>
                <a:srgbClr val="FFFFFF"/>
              </a:highlight>
              <a:latin typeface="Arial"/>
              <a:ea typeface="Arial"/>
              <a:cs typeface="Arial"/>
              <a:sym typeface="Arial"/>
            </a:endParaRPr>
          </a:p>
          <a:p>
            <a:pPr marL="457200" lvl="0" indent="-228600" algn="l" rtl="0">
              <a:spcBef>
                <a:spcPts val="0"/>
              </a:spcBef>
              <a:spcAft>
                <a:spcPts val="0"/>
              </a:spcAft>
              <a:buClr>
                <a:srgbClr val="333333"/>
              </a:buClr>
              <a:buSzPts val="1300"/>
              <a:buFont typeface="Arial"/>
              <a:buNone/>
            </a:pPr>
            <a:r>
              <a:rPr lang="it">
                <a:solidFill>
                  <a:srgbClr val="333333"/>
                </a:solidFill>
                <a:highlight>
                  <a:srgbClr val="FFFFFF"/>
                </a:highlight>
                <a:latin typeface="Arial"/>
                <a:ea typeface="Arial"/>
                <a:cs typeface="Arial"/>
                <a:sym typeface="Arial"/>
              </a:rPr>
              <a:t>Status information (i.e. draft or final) etc</a:t>
            </a:r>
            <a:endParaRPr>
              <a:solidFill>
                <a:srgbClr val="333333"/>
              </a:solidFill>
              <a:highlight>
                <a:srgbClr val="FFFFFF"/>
              </a:highlight>
              <a:latin typeface="Arial"/>
              <a:ea typeface="Arial"/>
              <a:cs typeface="Arial"/>
              <a:sym typeface="Arial"/>
            </a:endParaRPr>
          </a:p>
          <a:p>
            <a:pPr marL="0" lvl="0" indent="0" algn="l" rtl="0">
              <a:spcBef>
                <a:spcPts val="1200"/>
              </a:spcBef>
              <a:spcAft>
                <a:spcPts val="1200"/>
              </a:spcAft>
              <a:buNone/>
            </a:pPr>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Shape 1021"/>
        <p:cNvGrpSpPr/>
        <p:nvPr/>
      </p:nvGrpSpPr>
      <p:grpSpPr>
        <a:xfrm>
          <a:off x="0" y="0"/>
          <a:ext cx="0" cy="0"/>
          <a:chOff x="0" y="0"/>
          <a:chExt cx="0" cy="0"/>
        </a:xfrm>
      </p:grpSpPr>
      <p:sp>
        <p:nvSpPr>
          <p:cNvPr id="1022" name="Google Shape;1022;p133"/>
          <p:cNvSpPr txBox="1">
            <a:spLocks noGrp="1"/>
          </p:cNvSpPr>
          <p:nvPr>
            <p:ph type="body" idx="4294967295"/>
          </p:nvPr>
        </p:nvSpPr>
        <p:spPr>
          <a:xfrm>
            <a:off x="3672275" y="1312750"/>
            <a:ext cx="5364300" cy="34992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it" sz="1200">
                <a:solidFill>
                  <a:srgbClr val="171717"/>
                </a:solidFill>
                <a:highlight>
                  <a:srgbClr val="FFFFFF"/>
                </a:highlight>
              </a:rPr>
              <a:t>It can be useful if the consortium/department/group agrees on the following elements of a file name:</a:t>
            </a:r>
            <a:endParaRPr sz="1200">
              <a:solidFill>
                <a:srgbClr val="171717"/>
              </a:solidFill>
              <a:highlight>
                <a:srgbClr val="FFFFFF"/>
              </a:highlight>
            </a:endParaRPr>
          </a:p>
          <a:p>
            <a:pPr marL="838200" lvl="0" indent="-304800" algn="l" rtl="0">
              <a:lnSpc>
                <a:spcPct val="150000"/>
              </a:lnSpc>
              <a:spcBef>
                <a:spcPts val="800"/>
              </a:spcBef>
              <a:spcAft>
                <a:spcPts val="0"/>
              </a:spcAft>
              <a:buClr>
                <a:srgbClr val="171717"/>
              </a:buClr>
              <a:buSzPts val="1200"/>
              <a:buFont typeface="Verdana"/>
              <a:buChar char="●"/>
            </a:pPr>
            <a:r>
              <a:rPr lang="it" sz="1200" b="1">
                <a:solidFill>
                  <a:srgbClr val="171717"/>
                </a:solidFill>
                <a:highlight>
                  <a:srgbClr val="FFFFFF"/>
                </a:highlight>
              </a:rPr>
              <a:t>Vocabulary</a:t>
            </a:r>
            <a:r>
              <a:rPr lang="it" sz="1200">
                <a:solidFill>
                  <a:srgbClr val="171717"/>
                </a:solidFill>
                <a:highlight>
                  <a:srgbClr val="FFFFFF"/>
                </a:highlight>
              </a:rPr>
              <a:t> – choose a standard vocabulary for file names, so that everyone uses a common language</a:t>
            </a:r>
            <a:endParaRPr sz="1200">
              <a:solidFill>
                <a:srgbClr val="171717"/>
              </a:solidFill>
              <a:highlight>
                <a:srgbClr val="FFFFFF"/>
              </a:highlight>
            </a:endParaRPr>
          </a:p>
          <a:p>
            <a:pPr marL="838200" lvl="0" indent="-304800" algn="l" rtl="0">
              <a:lnSpc>
                <a:spcPct val="150000"/>
              </a:lnSpc>
              <a:spcBef>
                <a:spcPts val="0"/>
              </a:spcBef>
              <a:spcAft>
                <a:spcPts val="0"/>
              </a:spcAft>
              <a:buClr>
                <a:srgbClr val="171717"/>
              </a:buClr>
              <a:buSzPts val="1200"/>
              <a:buFont typeface="Verdana"/>
              <a:buChar char="●"/>
            </a:pPr>
            <a:r>
              <a:rPr lang="it" sz="1200" b="1">
                <a:solidFill>
                  <a:srgbClr val="171717"/>
                </a:solidFill>
                <a:highlight>
                  <a:srgbClr val="FFFFFF"/>
                </a:highlight>
              </a:rPr>
              <a:t>Punctuation</a:t>
            </a:r>
            <a:r>
              <a:rPr lang="it" sz="1200">
                <a:solidFill>
                  <a:srgbClr val="171717"/>
                </a:solidFill>
                <a:highlight>
                  <a:srgbClr val="FFFFFF"/>
                </a:highlight>
              </a:rPr>
              <a:t> – decide on conventions for if and when to use punctuation symbols, capitals, hyphens and spaces</a:t>
            </a:r>
            <a:endParaRPr sz="1200">
              <a:solidFill>
                <a:srgbClr val="171717"/>
              </a:solidFill>
              <a:highlight>
                <a:srgbClr val="FFFFFF"/>
              </a:highlight>
            </a:endParaRPr>
          </a:p>
          <a:p>
            <a:pPr marL="838200" lvl="0" indent="-304800" algn="l" rtl="0">
              <a:lnSpc>
                <a:spcPct val="150000"/>
              </a:lnSpc>
              <a:spcBef>
                <a:spcPts val="0"/>
              </a:spcBef>
              <a:spcAft>
                <a:spcPts val="0"/>
              </a:spcAft>
              <a:buClr>
                <a:srgbClr val="171717"/>
              </a:buClr>
              <a:buSzPts val="1200"/>
              <a:buFont typeface="Verdana"/>
              <a:buChar char="●"/>
            </a:pPr>
            <a:r>
              <a:rPr lang="it" sz="1200" b="1">
                <a:solidFill>
                  <a:srgbClr val="171717"/>
                </a:solidFill>
                <a:highlight>
                  <a:srgbClr val="FFFFFF"/>
                </a:highlight>
              </a:rPr>
              <a:t>Dates</a:t>
            </a:r>
            <a:r>
              <a:rPr lang="it" sz="1200">
                <a:solidFill>
                  <a:srgbClr val="171717"/>
                </a:solidFill>
                <a:highlight>
                  <a:srgbClr val="FFFFFF"/>
                </a:highlight>
              </a:rPr>
              <a:t> – agree on a logical use of dates so that they display chronologically i.e. YYYY-MM-DD</a:t>
            </a:r>
            <a:endParaRPr sz="1200">
              <a:solidFill>
                <a:srgbClr val="171717"/>
              </a:solidFill>
              <a:highlight>
                <a:srgbClr val="FFFFFF"/>
              </a:highlight>
            </a:endParaRPr>
          </a:p>
          <a:p>
            <a:pPr marL="838200" lvl="0" indent="-304800" algn="l" rtl="0">
              <a:lnSpc>
                <a:spcPct val="150000"/>
              </a:lnSpc>
              <a:spcBef>
                <a:spcPts val="0"/>
              </a:spcBef>
              <a:spcAft>
                <a:spcPts val="0"/>
              </a:spcAft>
              <a:buClr>
                <a:srgbClr val="171717"/>
              </a:buClr>
              <a:buSzPts val="1200"/>
              <a:buFont typeface="Verdana"/>
              <a:buChar char="●"/>
            </a:pPr>
            <a:r>
              <a:rPr lang="it" sz="1200" b="1">
                <a:solidFill>
                  <a:srgbClr val="171717"/>
                </a:solidFill>
                <a:highlight>
                  <a:srgbClr val="FFFFFF"/>
                </a:highlight>
              </a:rPr>
              <a:t>Order</a:t>
            </a:r>
            <a:r>
              <a:rPr lang="it" sz="1200">
                <a:solidFill>
                  <a:srgbClr val="171717"/>
                </a:solidFill>
                <a:highlight>
                  <a:srgbClr val="FFFFFF"/>
                </a:highlight>
              </a:rPr>
              <a:t> - confirm which element should go first, so that files on the same theme are listed together and can therefore be found easily</a:t>
            </a:r>
            <a:endParaRPr sz="1200">
              <a:solidFill>
                <a:srgbClr val="171717"/>
              </a:solidFill>
              <a:highlight>
                <a:srgbClr val="FFFFFF"/>
              </a:highlight>
            </a:endParaRPr>
          </a:p>
          <a:p>
            <a:pPr marL="838200" lvl="0" indent="-304800" algn="l" rtl="0">
              <a:lnSpc>
                <a:spcPct val="150000"/>
              </a:lnSpc>
              <a:spcBef>
                <a:spcPts val="0"/>
              </a:spcBef>
              <a:spcAft>
                <a:spcPts val="0"/>
              </a:spcAft>
              <a:buClr>
                <a:srgbClr val="171717"/>
              </a:buClr>
              <a:buSzPts val="1200"/>
              <a:buFont typeface="Verdana"/>
              <a:buChar char="●"/>
            </a:pPr>
            <a:r>
              <a:rPr lang="it" sz="1200" b="1">
                <a:solidFill>
                  <a:srgbClr val="171717"/>
                </a:solidFill>
                <a:highlight>
                  <a:srgbClr val="FFFFFF"/>
                </a:highlight>
              </a:rPr>
              <a:t>Numbers</a:t>
            </a:r>
            <a:r>
              <a:rPr lang="it" sz="1200">
                <a:solidFill>
                  <a:srgbClr val="171717"/>
                </a:solidFill>
                <a:highlight>
                  <a:srgbClr val="FFFFFF"/>
                </a:highlight>
              </a:rPr>
              <a:t> – specify the amount of digits that will be used in numbering so that files are listed numerically e.g. 01, 002, etc.</a:t>
            </a:r>
            <a:endParaRPr sz="1200"/>
          </a:p>
        </p:txBody>
      </p:sp>
      <p:sp>
        <p:nvSpPr>
          <p:cNvPr id="1023" name="Google Shape;1023;p133"/>
          <p:cNvSpPr txBox="1">
            <a:spLocks noGrp="1"/>
          </p:cNvSpPr>
          <p:nvPr>
            <p:ph type="title"/>
          </p:nvPr>
        </p:nvSpPr>
        <p:spPr>
          <a:xfrm>
            <a:off x="228600" y="53340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File naming: decide with your colleagues!</a:t>
            </a:r>
            <a:endParaRPr/>
          </a:p>
        </p:txBody>
      </p:sp>
      <p:pic>
        <p:nvPicPr>
          <p:cNvPr id="1024" name="Google Shape;1024;p133"/>
          <p:cNvPicPr preferRelativeResize="0">
            <a:picLocks noGrp="1"/>
          </p:cNvPicPr>
          <p:nvPr>
            <p:ph type="pic" idx="2"/>
          </p:nvPr>
        </p:nvPicPr>
        <p:blipFill rotWithShape="1">
          <a:blip r:embed="rId3">
            <a:alphaModFix/>
          </a:blip>
          <a:srcRect l="19913" r="19907"/>
          <a:stretch/>
        </p:blipFill>
        <p:spPr>
          <a:xfrm>
            <a:off x="253008" y="1388944"/>
            <a:ext cx="3168599" cy="3509401"/>
          </a:xfrm>
          <a:prstGeom prst="rect">
            <a:avLst/>
          </a:prstGeom>
          <a:noFill/>
          <a:ln>
            <a:noFill/>
          </a:ln>
        </p:spPr>
      </p:pic>
      <p:sp>
        <p:nvSpPr>
          <p:cNvPr id="1025" name="Google Shape;1025;p133"/>
          <p:cNvSpPr txBox="1"/>
          <p:nvPr/>
        </p:nvSpPr>
        <p:spPr>
          <a:xfrm>
            <a:off x="3672275" y="4811950"/>
            <a:ext cx="6795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100">
                <a:latin typeface="Lato"/>
                <a:ea typeface="Lato"/>
                <a:cs typeface="Lato"/>
                <a:sym typeface="Lato"/>
              </a:rPr>
              <a:t>https://www.data.cam.ac.uk/data-management-guide/organising-your-data</a:t>
            </a:r>
            <a:endParaRPr sz="1100">
              <a:latin typeface="Lato"/>
              <a:ea typeface="Lato"/>
              <a:cs typeface="Lato"/>
              <a:sym typeface="Lato"/>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Shape 1029"/>
        <p:cNvGrpSpPr/>
        <p:nvPr/>
      </p:nvGrpSpPr>
      <p:grpSpPr>
        <a:xfrm>
          <a:off x="0" y="0"/>
          <a:ext cx="0" cy="0"/>
          <a:chOff x="0" y="0"/>
          <a:chExt cx="0" cy="0"/>
        </a:xfrm>
      </p:grpSpPr>
      <p:sp>
        <p:nvSpPr>
          <p:cNvPr id="1030" name="Google Shape;1030;p134"/>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Data collection: folder structure</a:t>
            </a:r>
            <a:endParaRPr/>
          </a:p>
        </p:txBody>
      </p:sp>
      <p:sp>
        <p:nvSpPr>
          <p:cNvPr id="1031" name="Google Shape;1031;p134"/>
          <p:cNvSpPr txBox="1">
            <a:spLocks noGrp="1"/>
          </p:cNvSpPr>
          <p:nvPr>
            <p:ph type="body" idx="1"/>
          </p:nvPr>
        </p:nvSpPr>
        <p:spPr>
          <a:xfrm>
            <a:off x="729325" y="2078875"/>
            <a:ext cx="3774300" cy="2463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Information on a topic is located in one place</a:t>
            </a:r>
            <a:endParaRPr/>
          </a:p>
          <a:p>
            <a:pPr marL="0" lvl="0" indent="0" algn="l" rtl="0">
              <a:spcBef>
                <a:spcPts val="1200"/>
              </a:spcBef>
              <a:spcAft>
                <a:spcPts val="0"/>
              </a:spcAft>
              <a:buNone/>
            </a:pPr>
            <a:r>
              <a:rPr lang="it"/>
              <a:t>Are there established approaches in your team or department?</a:t>
            </a:r>
            <a:endParaRPr/>
          </a:p>
          <a:p>
            <a:pPr marL="0" marR="0" lvl="0" indent="0" algn="l" rtl="0">
              <a:lnSpc>
                <a:spcPct val="115000"/>
              </a:lnSpc>
              <a:spcBef>
                <a:spcPts val="1200"/>
              </a:spcBef>
              <a:spcAft>
                <a:spcPts val="0"/>
              </a:spcAft>
              <a:buNone/>
            </a:pPr>
            <a:r>
              <a:rPr lang="it"/>
              <a:t>Name folders appropriately - i.e. name folders after the areas of work to which they relate </a:t>
            </a: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sp>
        <p:nvSpPr>
          <p:cNvPr id="1032" name="Google Shape;1032;p134"/>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it"/>
              <a:t>Structure folders hierarchically - limited number of folders for the broader topics, and then create more specific folders within these</a:t>
            </a:r>
            <a:endParaRPr/>
          </a:p>
          <a:p>
            <a:pPr marL="0" lvl="0" indent="0" algn="l" rtl="0">
              <a:spcBef>
                <a:spcPts val="1200"/>
              </a:spcBef>
              <a:spcAft>
                <a:spcPts val="0"/>
              </a:spcAft>
              <a:buNone/>
            </a:pPr>
            <a:r>
              <a:rPr lang="it"/>
              <a:t>Consider separating ongoing and completed work</a:t>
            </a:r>
            <a:endParaRPr/>
          </a:p>
          <a:p>
            <a:pPr marL="0" lvl="0" indent="0" algn="l" rtl="0">
              <a:spcBef>
                <a:spcPts val="1200"/>
              </a:spcBef>
              <a:spcAft>
                <a:spcPts val="0"/>
              </a:spcAft>
              <a:buNone/>
            </a:pPr>
            <a:r>
              <a:rPr lang="it"/>
              <a:t>Backup – ensure that your files, whether they are on your local drive, or on a network drive, are backed up</a:t>
            </a:r>
            <a:endParaRPr/>
          </a:p>
          <a:p>
            <a:pPr marL="0" lvl="0" indent="0" algn="l" rtl="0">
              <a:spcBef>
                <a:spcPts val="1200"/>
              </a:spcBef>
              <a:spcAft>
                <a:spcPts val="1200"/>
              </a:spcAft>
              <a:buNone/>
            </a:pPr>
            <a:endParaRPr/>
          </a:p>
        </p:txBody>
      </p:sp>
      <p:sp>
        <p:nvSpPr>
          <p:cNvPr id="1033" name="Google Shape;1033;p134"/>
          <p:cNvSpPr txBox="1"/>
          <p:nvPr/>
        </p:nvSpPr>
        <p:spPr>
          <a:xfrm>
            <a:off x="778600" y="4128950"/>
            <a:ext cx="6795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a:latin typeface="Lato"/>
                <a:ea typeface="Lato"/>
                <a:cs typeface="Lato"/>
                <a:sym typeface="Lato"/>
              </a:rPr>
              <a:t>https://www.data.cam.ac.uk/data-management-guide/organising-your-data</a:t>
            </a:r>
            <a:endParaRPr>
              <a:latin typeface="Lato"/>
              <a:ea typeface="Lato"/>
              <a:cs typeface="Lato"/>
              <a:sym typeface="La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45"/>
          <p:cNvPicPr preferRelativeResize="0"/>
          <p:nvPr/>
        </p:nvPicPr>
        <p:blipFill>
          <a:blip r:embed="rId3">
            <a:alphaModFix/>
          </a:blip>
          <a:stretch>
            <a:fillRect/>
          </a:stretch>
        </p:blipFill>
        <p:spPr>
          <a:xfrm rot="5400000">
            <a:off x="1474914" y="-1614311"/>
            <a:ext cx="6144425" cy="9218898"/>
          </a:xfrm>
          <a:prstGeom prst="rect">
            <a:avLst/>
          </a:prstGeom>
          <a:noFill/>
          <a:ln>
            <a:noFill/>
          </a:ln>
        </p:spPr>
      </p:pic>
      <p:sp>
        <p:nvSpPr>
          <p:cNvPr id="285" name="Google Shape;285;p45"/>
          <p:cNvSpPr txBox="1"/>
          <p:nvPr/>
        </p:nvSpPr>
        <p:spPr>
          <a:xfrm>
            <a:off x="6682500" y="5610100"/>
            <a:ext cx="24615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solidFill>
                  <a:schemeClr val="lt1"/>
                </a:solidFill>
                <a:latin typeface="Helvetica Neue"/>
                <a:ea typeface="Helvetica Neue"/>
                <a:cs typeface="Helvetica Neue"/>
                <a:sym typeface="Helvetica Neue"/>
              </a:rPr>
              <a:t>Photo by </a:t>
            </a:r>
            <a:r>
              <a:rPr lang="it" sz="1000" u="sng">
                <a:solidFill>
                  <a:schemeClr val="lt1"/>
                </a:solidFill>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Josh Calabrese</a:t>
            </a:r>
            <a:r>
              <a:rPr lang="it" sz="1000">
                <a:solidFill>
                  <a:schemeClr val="lt1"/>
                </a:solidFill>
                <a:latin typeface="Helvetica Neue"/>
                <a:ea typeface="Helvetica Neue"/>
                <a:cs typeface="Helvetica Neue"/>
                <a:sym typeface="Helvetica Neue"/>
              </a:rPr>
              <a:t> on </a:t>
            </a:r>
            <a:r>
              <a:rPr lang="it" sz="1000" u="sng">
                <a:solidFill>
                  <a:schemeClr val="lt1"/>
                </a:solidFill>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Unsplash</a:t>
            </a:r>
            <a:endParaRPr>
              <a:solidFill>
                <a:schemeClr val="lt1"/>
              </a:solidFill>
              <a:latin typeface="Playfair Display"/>
              <a:ea typeface="Playfair Display"/>
              <a:cs typeface="Playfair Display"/>
              <a:sym typeface="Playfair Display"/>
            </a:endParaRPr>
          </a:p>
        </p:txBody>
      </p:sp>
      <p:sp>
        <p:nvSpPr>
          <p:cNvPr id="286" name="Google Shape;286;p45"/>
          <p:cNvSpPr txBox="1"/>
          <p:nvPr/>
        </p:nvSpPr>
        <p:spPr>
          <a:xfrm>
            <a:off x="420150" y="4677351"/>
            <a:ext cx="7697400" cy="460500"/>
          </a:xfrm>
          <a:prstGeom prst="rect">
            <a:avLst/>
          </a:prstGeom>
          <a:noFill/>
          <a:ln>
            <a:noFill/>
          </a:ln>
        </p:spPr>
        <p:txBody>
          <a:bodyPr spcFirstLastPara="1" wrap="square" lIns="91425" tIns="91425" rIns="91425" bIns="91425" anchor="ctr" anchorCtr="0">
            <a:normAutofit/>
          </a:bodyPr>
          <a:lstStyle/>
          <a:p>
            <a:pPr marL="0" lvl="0" indent="0" algn="l" rtl="0">
              <a:spcBef>
                <a:spcPts val="0"/>
              </a:spcBef>
              <a:spcAft>
                <a:spcPts val="0"/>
              </a:spcAft>
              <a:buNone/>
            </a:pPr>
            <a:r>
              <a:rPr lang="it" sz="1800">
                <a:solidFill>
                  <a:srgbClr val="FFFFFF"/>
                </a:solidFill>
                <a:highlight>
                  <a:srgbClr val="EB5600"/>
                </a:highlight>
                <a:latin typeface="Lato"/>
                <a:ea typeface="Lato"/>
                <a:cs typeface="Lato"/>
                <a:sym typeface="Lato"/>
              </a:rPr>
              <a:t>Open Science is about collaboration!</a:t>
            </a:r>
            <a:endParaRPr sz="1800">
              <a:solidFill>
                <a:srgbClr val="FFFFFF"/>
              </a:solidFill>
              <a:highlight>
                <a:srgbClr val="EB5600"/>
              </a:highlight>
              <a:latin typeface="Lato"/>
              <a:ea typeface="Lato"/>
              <a:cs typeface="Lato"/>
              <a:sym typeface="Lato"/>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Shape 1037"/>
        <p:cNvGrpSpPr/>
        <p:nvPr/>
      </p:nvGrpSpPr>
      <p:grpSpPr>
        <a:xfrm>
          <a:off x="0" y="0"/>
          <a:ext cx="0" cy="0"/>
          <a:chOff x="0" y="0"/>
          <a:chExt cx="0" cy="0"/>
        </a:xfrm>
      </p:grpSpPr>
      <p:sp>
        <p:nvSpPr>
          <p:cNvPr id="1038" name="Google Shape;1038;p135"/>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Documentation</a:t>
            </a:r>
            <a:endParaRPr/>
          </a:p>
        </p:txBody>
      </p:sp>
      <p:sp>
        <p:nvSpPr>
          <p:cNvPr id="1039" name="Google Shape;1039;p135"/>
          <p:cNvSpPr txBox="1">
            <a:spLocks noGrp="1"/>
          </p:cNvSpPr>
          <p:nvPr>
            <p:ph type="body" idx="4294967295"/>
          </p:nvPr>
        </p:nvSpPr>
        <p:spPr>
          <a:xfrm>
            <a:off x="4643604" y="2078875"/>
            <a:ext cx="3774300" cy="2261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a:solidFill>
                <a:srgbClr val="333333"/>
              </a:solidFill>
              <a:highlight>
                <a:srgbClr val="FFFFFF"/>
              </a:highlight>
              <a:latin typeface="Arial"/>
              <a:ea typeface="Arial"/>
              <a:cs typeface="Arial"/>
              <a:sym typeface="Arial"/>
            </a:endParaRPr>
          </a:p>
          <a:p>
            <a:pPr marL="0" lvl="0" indent="0" algn="l" rtl="0">
              <a:spcBef>
                <a:spcPts val="600"/>
              </a:spcBef>
              <a:spcAft>
                <a:spcPts val="1200"/>
              </a:spcAft>
              <a:buNone/>
            </a:pPr>
            <a:endParaRPr/>
          </a:p>
        </p:txBody>
      </p:sp>
      <p:sp>
        <p:nvSpPr>
          <p:cNvPr id="1040" name="Google Shape;1040;p135"/>
          <p:cNvSpPr txBox="1">
            <a:spLocks noGrp="1"/>
          </p:cNvSpPr>
          <p:nvPr>
            <p:ph type="body" idx="2"/>
          </p:nvPr>
        </p:nvSpPr>
        <p:spPr>
          <a:xfrm>
            <a:off x="5096300" y="1352625"/>
            <a:ext cx="3852300" cy="3025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400">
                <a:solidFill>
                  <a:srgbClr val="333333"/>
                </a:solidFill>
                <a:highlight>
                  <a:srgbClr val="FFFFFF"/>
                </a:highlight>
              </a:rPr>
              <a:t>Study level documentation:</a:t>
            </a:r>
            <a:endParaRPr sz="1400">
              <a:solidFill>
                <a:srgbClr val="333333"/>
              </a:solidFill>
              <a:highlight>
                <a:srgbClr val="FFFFFF"/>
              </a:highlight>
            </a:endParaRPr>
          </a:p>
          <a:p>
            <a:pPr marL="457200" lvl="0" indent="-317500" algn="l" rtl="0">
              <a:spcBef>
                <a:spcPts val="600"/>
              </a:spcBef>
              <a:spcAft>
                <a:spcPts val="0"/>
              </a:spcAft>
              <a:buClr>
                <a:srgbClr val="333333"/>
              </a:buClr>
              <a:buSzPts val="1400"/>
              <a:buChar char="●"/>
            </a:pPr>
            <a:r>
              <a:rPr lang="it" sz="1400">
                <a:solidFill>
                  <a:srgbClr val="333333"/>
                </a:solidFill>
                <a:highlight>
                  <a:srgbClr val="FFFFFF"/>
                </a:highlight>
              </a:rPr>
              <a:t>Contextual information (the background, aims, objectives, the hypotheses etc)</a:t>
            </a:r>
            <a:endParaRPr sz="1400">
              <a:solidFill>
                <a:srgbClr val="333333"/>
              </a:solidFill>
              <a:highlight>
                <a:srgbClr val="FFFFFF"/>
              </a:highlight>
            </a:endParaRPr>
          </a:p>
          <a:p>
            <a:pPr marL="457200" lvl="0" indent="-317500" algn="l" rtl="0">
              <a:spcBef>
                <a:spcPts val="0"/>
              </a:spcBef>
              <a:spcAft>
                <a:spcPts val="0"/>
              </a:spcAft>
              <a:buClr>
                <a:srgbClr val="333333"/>
              </a:buClr>
              <a:buSzPts val="1400"/>
              <a:buChar char="●"/>
            </a:pPr>
            <a:r>
              <a:rPr lang="it" sz="1400">
                <a:solidFill>
                  <a:srgbClr val="333333"/>
                </a:solidFill>
                <a:highlight>
                  <a:srgbClr val="FFFFFF"/>
                </a:highlight>
              </a:rPr>
              <a:t>Procedural &amp; methodological information </a:t>
            </a:r>
            <a:endParaRPr sz="1400">
              <a:solidFill>
                <a:srgbClr val="333333"/>
              </a:solidFill>
              <a:highlight>
                <a:srgbClr val="FFFFFF"/>
              </a:highlight>
            </a:endParaRPr>
          </a:p>
          <a:p>
            <a:pPr marL="0" lvl="0" indent="0" algn="l" rtl="0">
              <a:spcBef>
                <a:spcPts val="1200"/>
              </a:spcBef>
              <a:spcAft>
                <a:spcPts val="0"/>
              </a:spcAft>
              <a:buNone/>
            </a:pPr>
            <a:r>
              <a:rPr lang="it" sz="1400">
                <a:solidFill>
                  <a:srgbClr val="333333"/>
                </a:solidFill>
                <a:highlight>
                  <a:srgbClr val="FFFFFF"/>
                </a:highlight>
              </a:rPr>
              <a:t>Data level documentation:</a:t>
            </a:r>
            <a:endParaRPr sz="1400">
              <a:solidFill>
                <a:srgbClr val="333333"/>
              </a:solidFill>
              <a:highlight>
                <a:srgbClr val="FFFFFF"/>
              </a:highlight>
            </a:endParaRPr>
          </a:p>
          <a:p>
            <a:pPr marL="457200" lvl="0" indent="-317500" algn="l" rtl="0">
              <a:spcBef>
                <a:spcPts val="1200"/>
              </a:spcBef>
              <a:spcAft>
                <a:spcPts val="0"/>
              </a:spcAft>
              <a:buClr>
                <a:srgbClr val="333333"/>
              </a:buClr>
              <a:buSzPts val="1400"/>
              <a:buChar char="●"/>
            </a:pPr>
            <a:r>
              <a:rPr lang="it" sz="1400">
                <a:solidFill>
                  <a:srgbClr val="333333"/>
                </a:solidFill>
                <a:highlight>
                  <a:srgbClr val="FFFFFF"/>
                </a:highlight>
              </a:rPr>
              <a:t>Information about datasets and/or individual data items</a:t>
            </a:r>
            <a:endParaRPr sz="1400">
              <a:solidFill>
                <a:srgbClr val="333333"/>
              </a:solidFill>
              <a:highlight>
                <a:srgbClr val="FFFFFF"/>
              </a:highlight>
            </a:endParaRPr>
          </a:p>
          <a:p>
            <a:pPr marL="457200" lvl="0" indent="-317500" algn="l" rtl="0">
              <a:spcBef>
                <a:spcPts val="0"/>
              </a:spcBef>
              <a:spcAft>
                <a:spcPts val="0"/>
              </a:spcAft>
              <a:buClr>
                <a:srgbClr val="333333"/>
              </a:buClr>
              <a:buSzPts val="1400"/>
              <a:buChar char="●"/>
            </a:pPr>
            <a:r>
              <a:rPr lang="it" sz="1400">
                <a:solidFill>
                  <a:srgbClr val="333333"/>
                </a:solidFill>
                <a:highlight>
                  <a:srgbClr val="FFFFFF"/>
                </a:highlight>
              </a:rPr>
              <a:t>Information about variables, derived data, aggregated data etc</a:t>
            </a:r>
            <a:endParaRPr sz="1400">
              <a:solidFill>
                <a:srgbClr val="333333"/>
              </a:solidFill>
              <a:highlight>
                <a:srgbClr val="FFFFFF"/>
              </a:highlight>
            </a:endParaRPr>
          </a:p>
          <a:p>
            <a:pPr marL="0" lvl="0" indent="0" algn="l" rtl="0">
              <a:spcBef>
                <a:spcPts val="1200"/>
              </a:spcBef>
              <a:spcAft>
                <a:spcPts val="1200"/>
              </a:spcAft>
              <a:buNone/>
            </a:pPr>
            <a:endParaRPr/>
          </a:p>
        </p:txBody>
      </p:sp>
      <p:sp>
        <p:nvSpPr>
          <p:cNvPr id="1041" name="Google Shape;1041;p135"/>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it"/>
              <a:t>One of the basics of RDM. It enables you to understand/interpret data later</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Shape 1045"/>
        <p:cNvGrpSpPr/>
        <p:nvPr/>
      </p:nvGrpSpPr>
      <p:grpSpPr>
        <a:xfrm>
          <a:off x="0" y="0"/>
          <a:ext cx="0" cy="0"/>
          <a:chOff x="0" y="0"/>
          <a:chExt cx="0" cy="0"/>
        </a:xfrm>
      </p:grpSpPr>
      <p:sp>
        <p:nvSpPr>
          <p:cNvPr id="1046" name="Google Shape;1046;p136"/>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Legal and ethical issues</a:t>
            </a:r>
            <a:endParaRPr/>
          </a:p>
        </p:txBody>
      </p:sp>
      <p:sp>
        <p:nvSpPr>
          <p:cNvPr id="1047" name="Google Shape;1047;p136"/>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Especially when the research is handling personal or sensible data</a:t>
            </a:r>
            <a:endParaRPr/>
          </a:p>
        </p:txBody>
      </p:sp>
      <p:sp>
        <p:nvSpPr>
          <p:cNvPr id="1048" name="Google Shape;1048;p136"/>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800"/>
              <a:t>Do you have to protect confidentiality?</a:t>
            </a:r>
            <a:endParaRPr sz="1800"/>
          </a:p>
          <a:p>
            <a:pPr marL="0" lvl="0" indent="0" algn="l" rtl="0">
              <a:spcBef>
                <a:spcPts val="1200"/>
              </a:spcBef>
              <a:spcAft>
                <a:spcPts val="0"/>
              </a:spcAft>
              <a:buNone/>
            </a:pPr>
            <a:r>
              <a:rPr lang="it" sz="1800"/>
              <a:t>Are there requirements from an ethical committee?</a:t>
            </a:r>
            <a:endParaRPr sz="1800"/>
          </a:p>
          <a:p>
            <a:pPr marL="0" lvl="0" indent="0" algn="l" rtl="0">
              <a:spcBef>
                <a:spcPts val="1200"/>
              </a:spcBef>
              <a:spcAft>
                <a:spcPts val="0"/>
              </a:spcAft>
              <a:buNone/>
            </a:pPr>
            <a:r>
              <a:rPr lang="it" sz="1800"/>
              <a:t>Have you an informed consent to distribute and get signed?</a:t>
            </a:r>
            <a:endParaRPr sz="1800"/>
          </a:p>
          <a:p>
            <a:pPr marL="0" lvl="0" indent="0" algn="l" rtl="0">
              <a:spcBef>
                <a:spcPts val="1200"/>
              </a:spcBef>
              <a:spcAft>
                <a:spcPts val="1200"/>
              </a:spcAft>
              <a:buNone/>
            </a:pPr>
            <a:r>
              <a:rPr lang="it" sz="1800"/>
              <a:t>Have you an idea of the anonymization tool to use?</a:t>
            </a:r>
            <a:endParaRPr sz="180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Shape 1052"/>
        <p:cNvGrpSpPr/>
        <p:nvPr/>
      </p:nvGrpSpPr>
      <p:grpSpPr>
        <a:xfrm>
          <a:off x="0" y="0"/>
          <a:ext cx="0" cy="0"/>
          <a:chOff x="0" y="0"/>
          <a:chExt cx="0" cy="0"/>
        </a:xfrm>
      </p:grpSpPr>
      <p:sp>
        <p:nvSpPr>
          <p:cNvPr id="1053" name="Google Shape;1053;p137"/>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Storage and backup</a:t>
            </a:r>
            <a:endParaRPr/>
          </a:p>
        </p:txBody>
      </p:sp>
      <p:sp>
        <p:nvSpPr>
          <p:cNvPr id="1054" name="Google Shape;1054;p137"/>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Data should be safe!</a:t>
            </a:r>
            <a:endParaRPr/>
          </a:p>
        </p:txBody>
      </p:sp>
      <p:sp>
        <p:nvSpPr>
          <p:cNvPr id="1055" name="Google Shape;1055;p137"/>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800"/>
              <a:t>Provide information on the type of storage is going to be used for the project data (storage on local devices, network storage - i.e. in your institution - or cloud storage)</a:t>
            </a:r>
            <a:endParaRPr sz="1800"/>
          </a:p>
          <a:p>
            <a:pPr marL="0" lvl="0" indent="0" algn="l" rtl="0">
              <a:spcBef>
                <a:spcPts val="1200"/>
              </a:spcBef>
              <a:spcAft>
                <a:spcPts val="1200"/>
              </a:spcAft>
              <a:buNone/>
            </a:pPr>
            <a:r>
              <a:rPr lang="it" sz="1800"/>
              <a:t>Specify in which phase you want to use one type or another of storage</a:t>
            </a:r>
            <a:endParaRPr sz="180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Shape 1059"/>
        <p:cNvGrpSpPr/>
        <p:nvPr/>
      </p:nvGrpSpPr>
      <p:grpSpPr>
        <a:xfrm>
          <a:off x="0" y="0"/>
          <a:ext cx="0" cy="0"/>
          <a:chOff x="0" y="0"/>
          <a:chExt cx="0" cy="0"/>
        </a:xfrm>
      </p:grpSpPr>
      <p:sp>
        <p:nvSpPr>
          <p:cNvPr id="1060" name="Google Shape;1060;p138"/>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Data preservation</a:t>
            </a:r>
            <a:endParaRPr/>
          </a:p>
        </p:txBody>
      </p:sp>
      <p:sp>
        <p:nvSpPr>
          <p:cNvPr id="1061" name="Google Shape;1061;p138"/>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it"/>
              <a:t>Keeping data available and usable in the longer term, beyond the end of your research project</a:t>
            </a:r>
            <a:endParaRPr/>
          </a:p>
        </p:txBody>
      </p:sp>
      <p:sp>
        <p:nvSpPr>
          <p:cNvPr id="1062" name="Google Shape;1062;p138"/>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it" sz="1800"/>
              <a:t>Specify if data will be selected for deposit (ie. raw data, processed data…) - you can update this part later!</a:t>
            </a:r>
            <a:endParaRPr sz="1800"/>
          </a:p>
          <a:p>
            <a:pPr marL="0" lvl="0" indent="0" algn="l" rtl="0">
              <a:spcBef>
                <a:spcPts val="1200"/>
              </a:spcBef>
              <a:spcAft>
                <a:spcPts val="0"/>
              </a:spcAft>
              <a:buNone/>
            </a:pPr>
            <a:r>
              <a:rPr lang="it" sz="1800"/>
              <a:t>Detail on the Research Data repository</a:t>
            </a:r>
            <a:endParaRPr sz="1800"/>
          </a:p>
          <a:p>
            <a:pPr marL="0" lvl="0" indent="0" algn="l" rtl="0">
              <a:spcBef>
                <a:spcPts val="1200"/>
              </a:spcBef>
              <a:spcAft>
                <a:spcPts val="1200"/>
              </a:spcAft>
              <a:buNone/>
            </a:pPr>
            <a:r>
              <a:rPr lang="it" sz="1800"/>
              <a:t>Detail on non-digital data and materials</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Shape 1066"/>
        <p:cNvGrpSpPr/>
        <p:nvPr/>
      </p:nvGrpSpPr>
      <p:grpSpPr>
        <a:xfrm>
          <a:off x="0" y="0"/>
          <a:ext cx="0" cy="0"/>
          <a:chOff x="0" y="0"/>
          <a:chExt cx="0" cy="0"/>
        </a:xfrm>
      </p:grpSpPr>
      <p:sp>
        <p:nvSpPr>
          <p:cNvPr id="1067" name="Google Shape;1067;p13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Costing</a:t>
            </a:r>
            <a:endParaRPr/>
          </a:p>
        </p:txBody>
      </p:sp>
      <p:sp>
        <p:nvSpPr>
          <p:cNvPr id="1068" name="Google Shape;1068;p13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Both in time and money!</a:t>
            </a:r>
            <a:endParaRPr/>
          </a:p>
        </p:txBody>
      </p:sp>
      <p:sp>
        <p:nvSpPr>
          <p:cNvPr id="1069" name="Google Shape;1069;p139"/>
          <p:cNvSpPr txBox="1">
            <a:spLocks noGrp="1"/>
          </p:cNvSpPr>
          <p:nvPr>
            <p:ph type="body" idx="2"/>
          </p:nvPr>
        </p:nvSpPr>
        <p:spPr>
          <a:xfrm>
            <a:off x="5150625" y="1144300"/>
            <a:ext cx="3374400" cy="3610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Infrastructure costs:</a:t>
            </a:r>
            <a:endParaRPr/>
          </a:p>
          <a:p>
            <a:pPr marL="457200" lvl="0" indent="0" algn="l" rtl="0">
              <a:spcBef>
                <a:spcPts val="0"/>
              </a:spcBef>
              <a:spcAft>
                <a:spcPts val="0"/>
              </a:spcAft>
              <a:buNone/>
            </a:pPr>
            <a:r>
              <a:rPr lang="it"/>
              <a:t>Digitisation </a:t>
            </a:r>
            <a:endParaRPr/>
          </a:p>
          <a:p>
            <a:pPr marL="457200" lvl="0" indent="0" algn="l" rtl="0">
              <a:spcBef>
                <a:spcPts val="0"/>
              </a:spcBef>
              <a:spcAft>
                <a:spcPts val="0"/>
              </a:spcAft>
              <a:buNone/>
            </a:pPr>
            <a:r>
              <a:rPr lang="it"/>
              <a:t>Storage </a:t>
            </a:r>
            <a:endParaRPr/>
          </a:p>
          <a:p>
            <a:pPr marL="457200" lvl="0" indent="0" algn="l" rtl="0">
              <a:spcBef>
                <a:spcPts val="0"/>
              </a:spcBef>
              <a:spcAft>
                <a:spcPts val="0"/>
              </a:spcAft>
              <a:buNone/>
            </a:pPr>
            <a:r>
              <a:rPr lang="it"/>
              <a:t>Licensing and Security  </a:t>
            </a:r>
            <a:endParaRPr/>
          </a:p>
          <a:p>
            <a:pPr marL="457200" lvl="0" indent="0" algn="l" rtl="0">
              <a:spcBef>
                <a:spcPts val="0"/>
              </a:spcBef>
              <a:spcAft>
                <a:spcPts val="0"/>
              </a:spcAft>
              <a:buNone/>
            </a:pPr>
            <a:r>
              <a:rPr lang="it"/>
              <a:t>Sharing and Re-use </a:t>
            </a:r>
            <a:endParaRPr/>
          </a:p>
          <a:p>
            <a:pPr marL="457200" lvl="0" indent="0" algn="l" rtl="0">
              <a:spcBef>
                <a:spcPts val="0"/>
              </a:spcBef>
              <a:spcAft>
                <a:spcPts val="0"/>
              </a:spcAft>
              <a:buNone/>
            </a:pPr>
            <a:r>
              <a:rPr lang="it"/>
              <a:t>Archiving</a:t>
            </a:r>
            <a:endParaRPr/>
          </a:p>
          <a:p>
            <a:pPr marL="457200" lvl="0" indent="0" algn="l" rtl="0">
              <a:spcBef>
                <a:spcPts val="0"/>
              </a:spcBef>
              <a:spcAft>
                <a:spcPts val="0"/>
              </a:spcAft>
              <a:buNone/>
            </a:pPr>
            <a:endParaRPr/>
          </a:p>
          <a:p>
            <a:pPr marL="0" lvl="0" indent="0" algn="l" rtl="0">
              <a:spcBef>
                <a:spcPts val="0"/>
              </a:spcBef>
              <a:spcAft>
                <a:spcPts val="0"/>
              </a:spcAft>
              <a:buNone/>
            </a:pPr>
            <a:r>
              <a:rPr lang="it"/>
              <a:t>Skill costs: </a:t>
            </a:r>
            <a:endParaRPr/>
          </a:p>
          <a:p>
            <a:pPr marL="457200" lvl="0" indent="0" algn="l" rtl="0">
              <a:spcBef>
                <a:spcPts val="0"/>
              </a:spcBef>
              <a:spcAft>
                <a:spcPts val="0"/>
              </a:spcAft>
              <a:buNone/>
            </a:pPr>
            <a:r>
              <a:rPr lang="it"/>
              <a:t>Data wrangling </a:t>
            </a:r>
            <a:endParaRPr/>
          </a:p>
          <a:p>
            <a:pPr marL="457200" lvl="0" indent="0" algn="l" rtl="0">
              <a:spcBef>
                <a:spcPts val="0"/>
              </a:spcBef>
              <a:spcAft>
                <a:spcPts val="0"/>
              </a:spcAft>
              <a:buNone/>
            </a:pPr>
            <a:r>
              <a:rPr lang="it"/>
              <a:t>Description and Documentation </a:t>
            </a:r>
            <a:endParaRPr/>
          </a:p>
          <a:p>
            <a:pPr marL="457200" lvl="0" indent="0" algn="l" rtl="0">
              <a:spcBef>
                <a:spcPts val="0"/>
              </a:spcBef>
              <a:spcAft>
                <a:spcPts val="0"/>
              </a:spcAft>
              <a:buNone/>
            </a:pPr>
            <a:r>
              <a:rPr lang="it"/>
              <a:t>Metadata generation  </a:t>
            </a:r>
            <a:endParaRPr/>
          </a:p>
          <a:p>
            <a:pPr marL="457200" lvl="0" indent="0" algn="l" rtl="0">
              <a:spcBef>
                <a:spcPts val="0"/>
              </a:spcBef>
              <a:spcAft>
                <a:spcPts val="0"/>
              </a:spcAft>
              <a:buNone/>
            </a:pPr>
            <a:r>
              <a:rPr lang="it"/>
              <a:t>Formatting and Cleaning </a:t>
            </a:r>
            <a:endParaRPr/>
          </a:p>
          <a:p>
            <a:pPr marL="457200" lvl="0" indent="0" algn="l" rtl="0">
              <a:spcBef>
                <a:spcPts val="0"/>
              </a:spcBef>
              <a:spcAft>
                <a:spcPts val="0"/>
              </a:spcAft>
              <a:buNone/>
            </a:pPr>
            <a:r>
              <a:rPr lang="it"/>
              <a:t>Consent and Anonymisation</a:t>
            </a:r>
            <a:endParaRPr/>
          </a:p>
        </p:txBody>
      </p:sp>
      <p:sp>
        <p:nvSpPr>
          <p:cNvPr id="1070" name="Google Shape;1070;p139"/>
          <p:cNvSpPr txBox="1"/>
          <p:nvPr/>
        </p:nvSpPr>
        <p:spPr>
          <a:xfrm>
            <a:off x="4572000" y="4527900"/>
            <a:ext cx="45720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latin typeface="Lato"/>
                <a:ea typeface="Lato"/>
                <a:cs typeface="Lato"/>
                <a:sym typeface="Lato"/>
              </a:rPr>
              <a:t>https://www.openaire.eu/rdm-researcher-costs-infographic/view-document</a:t>
            </a:r>
            <a:endParaRPr sz="1000">
              <a:latin typeface="Lato"/>
              <a:ea typeface="Lato"/>
              <a:cs typeface="Lato"/>
              <a:sym typeface="Lato"/>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Shape 1074"/>
        <p:cNvGrpSpPr/>
        <p:nvPr/>
      </p:nvGrpSpPr>
      <p:grpSpPr>
        <a:xfrm>
          <a:off x="0" y="0"/>
          <a:ext cx="0" cy="0"/>
          <a:chOff x="0" y="0"/>
          <a:chExt cx="0" cy="0"/>
        </a:xfrm>
      </p:grpSpPr>
      <p:pic>
        <p:nvPicPr>
          <p:cNvPr id="1075" name="Google Shape;1075;p140"/>
          <p:cNvPicPr preferRelativeResize="0"/>
          <p:nvPr/>
        </p:nvPicPr>
        <p:blipFill>
          <a:blip r:embed="rId3">
            <a:alphaModFix/>
          </a:blip>
          <a:stretch>
            <a:fillRect/>
          </a:stretch>
        </p:blipFill>
        <p:spPr>
          <a:xfrm>
            <a:off x="0" y="0"/>
            <a:ext cx="8112438" cy="5143499"/>
          </a:xfrm>
          <a:prstGeom prst="rect">
            <a:avLst/>
          </a:prstGeom>
          <a:noFill/>
          <a:ln>
            <a:noFill/>
          </a:ln>
        </p:spPr>
      </p:pic>
      <p:sp>
        <p:nvSpPr>
          <p:cNvPr id="1076" name="Google Shape;1076;p140"/>
          <p:cNvSpPr txBox="1"/>
          <p:nvPr/>
        </p:nvSpPr>
        <p:spPr>
          <a:xfrm rot="-5400000">
            <a:off x="6055725" y="2259100"/>
            <a:ext cx="5043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latin typeface="Lato"/>
                <a:ea typeface="Lato"/>
                <a:cs typeface="Lato"/>
                <a:sym typeface="Lato"/>
              </a:rPr>
              <a:t>https://www.openaire.eu/rdm-researcher-costs-infographic/view-document</a:t>
            </a:r>
            <a:endParaRPr sz="1000">
              <a:latin typeface="Lato"/>
              <a:ea typeface="Lato"/>
              <a:cs typeface="Lato"/>
              <a:sym typeface="Lato"/>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Shape 1080"/>
        <p:cNvGrpSpPr/>
        <p:nvPr/>
      </p:nvGrpSpPr>
      <p:grpSpPr>
        <a:xfrm>
          <a:off x="0" y="0"/>
          <a:ext cx="0" cy="0"/>
          <a:chOff x="0" y="0"/>
          <a:chExt cx="0" cy="0"/>
        </a:xfrm>
      </p:grpSpPr>
      <p:sp>
        <p:nvSpPr>
          <p:cNvPr id="1081" name="Google Shape;1081;p141"/>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Data sharing</a:t>
            </a:r>
            <a:endParaRPr/>
          </a:p>
        </p:txBody>
      </p:sp>
      <p:sp>
        <p:nvSpPr>
          <p:cNvPr id="1082" name="Google Shape;1082;p141"/>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it"/>
              <a:t>Define for each data type/version who, when and how can access the data</a:t>
            </a:r>
            <a:endParaRPr/>
          </a:p>
        </p:txBody>
      </p:sp>
      <p:sp>
        <p:nvSpPr>
          <p:cNvPr id="1083" name="Google Shape;1083;p141"/>
          <p:cNvSpPr txBox="1">
            <a:spLocks noGrp="1"/>
          </p:cNvSpPr>
          <p:nvPr>
            <p:ph type="body" idx="2"/>
          </p:nvPr>
        </p:nvSpPr>
        <p:spPr>
          <a:xfrm>
            <a:off x="5109250" y="848100"/>
            <a:ext cx="3508500" cy="3447300"/>
          </a:xfrm>
          <a:prstGeom prst="rect">
            <a:avLst/>
          </a:prstGeom>
        </p:spPr>
        <p:txBody>
          <a:bodyPr spcFirstLastPara="1" wrap="square" lIns="91425" tIns="91425" rIns="91425" bIns="91425" anchor="t" anchorCtr="0">
            <a:normAutofit fontScale="85000" lnSpcReduction="10000"/>
          </a:bodyPr>
          <a:lstStyle/>
          <a:p>
            <a:pPr marL="0" lvl="0" indent="0" algn="l" rtl="0">
              <a:spcBef>
                <a:spcPts val="0"/>
              </a:spcBef>
              <a:spcAft>
                <a:spcPts val="0"/>
              </a:spcAft>
              <a:buNone/>
            </a:pPr>
            <a:r>
              <a:rPr lang="it" sz="1600"/>
              <a:t>Sharing strategy referred to different roles: team member, consortium members, general public, etc.</a:t>
            </a:r>
            <a:endParaRPr sz="1600"/>
          </a:p>
          <a:p>
            <a:pPr marL="0" lvl="0" indent="0" algn="l" rtl="0">
              <a:spcBef>
                <a:spcPts val="1200"/>
              </a:spcBef>
              <a:spcAft>
                <a:spcPts val="0"/>
              </a:spcAft>
              <a:buNone/>
            </a:pPr>
            <a:r>
              <a:rPr lang="it" sz="1600"/>
              <a:t>Details on access: if data will be open, restricted, closed or embargoed</a:t>
            </a:r>
            <a:endParaRPr sz="1600"/>
          </a:p>
          <a:p>
            <a:pPr marL="0" lvl="0" indent="0" algn="l" rtl="0">
              <a:spcBef>
                <a:spcPts val="1200"/>
              </a:spcBef>
              <a:spcAft>
                <a:spcPts val="0"/>
              </a:spcAft>
              <a:buNone/>
            </a:pPr>
            <a:r>
              <a:rPr lang="it" sz="1600"/>
              <a:t>Details and motivation for non-open data</a:t>
            </a:r>
            <a:endParaRPr sz="1600"/>
          </a:p>
          <a:p>
            <a:pPr marL="0" lvl="0" indent="0" algn="l" rtl="0">
              <a:spcBef>
                <a:spcPts val="1200"/>
              </a:spcBef>
              <a:spcAft>
                <a:spcPts val="0"/>
              </a:spcAft>
              <a:buNone/>
            </a:pPr>
            <a:r>
              <a:rPr lang="it" sz="1600"/>
              <a:t>Information on access conditions (if restricted - ie. email, form or whatever)</a:t>
            </a:r>
            <a:endParaRPr sz="1600"/>
          </a:p>
          <a:p>
            <a:pPr marL="0" lvl="0" indent="0" algn="l" rtl="0">
              <a:spcBef>
                <a:spcPts val="1200"/>
              </a:spcBef>
              <a:spcAft>
                <a:spcPts val="0"/>
              </a:spcAft>
              <a:buNone/>
            </a:pPr>
            <a:r>
              <a:rPr lang="it" sz="1600"/>
              <a:t>Use of persistent identifiers</a:t>
            </a:r>
            <a:endParaRPr sz="1600"/>
          </a:p>
          <a:p>
            <a:pPr marL="0" lvl="0" indent="0" algn="l" rtl="0">
              <a:spcBef>
                <a:spcPts val="1200"/>
              </a:spcBef>
              <a:spcAft>
                <a:spcPts val="1200"/>
              </a:spcAft>
              <a:buNone/>
            </a:pPr>
            <a:r>
              <a:rPr lang="it" sz="1600"/>
              <a:t>Information on licences</a:t>
            </a:r>
            <a:endParaRPr sz="160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Shape 1094"/>
        <p:cNvGrpSpPr/>
        <p:nvPr/>
      </p:nvGrpSpPr>
      <p:grpSpPr>
        <a:xfrm>
          <a:off x="0" y="0"/>
          <a:ext cx="0" cy="0"/>
          <a:chOff x="0" y="0"/>
          <a:chExt cx="0" cy="0"/>
        </a:xfrm>
      </p:grpSpPr>
      <p:pic>
        <p:nvPicPr>
          <p:cNvPr id="1095" name="Google Shape;1095;p143"/>
          <p:cNvPicPr preferRelativeResize="0"/>
          <p:nvPr/>
        </p:nvPicPr>
        <p:blipFill rotWithShape="1">
          <a:blip r:embed="rId3">
            <a:alphaModFix/>
          </a:blip>
          <a:srcRect l="3974" r="487" b="19380"/>
          <a:stretch/>
        </p:blipFill>
        <p:spPr>
          <a:xfrm>
            <a:off x="0" y="0"/>
            <a:ext cx="9144003" cy="5143501"/>
          </a:xfrm>
          <a:prstGeom prst="rect">
            <a:avLst/>
          </a:prstGeom>
          <a:noFill/>
          <a:ln>
            <a:noFill/>
          </a:ln>
        </p:spPr>
      </p:pic>
      <p:sp>
        <p:nvSpPr>
          <p:cNvPr id="1096" name="Google Shape;1096;p143"/>
          <p:cNvSpPr txBox="1"/>
          <p:nvPr/>
        </p:nvSpPr>
        <p:spPr>
          <a:xfrm>
            <a:off x="536075" y="237475"/>
            <a:ext cx="7070700" cy="1139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3100" b="1">
                <a:solidFill>
                  <a:schemeClr val="lt1"/>
                </a:solidFill>
                <a:highlight>
                  <a:schemeClr val="accent3"/>
                </a:highlight>
                <a:latin typeface="Calibri"/>
                <a:ea typeface="Calibri"/>
                <a:cs typeface="Calibri"/>
                <a:sym typeface="Calibri"/>
              </a:rPr>
              <a:t>Data Management Plan Checklist </a:t>
            </a:r>
            <a:endParaRPr sz="3100" b="1">
              <a:solidFill>
                <a:schemeClr val="lt1"/>
              </a:solidFill>
              <a:highlight>
                <a:schemeClr val="accent3"/>
              </a:highlight>
              <a:latin typeface="Calibri"/>
              <a:ea typeface="Calibri"/>
              <a:cs typeface="Calibri"/>
              <a:sym typeface="Calibri"/>
            </a:endParaRPr>
          </a:p>
          <a:p>
            <a:pPr marL="0" lvl="0" indent="0" algn="l" rtl="0">
              <a:spcBef>
                <a:spcPts val="0"/>
              </a:spcBef>
              <a:spcAft>
                <a:spcPts val="0"/>
              </a:spcAft>
              <a:buNone/>
            </a:pPr>
            <a:r>
              <a:rPr lang="it" sz="3100" b="1">
                <a:solidFill>
                  <a:schemeClr val="lt1"/>
                </a:solidFill>
                <a:highlight>
                  <a:schemeClr val="accent3"/>
                </a:highlight>
                <a:latin typeface="Calibri"/>
                <a:ea typeface="Calibri"/>
                <a:cs typeface="Calibri"/>
                <a:sym typeface="Calibri"/>
              </a:rPr>
              <a:t>One of the million available...</a:t>
            </a:r>
            <a:endParaRPr sz="3100" b="1">
              <a:solidFill>
                <a:schemeClr val="lt1"/>
              </a:solidFill>
              <a:highlight>
                <a:schemeClr val="accent3"/>
              </a:highlight>
              <a:latin typeface="Calibri"/>
              <a:ea typeface="Calibri"/>
              <a:cs typeface="Calibri"/>
              <a:sym typeface="Calibri"/>
            </a:endParaRPr>
          </a:p>
        </p:txBody>
      </p:sp>
      <p:sp>
        <p:nvSpPr>
          <p:cNvPr id="1097" name="Google Shape;1097;p143"/>
          <p:cNvSpPr txBox="1"/>
          <p:nvPr/>
        </p:nvSpPr>
        <p:spPr>
          <a:xfrm>
            <a:off x="6144000" y="4865700"/>
            <a:ext cx="30000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Thomas Bormans</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Shape 1101"/>
        <p:cNvGrpSpPr/>
        <p:nvPr/>
      </p:nvGrpSpPr>
      <p:grpSpPr>
        <a:xfrm>
          <a:off x="0" y="0"/>
          <a:ext cx="0" cy="0"/>
          <a:chOff x="0" y="0"/>
          <a:chExt cx="0" cy="0"/>
        </a:xfrm>
      </p:grpSpPr>
      <p:sp>
        <p:nvSpPr>
          <p:cNvPr id="1102" name="Google Shape;1102;p144"/>
          <p:cNvSpPr txBox="1">
            <a:spLocks noGrp="1"/>
          </p:cNvSpPr>
          <p:nvPr>
            <p:ph type="body" idx="1"/>
          </p:nvPr>
        </p:nvSpPr>
        <p:spPr>
          <a:xfrm>
            <a:off x="251520" y="1084144"/>
            <a:ext cx="5221200" cy="3499200"/>
          </a:xfrm>
          <a:prstGeom prst="rect">
            <a:avLst/>
          </a:prstGeom>
          <a:noFill/>
          <a:ln>
            <a:noFill/>
          </a:ln>
        </p:spPr>
        <p:txBody>
          <a:bodyPr spcFirstLastPara="1" wrap="square" lIns="0" tIns="0" rIns="0" bIns="0" anchor="ctr" anchorCtr="0">
            <a:normAutofit/>
          </a:bodyPr>
          <a:lstStyle/>
          <a:p>
            <a:pPr marL="457200" marR="0" lvl="0" indent="-342900" algn="l" rtl="0">
              <a:lnSpc>
                <a:spcPct val="100000"/>
              </a:lnSpc>
              <a:spcBef>
                <a:spcPts val="0"/>
              </a:spcBef>
              <a:spcAft>
                <a:spcPts val="0"/>
              </a:spcAft>
              <a:buClr>
                <a:schemeClr val="dk2"/>
              </a:buClr>
              <a:buSzPts val="1800"/>
              <a:buChar char="●"/>
            </a:pPr>
            <a:r>
              <a:rPr lang="it" sz="1800">
                <a:solidFill>
                  <a:schemeClr val="dk2"/>
                </a:solidFill>
              </a:rPr>
              <a:t>Basic information about your project: title, acronym, ID, reference numbers</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An abstract of your project highlighting the scope of data collection/creation</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Details related to procedures and policies</a:t>
            </a:r>
            <a:endParaRPr sz="2000">
              <a:solidFill>
                <a:schemeClr val="dk1"/>
              </a:solidFill>
            </a:endParaRPr>
          </a:p>
          <a:p>
            <a:pPr marL="0" lvl="0" indent="0" algn="l" rtl="0">
              <a:lnSpc>
                <a:spcPct val="85000"/>
              </a:lnSpc>
              <a:spcBef>
                <a:spcPts val="1000"/>
              </a:spcBef>
              <a:spcAft>
                <a:spcPts val="0"/>
              </a:spcAft>
              <a:buClr>
                <a:srgbClr val="2D3293"/>
              </a:buClr>
              <a:buSzPts val="2800"/>
              <a:buFont typeface="Open Sans SemiBold"/>
              <a:buNone/>
            </a:pPr>
            <a:endParaRPr/>
          </a:p>
        </p:txBody>
      </p:sp>
      <p:sp>
        <p:nvSpPr>
          <p:cNvPr id="1103" name="Google Shape;1103;p144"/>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457200" lvl="0" indent="-381000" algn="l" rtl="0">
              <a:spcBef>
                <a:spcPts val="0"/>
              </a:spcBef>
              <a:spcAft>
                <a:spcPts val="0"/>
              </a:spcAft>
              <a:buSzPts val="2400"/>
              <a:buAutoNum type="arabicPeriod"/>
            </a:pPr>
            <a:r>
              <a:rPr lang="it"/>
              <a:t>Administrative Data</a:t>
            </a:r>
            <a:endParaRPr/>
          </a:p>
        </p:txBody>
      </p:sp>
      <p:pic>
        <p:nvPicPr>
          <p:cNvPr id="1104" name="Google Shape;1104;p144"/>
          <p:cNvPicPr preferRelativeResize="0">
            <a:picLocks noGrp="1"/>
          </p:cNvPicPr>
          <p:nvPr>
            <p:ph type="pic" idx="2"/>
          </p:nvPr>
        </p:nvPicPr>
        <p:blipFill rotWithShape="1">
          <a:blip r:embed="rId3">
            <a:alphaModFix/>
          </a:blip>
          <a:srcRect l="19913" r="19907"/>
          <a:stretch/>
        </p:blipFill>
        <p:spPr>
          <a:xfrm>
            <a:off x="5723830" y="1084144"/>
            <a:ext cx="3168599" cy="3509401"/>
          </a:xfrm>
          <a:prstGeom prst="rect">
            <a:avLst/>
          </a:prstGeom>
        </p:spPr>
      </p:pic>
      <p:sp>
        <p:nvSpPr>
          <p:cNvPr id="1105" name="Google Shape;1105;p144"/>
          <p:cNvSpPr txBox="1"/>
          <p:nvPr/>
        </p:nvSpPr>
        <p:spPr>
          <a:xfrm>
            <a:off x="5089225" y="4614575"/>
            <a:ext cx="30000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Wesley Tingey</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Shape 1110"/>
        <p:cNvGrpSpPr/>
        <p:nvPr/>
      </p:nvGrpSpPr>
      <p:grpSpPr>
        <a:xfrm>
          <a:off x="0" y="0"/>
          <a:ext cx="0" cy="0"/>
          <a:chOff x="0" y="0"/>
          <a:chExt cx="0" cy="0"/>
        </a:xfrm>
      </p:grpSpPr>
      <p:sp>
        <p:nvSpPr>
          <p:cNvPr id="1111" name="Google Shape;1111;p145"/>
          <p:cNvSpPr txBox="1">
            <a:spLocks noGrp="1"/>
          </p:cNvSpPr>
          <p:nvPr>
            <p:ph type="body" idx="1"/>
          </p:nvPr>
        </p:nvSpPr>
        <p:spPr>
          <a:xfrm>
            <a:off x="3672285" y="1084144"/>
            <a:ext cx="5221200" cy="3499200"/>
          </a:xfrm>
          <a:prstGeom prst="rect">
            <a:avLst/>
          </a:prstGeom>
        </p:spPr>
        <p:txBody>
          <a:bodyPr spcFirstLastPara="1" wrap="square" lIns="91425" tIns="45700" rIns="91425" bIns="45700" anchor="ctr" anchorCtr="0">
            <a:normAutofit/>
          </a:bodyPr>
          <a:lstStyle/>
          <a:p>
            <a:pPr marL="457200" marR="0" lvl="0" indent="-342900" algn="l" rtl="0">
              <a:lnSpc>
                <a:spcPct val="100000"/>
              </a:lnSpc>
              <a:spcBef>
                <a:spcPts val="0"/>
              </a:spcBef>
              <a:spcAft>
                <a:spcPts val="0"/>
              </a:spcAft>
              <a:buClr>
                <a:schemeClr val="dk2"/>
              </a:buClr>
              <a:buSzPts val="1800"/>
              <a:buChar char="●"/>
            </a:pPr>
            <a:r>
              <a:rPr lang="it" sz="1800">
                <a:solidFill>
                  <a:schemeClr val="dk2"/>
                </a:solidFill>
              </a:rPr>
              <a:t>Are you using existing data?</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What are the standards or methodologies that you will use to collect your data?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Data Formats and Software</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How will you structure and name your files and folders?</a:t>
            </a:r>
            <a:endParaRPr sz="1800">
              <a:solidFill>
                <a:schemeClr val="dk2"/>
              </a:solidFill>
            </a:endParaRPr>
          </a:p>
          <a:p>
            <a:pPr marL="0" lvl="0" indent="0" algn="just" rtl="0">
              <a:spcBef>
                <a:spcPts val="1000"/>
              </a:spcBef>
              <a:spcAft>
                <a:spcPts val="1200"/>
              </a:spcAft>
              <a:buNone/>
            </a:pPr>
            <a:endParaRPr/>
          </a:p>
        </p:txBody>
      </p:sp>
      <p:sp>
        <p:nvSpPr>
          <p:cNvPr id="1112" name="Google Shape;1112;p145"/>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2. Data Collection</a:t>
            </a:r>
            <a:endParaRPr/>
          </a:p>
        </p:txBody>
      </p:sp>
      <p:pic>
        <p:nvPicPr>
          <p:cNvPr id="1113" name="Google Shape;1113;p145"/>
          <p:cNvPicPr preferRelativeResize="0">
            <a:picLocks noGrp="1"/>
          </p:cNvPicPr>
          <p:nvPr>
            <p:ph type="pic" idx="2"/>
          </p:nvPr>
        </p:nvPicPr>
        <p:blipFill rotWithShape="1">
          <a:blip r:embed="rId3">
            <a:alphaModFix/>
          </a:blip>
          <a:srcRect l="16252" r="16252"/>
          <a:stretch/>
        </p:blipFill>
        <p:spPr>
          <a:xfrm>
            <a:off x="253008" y="1084144"/>
            <a:ext cx="3168599" cy="3509400"/>
          </a:xfrm>
          <a:prstGeom prst="rect">
            <a:avLst/>
          </a:prstGeom>
        </p:spPr>
      </p:pic>
      <p:sp>
        <p:nvSpPr>
          <p:cNvPr id="1114" name="Google Shape;1114;p145"/>
          <p:cNvSpPr txBox="1"/>
          <p:nvPr/>
        </p:nvSpPr>
        <p:spPr>
          <a:xfrm>
            <a:off x="936425" y="4851000"/>
            <a:ext cx="3000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Jon Tyson</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6"/>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Not only publications</a:t>
            </a:r>
            <a:endParaRPr/>
          </a:p>
        </p:txBody>
      </p:sp>
      <p:sp>
        <p:nvSpPr>
          <p:cNvPr id="292" name="Google Shape;292;p46"/>
          <p:cNvSpPr txBox="1">
            <a:spLocks noGrp="1"/>
          </p:cNvSpPr>
          <p:nvPr>
            <p:ph type="subTitle" idx="1"/>
          </p:nvPr>
        </p:nvSpPr>
        <p:spPr>
          <a:xfrm>
            <a:off x="724950" y="2399525"/>
            <a:ext cx="3300900" cy="18693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0"/>
              </a:spcAft>
              <a:buNone/>
            </a:pPr>
            <a:r>
              <a:rPr lang="it" sz="8700"/>
              <a:t>Science is also:</a:t>
            </a:r>
            <a:endParaRPr sz="8700"/>
          </a:p>
          <a:p>
            <a:pPr marL="0" lvl="0" indent="0" algn="l" rtl="0">
              <a:spcBef>
                <a:spcPts val="0"/>
              </a:spcBef>
              <a:spcAft>
                <a:spcPts val="0"/>
              </a:spcAft>
              <a:buNone/>
            </a:pPr>
            <a:endParaRPr sz="8700"/>
          </a:p>
          <a:p>
            <a:pPr marL="457200" lvl="0" indent="-366712" algn="l" rtl="0">
              <a:spcBef>
                <a:spcPts val="0"/>
              </a:spcBef>
              <a:spcAft>
                <a:spcPts val="0"/>
              </a:spcAft>
              <a:buSzPct val="100000"/>
              <a:buChar char="-"/>
            </a:pPr>
            <a:r>
              <a:rPr lang="it" sz="8700"/>
              <a:t>data</a:t>
            </a:r>
            <a:endParaRPr sz="8700"/>
          </a:p>
          <a:p>
            <a:pPr marL="457200" lvl="0" indent="-366712" algn="l" rtl="0">
              <a:spcBef>
                <a:spcPts val="0"/>
              </a:spcBef>
              <a:spcAft>
                <a:spcPts val="0"/>
              </a:spcAft>
              <a:buSzPct val="100000"/>
              <a:buChar char="-"/>
            </a:pPr>
            <a:r>
              <a:rPr lang="it" sz="8700"/>
              <a:t>software</a:t>
            </a:r>
            <a:endParaRPr sz="8700"/>
          </a:p>
          <a:p>
            <a:pPr marL="457200" lvl="0" indent="-366712" algn="l" rtl="0">
              <a:spcBef>
                <a:spcPts val="0"/>
              </a:spcBef>
              <a:spcAft>
                <a:spcPts val="0"/>
              </a:spcAft>
              <a:buSzPct val="100000"/>
              <a:buChar char="-"/>
            </a:pPr>
            <a:r>
              <a:rPr lang="it" sz="8700"/>
              <a:t>protocols</a:t>
            </a:r>
            <a:endParaRPr sz="8700"/>
          </a:p>
          <a:p>
            <a:pPr marL="457200" lvl="0" indent="-366712" algn="l" rtl="0">
              <a:spcBef>
                <a:spcPts val="0"/>
              </a:spcBef>
              <a:spcAft>
                <a:spcPts val="0"/>
              </a:spcAft>
              <a:buSzPct val="100000"/>
              <a:buChar char="-"/>
            </a:pPr>
            <a:r>
              <a:rPr lang="it" sz="8700"/>
              <a:t>negative results</a:t>
            </a:r>
            <a:endParaRPr sz="8700"/>
          </a:p>
          <a:p>
            <a:pPr marL="457200" lvl="0" indent="-366712" algn="l" rtl="0">
              <a:spcBef>
                <a:spcPts val="0"/>
              </a:spcBef>
              <a:spcAft>
                <a:spcPts val="0"/>
              </a:spcAft>
              <a:buSzPct val="100000"/>
              <a:buChar char="-"/>
            </a:pPr>
            <a:r>
              <a:rPr lang="it" sz="8700"/>
              <a:t>lab notes</a:t>
            </a:r>
            <a:endParaRPr sz="8700"/>
          </a:p>
          <a:p>
            <a:pPr marL="457200" lvl="0" indent="-366712" algn="l" rtl="0">
              <a:spcBef>
                <a:spcPts val="0"/>
              </a:spcBef>
              <a:spcAft>
                <a:spcPts val="0"/>
              </a:spcAft>
              <a:buSzPct val="100000"/>
              <a:buChar char="-"/>
            </a:pPr>
            <a:r>
              <a:rPr lang="it" sz="8700"/>
              <a:t>project deliverable</a:t>
            </a:r>
            <a:endParaRPr sz="8700"/>
          </a:p>
          <a:p>
            <a:pPr marL="457200" lvl="0" indent="-366712" algn="l" rtl="0">
              <a:spcBef>
                <a:spcPts val="0"/>
              </a:spcBef>
              <a:spcAft>
                <a:spcPts val="0"/>
              </a:spcAft>
              <a:buSzPct val="100000"/>
              <a:buChar char="-"/>
            </a:pPr>
            <a:r>
              <a:rPr lang="it" sz="8700"/>
              <a:t>and much more…</a:t>
            </a:r>
            <a:endParaRPr/>
          </a:p>
          <a:p>
            <a:pPr marL="0" lvl="0" indent="0" algn="l" rtl="0">
              <a:spcBef>
                <a:spcPts val="0"/>
              </a:spcBef>
              <a:spcAft>
                <a:spcPts val="0"/>
              </a:spcAft>
              <a:buNone/>
            </a:pPr>
            <a:endParaRPr/>
          </a:p>
        </p:txBody>
      </p:sp>
      <p:pic>
        <p:nvPicPr>
          <p:cNvPr id="293" name="Google Shape;293;p46"/>
          <p:cNvPicPr preferRelativeResize="0"/>
          <p:nvPr/>
        </p:nvPicPr>
        <p:blipFill rotWithShape="1">
          <a:blip r:embed="rId3">
            <a:alphaModFix/>
          </a:blip>
          <a:srcRect l="16891" r="23779"/>
          <a:stretch/>
        </p:blipFill>
        <p:spPr>
          <a:xfrm>
            <a:off x="4572000" y="0"/>
            <a:ext cx="4572001" cy="5143502"/>
          </a:xfrm>
          <a:prstGeom prst="rect">
            <a:avLst/>
          </a:prstGeom>
          <a:noFill/>
          <a:ln>
            <a:noFill/>
          </a:ln>
        </p:spPr>
      </p:pic>
      <p:sp>
        <p:nvSpPr>
          <p:cNvPr id="294" name="Google Shape;294;p46"/>
          <p:cNvSpPr txBox="1"/>
          <p:nvPr/>
        </p:nvSpPr>
        <p:spPr>
          <a:xfrm>
            <a:off x="4572000" y="4813925"/>
            <a:ext cx="45720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lt1"/>
                </a:solidFill>
              </a:rPr>
              <a:t>Photo by </a:t>
            </a:r>
            <a:r>
              <a:rPr lang="it" sz="800" u="sng">
                <a:solidFill>
                  <a:schemeClr val="lt1"/>
                </a:solidFill>
                <a:hlinkClick r:id="rId4">
                  <a:extLst>
                    <a:ext uri="{A12FA001-AC4F-418D-AE19-62706E023703}">
                      <ahyp:hlinkClr xmlns:ahyp="http://schemas.microsoft.com/office/drawing/2018/hyperlinkcolor" val="tx"/>
                    </a:ext>
                  </a:extLst>
                </a:hlinkClick>
              </a:rPr>
              <a:t>Kilimanjaro STUDIOz</a:t>
            </a:r>
            <a:r>
              <a:rPr lang="it" sz="800">
                <a:solidFill>
                  <a:schemeClr val="lt1"/>
                </a:solidFill>
              </a:rPr>
              <a:t> on </a:t>
            </a:r>
            <a:r>
              <a:rPr lang="it" sz="800" u="sng">
                <a:solidFill>
                  <a:schemeClr val="lt1"/>
                </a:solidFill>
                <a:hlinkClick r:id="rId5">
                  <a:extLst>
                    <a:ext uri="{A12FA001-AC4F-418D-AE19-62706E023703}">
                      <ahyp:hlinkClr xmlns:ahyp="http://schemas.microsoft.com/office/drawing/2018/hyperlinkcolor" val="tx"/>
                    </a:ext>
                  </a:extLst>
                </a:hlinkClick>
              </a:rPr>
              <a:t>Unsplash</a:t>
            </a:r>
            <a:endParaRPr sz="800" u="sng">
              <a:solidFill>
                <a:schemeClr val="lt1"/>
              </a:solidFill>
            </a:endParaRPr>
          </a:p>
          <a:p>
            <a:pPr marL="0" lvl="0" indent="0" algn="l" rtl="0">
              <a:spcBef>
                <a:spcPts val="0"/>
              </a:spcBef>
              <a:spcAft>
                <a:spcPts val="0"/>
              </a:spcAft>
              <a:buNone/>
            </a:pPr>
            <a:endParaRPr sz="110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Shape 1126"/>
        <p:cNvGrpSpPr/>
        <p:nvPr/>
      </p:nvGrpSpPr>
      <p:grpSpPr>
        <a:xfrm>
          <a:off x="0" y="0"/>
          <a:ext cx="0" cy="0"/>
          <a:chOff x="0" y="0"/>
          <a:chExt cx="0" cy="0"/>
        </a:xfrm>
      </p:grpSpPr>
      <p:pic>
        <p:nvPicPr>
          <p:cNvPr id="1127" name="Google Shape;1127;p147"/>
          <p:cNvPicPr preferRelativeResize="0"/>
          <p:nvPr/>
        </p:nvPicPr>
        <p:blipFill rotWithShape="1">
          <a:blip r:embed="rId3">
            <a:alphaModFix/>
          </a:blip>
          <a:srcRect/>
          <a:stretch/>
        </p:blipFill>
        <p:spPr>
          <a:xfrm>
            <a:off x="2508239" y="1360653"/>
            <a:ext cx="4127464" cy="2980947"/>
          </a:xfrm>
          <a:prstGeom prst="rect">
            <a:avLst/>
          </a:prstGeom>
          <a:noFill/>
          <a:ln>
            <a:noFill/>
          </a:ln>
        </p:spPr>
      </p:pic>
      <p:sp>
        <p:nvSpPr>
          <p:cNvPr id="1128" name="Google Shape;1128;p147"/>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File naming</a:t>
            </a:r>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Shape 1132"/>
        <p:cNvGrpSpPr/>
        <p:nvPr/>
      </p:nvGrpSpPr>
      <p:grpSpPr>
        <a:xfrm>
          <a:off x="0" y="0"/>
          <a:ext cx="0" cy="0"/>
          <a:chOff x="0" y="0"/>
          <a:chExt cx="0" cy="0"/>
        </a:xfrm>
      </p:grpSpPr>
      <p:sp>
        <p:nvSpPr>
          <p:cNvPr id="1133" name="Google Shape;1133;p148"/>
          <p:cNvSpPr/>
          <p:nvPr/>
        </p:nvSpPr>
        <p:spPr>
          <a:xfrm>
            <a:off x="0" y="1288953"/>
            <a:ext cx="4068900" cy="1905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900"/>
              <a:buFont typeface="Arial"/>
              <a:buNone/>
            </a:pPr>
            <a:r>
              <a:rPr lang="it" sz="9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http://www.data.cam.ac.uk/files/gdl_tilsdocnaming_v1_20090612.pdf</a:t>
            </a:r>
            <a:r>
              <a:rPr lang="it" sz="900" b="0" i="0" u="none" strike="noStrike" cap="none">
                <a:solidFill>
                  <a:srgbClr val="000000"/>
                </a:solidFill>
                <a:latin typeface="Arial"/>
                <a:ea typeface="Arial"/>
                <a:cs typeface="Arial"/>
                <a:sym typeface="Arial"/>
              </a:rPr>
              <a:t>  </a:t>
            </a:r>
            <a:endParaRPr sz="800"/>
          </a:p>
        </p:txBody>
      </p:sp>
      <p:pic>
        <p:nvPicPr>
          <p:cNvPr id="1134" name="Google Shape;1134;p148"/>
          <p:cNvPicPr preferRelativeResize="0"/>
          <p:nvPr/>
        </p:nvPicPr>
        <p:blipFill rotWithShape="1">
          <a:blip r:embed="rId4">
            <a:alphaModFix/>
          </a:blip>
          <a:srcRect t="29622"/>
          <a:stretch/>
        </p:blipFill>
        <p:spPr>
          <a:xfrm>
            <a:off x="1437551" y="1826592"/>
            <a:ext cx="7556224" cy="2034234"/>
          </a:xfrm>
          <a:prstGeom prst="rect">
            <a:avLst/>
          </a:prstGeom>
          <a:noFill/>
          <a:ln>
            <a:noFill/>
          </a:ln>
        </p:spPr>
      </p:pic>
      <p:pic>
        <p:nvPicPr>
          <p:cNvPr id="1135" name="Google Shape;1135;p148"/>
          <p:cNvPicPr preferRelativeResize="0"/>
          <p:nvPr/>
        </p:nvPicPr>
        <p:blipFill rotWithShape="1">
          <a:blip r:embed="rId5">
            <a:alphaModFix/>
          </a:blip>
          <a:srcRect/>
          <a:stretch/>
        </p:blipFill>
        <p:spPr>
          <a:xfrm>
            <a:off x="173779" y="2571750"/>
            <a:ext cx="1307306" cy="1764506"/>
          </a:xfrm>
          <a:prstGeom prst="rect">
            <a:avLst/>
          </a:prstGeom>
          <a:noFill/>
          <a:ln>
            <a:noFill/>
          </a:ln>
        </p:spPr>
      </p:pic>
      <p:pic>
        <p:nvPicPr>
          <p:cNvPr id="1136" name="Google Shape;1136;p148"/>
          <p:cNvPicPr preferRelativeResize="0"/>
          <p:nvPr/>
        </p:nvPicPr>
        <p:blipFill rotWithShape="1">
          <a:blip r:embed="rId6">
            <a:alphaModFix/>
          </a:blip>
          <a:srcRect/>
          <a:stretch/>
        </p:blipFill>
        <p:spPr>
          <a:xfrm>
            <a:off x="2584280" y="3860826"/>
            <a:ext cx="3967955" cy="1261980"/>
          </a:xfrm>
          <a:prstGeom prst="rect">
            <a:avLst/>
          </a:prstGeom>
          <a:noFill/>
          <a:ln>
            <a:noFill/>
          </a:ln>
        </p:spPr>
      </p:pic>
      <p:pic>
        <p:nvPicPr>
          <p:cNvPr id="1137" name="Google Shape;1137;p148"/>
          <p:cNvPicPr preferRelativeResize="0"/>
          <p:nvPr/>
        </p:nvPicPr>
        <p:blipFill rotWithShape="1">
          <a:blip r:embed="rId7">
            <a:alphaModFix/>
          </a:blip>
          <a:srcRect/>
          <a:stretch/>
        </p:blipFill>
        <p:spPr>
          <a:xfrm>
            <a:off x="4592670" y="706890"/>
            <a:ext cx="4377550" cy="1274310"/>
          </a:xfrm>
          <a:prstGeom prst="rect">
            <a:avLst/>
          </a:prstGeom>
          <a:noFill/>
          <a:ln>
            <a:noFill/>
          </a:ln>
        </p:spPr>
      </p:pic>
      <p:sp>
        <p:nvSpPr>
          <p:cNvPr id="1138" name="Google Shape;1138;p148"/>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A good example</a:t>
            </a:r>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Shape 1142"/>
        <p:cNvGrpSpPr/>
        <p:nvPr/>
      </p:nvGrpSpPr>
      <p:grpSpPr>
        <a:xfrm>
          <a:off x="0" y="0"/>
          <a:ext cx="0" cy="0"/>
          <a:chOff x="0" y="0"/>
          <a:chExt cx="0" cy="0"/>
        </a:xfrm>
      </p:grpSpPr>
      <p:pic>
        <p:nvPicPr>
          <p:cNvPr id="1143" name="Google Shape;1143;p149"/>
          <p:cNvPicPr preferRelativeResize="0"/>
          <p:nvPr/>
        </p:nvPicPr>
        <p:blipFill rotWithShape="1">
          <a:blip r:embed="rId3">
            <a:alphaModFix/>
          </a:blip>
          <a:srcRect/>
          <a:stretch/>
        </p:blipFill>
        <p:spPr>
          <a:xfrm>
            <a:off x="1555614" y="834764"/>
            <a:ext cx="6032771" cy="3774580"/>
          </a:xfrm>
          <a:prstGeom prst="rect">
            <a:avLst/>
          </a:prstGeom>
          <a:noFill/>
          <a:ln>
            <a:noFill/>
          </a:ln>
        </p:spPr>
      </p:pic>
      <p:sp>
        <p:nvSpPr>
          <p:cNvPr id="1144" name="Google Shape;1144;p149"/>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Folder structure: what is your strategy?</a:t>
            </a:r>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Shape 1148"/>
        <p:cNvGrpSpPr/>
        <p:nvPr/>
      </p:nvGrpSpPr>
      <p:grpSpPr>
        <a:xfrm>
          <a:off x="0" y="0"/>
          <a:ext cx="0" cy="0"/>
          <a:chOff x="0" y="0"/>
          <a:chExt cx="0" cy="0"/>
        </a:xfrm>
      </p:grpSpPr>
      <p:pic>
        <p:nvPicPr>
          <p:cNvPr id="1149" name="Google Shape;1149;p150"/>
          <p:cNvPicPr preferRelativeResize="0"/>
          <p:nvPr/>
        </p:nvPicPr>
        <p:blipFill rotWithShape="1">
          <a:blip r:embed="rId3">
            <a:alphaModFix/>
          </a:blip>
          <a:srcRect/>
          <a:stretch/>
        </p:blipFill>
        <p:spPr>
          <a:xfrm>
            <a:off x="1519445" y="970423"/>
            <a:ext cx="5657850" cy="3593306"/>
          </a:xfrm>
          <a:prstGeom prst="rect">
            <a:avLst/>
          </a:prstGeom>
          <a:noFill/>
          <a:ln>
            <a:noFill/>
          </a:ln>
        </p:spPr>
      </p:pic>
      <p:sp>
        <p:nvSpPr>
          <p:cNvPr id="1150" name="Google Shape;1150;p150"/>
          <p:cNvSpPr/>
          <p:nvPr/>
        </p:nvSpPr>
        <p:spPr>
          <a:xfrm>
            <a:off x="4047694" y="4739707"/>
            <a:ext cx="4572000" cy="2250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it"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 </a:t>
            </a:r>
            <a:r>
              <a:rPr lang="it" sz="1100" b="0" i="0" strike="noStrike" cap="none">
                <a:solidFill>
                  <a:srgbClr val="000000"/>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http://nikola.me/folder_structure.html  </a:t>
            </a:r>
            <a:endParaRPr sz="1100" b="0" i="0" strike="noStrike" cap="none">
              <a:solidFill>
                <a:srgbClr val="000000"/>
              </a:solidFill>
              <a:latin typeface="Helvetica Neue Light"/>
              <a:ea typeface="Helvetica Neue Light"/>
              <a:cs typeface="Helvetica Neue Light"/>
              <a:sym typeface="Helvetica Neue Light"/>
            </a:endParaRPr>
          </a:p>
        </p:txBody>
      </p:sp>
      <p:sp>
        <p:nvSpPr>
          <p:cNvPr id="1151" name="Google Shape;1151;p150"/>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A good example</a:t>
            </a:r>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Shape 1156"/>
        <p:cNvGrpSpPr/>
        <p:nvPr/>
      </p:nvGrpSpPr>
      <p:grpSpPr>
        <a:xfrm>
          <a:off x="0" y="0"/>
          <a:ext cx="0" cy="0"/>
          <a:chOff x="0" y="0"/>
          <a:chExt cx="0" cy="0"/>
        </a:xfrm>
      </p:grpSpPr>
      <p:sp>
        <p:nvSpPr>
          <p:cNvPr id="1157" name="Google Shape;1157;p151"/>
          <p:cNvSpPr txBox="1">
            <a:spLocks noGrp="1"/>
          </p:cNvSpPr>
          <p:nvPr>
            <p:ph type="body" idx="1"/>
          </p:nvPr>
        </p:nvSpPr>
        <p:spPr>
          <a:xfrm>
            <a:off x="251520" y="1084144"/>
            <a:ext cx="5221200" cy="3499200"/>
          </a:xfrm>
          <a:prstGeom prst="rect">
            <a:avLst/>
          </a:prstGeom>
        </p:spPr>
        <p:txBody>
          <a:bodyPr spcFirstLastPara="1" wrap="square" lIns="91425" tIns="45700" rIns="91425" bIns="45700" anchor="ctr" anchorCtr="0">
            <a:normAutofit/>
          </a:bodyPr>
          <a:lstStyle/>
          <a:p>
            <a:pPr marL="457200" marR="0" lvl="0" indent="-342900" algn="l" rtl="0">
              <a:lnSpc>
                <a:spcPct val="100000"/>
              </a:lnSpc>
              <a:spcBef>
                <a:spcPts val="0"/>
              </a:spcBef>
              <a:spcAft>
                <a:spcPts val="0"/>
              </a:spcAft>
              <a:buClr>
                <a:schemeClr val="dk2"/>
              </a:buClr>
              <a:buSzPts val="1800"/>
              <a:buChar char="●"/>
            </a:pPr>
            <a:r>
              <a:rPr lang="it" sz="1800">
                <a:solidFill>
                  <a:schemeClr val="dk2"/>
                </a:solidFill>
              </a:rPr>
              <a:t>Which documentation and metadata will support/describe your data?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How will you create the supporting documentation and metadata?  </a:t>
            </a:r>
            <a:endParaRPr sz="1800">
              <a:solidFill>
                <a:schemeClr val="dk2"/>
              </a:solidFill>
            </a:endParaRPr>
          </a:p>
          <a:p>
            <a:pPr marL="457200" marR="0" lvl="0" indent="-342900" algn="l" rtl="0">
              <a:lnSpc>
                <a:spcPct val="100000"/>
              </a:lnSpc>
              <a:spcBef>
                <a:spcPts val="1000"/>
              </a:spcBef>
              <a:spcAft>
                <a:spcPts val="1000"/>
              </a:spcAft>
              <a:buClr>
                <a:schemeClr val="dk2"/>
              </a:buClr>
              <a:buSzPts val="1800"/>
              <a:buChar char="●"/>
            </a:pPr>
            <a:r>
              <a:rPr lang="it" sz="1800">
                <a:solidFill>
                  <a:schemeClr val="dk2"/>
                </a:solidFill>
              </a:rPr>
              <a:t>Which metadata standards will you use?</a:t>
            </a:r>
            <a:endParaRPr/>
          </a:p>
        </p:txBody>
      </p:sp>
      <p:sp>
        <p:nvSpPr>
          <p:cNvPr id="1158" name="Google Shape;1158;p151"/>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3. Metadata and Supporting Documentation</a:t>
            </a:r>
            <a:endParaRPr/>
          </a:p>
        </p:txBody>
      </p:sp>
      <p:pic>
        <p:nvPicPr>
          <p:cNvPr id="1159" name="Google Shape;1159;p151"/>
          <p:cNvPicPr preferRelativeResize="0">
            <a:picLocks noGrp="1"/>
          </p:cNvPicPr>
          <p:nvPr>
            <p:ph type="pic" idx="2"/>
          </p:nvPr>
        </p:nvPicPr>
        <p:blipFill rotWithShape="1">
          <a:blip r:embed="rId3">
            <a:alphaModFix/>
          </a:blip>
          <a:srcRect t="13087" b="13095"/>
          <a:stretch/>
        </p:blipFill>
        <p:spPr>
          <a:xfrm>
            <a:off x="5723830" y="1084144"/>
            <a:ext cx="3168598" cy="3509402"/>
          </a:xfrm>
          <a:prstGeom prst="rect">
            <a:avLst/>
          </a:prstGeom>
        </p:spPr>
      </p:pic>
      <p:sp>
        <p:nvSpPr>
          <p:cNvPr id="1160" name="Google Shape;1160;p151"/>
          <p:cNvSpPr txBox="1"/>
          <p:nvPr/>
        </p:nvSpPr>
        <p:spPr>
          <a:xfrm>
            <a:off x="5089225" y="4668525"/>
            <a:ext cx="30000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Sharon McCutcheon</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Shape 1164"/>
        <p:cNvGrpSpPr/>
        <p:nvPr/>
      </p:nvGrpSpPr>
      <p:grpSpPr>
        <a:xfrm>
          <a:off x="0" y="0"/>
          <a:ext cx="0" cy="0"/>
          <a:chOff x="0" y="0"/>
          <a:chExt cx="0" cy="0"/>
        </a:xfrm>
      </p:grpSpPr>
      <p:pic>
        <p:nvPicPr>
          <p:cNvPr id="1165" name="Google Shape;1165;p152"/>
          <p:cNvPicPr preferRelativeResize="0"/>
          <p:nvPr/>
        </p:nvPicPr>
        <p:blipFill rotWithShape="1">
          <a:blip r:embed="rId3">
            <a:alphaModFix/>
          </a:blip>
          <a:srcRect b="19639"/>
          <a:stretch/>
        </p:blipFill>
        <p:spPr>
          <a:xfrm>
            <a:off x="326225" y="1691876"/>
            <a:ext cx="4474775" cy="2100175"/>
          </a:xfrm>
          <a:prstGeom prst="rect">
            <a:avLst/>
          </a:prstGeom>
          <a:noFill/>
          <a:ln>
            <a:noFill/>
          </a:ln>
        </p:spPr>
      </p:pic>
      <p:pic>
        <p:nvPicPr>
          <p:cNvPr id="1166" name="Google Shape;1166;p152"/>
          <p:cNvPicPr preferRelativeResize="0"/>
          <p:nvPr/>
        </p:nvPicPr>
        <p:blipFill rotWithShape="1">
          <a:blip r:embed="rId4">
            <a:alphaModFix/>
          </a:blip>
          <a:srcRect/>
          <a:stretch/>
        </p:blipFill>
        <p:spPr>
          <a:xfrm>
            <a:off x="5069873" y="1082278"/>
            <a:ext cx="3802273" cy="3280170"/>
          </a:xfrm>
          <a:prstGeom prst="rect">
            <a:avLst/>
          </a:prstGeom>
          <a:noFill/>
          <a:ln>
            <a:noFill/>
          </a:ln>
        </p:spPr>
      </p:pic>
      <p:sp>
        <p:nvSpPr>
          <p:cNvPr id="1167" name="Google Shape;1167;p152"/>
          <p:cNvSpPr/>
          <p:nvPr/>
        </p:nvSpPr>
        <p:spPr>
          <a:xfrm>
            <a:off x="4541228" y="4381588"/>
            <a:ext cx="4572000" cy="2250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1100"/>
              <a:buFont typeface="Helvetica Neue Light"/>
              <a:buNone/>
            </a:pPr>
            <a:r>
              <a:rPr lang="it" u="sng">
                <a:solidFill>
                  <a:schemeClr val="hlink"/>
                </a:solidFill>
                <a:latin typeface="Calibri"/>
                <a:ea typeface="Calibri"/>
                <a:cs typeface="Calibri"/>
                <a:sym typeface="Calibri"/>
                <a:hlinkClick r:id="rId5"/>
              </a:rPr>
              <a:t>http://rd-alliance.github.io/metadata-directory</a:t>
            </a:r>
            <a:r>
              <a:rPr lang="it" u="sng">
                <a:solidFill>
                  <a:schemeClr val="hlink"/>
                </a:solidFill>
                <a:latin typeface="Calibri"/>
                <a:ea typeface="Calibri"/>
                <a:cs typeface="Calibri"/>
                <a:sym typeface="Calibri"/>
              </a:rPr>
              <a:t> </a:t>
            </a:r>
            <a:endParaRPr u="sng">
              <a:solidFill>
                <a:schemeClr val="hlink"/>
              </a:solidFill>
              <a:latin typeface="Calibri"/>
              <a:ea typeface="Calibri"/>
              <a:cs typeface="Calibri"/>
              <a:sym typeface="Calibri"/>
            </a:endParaRPr>
          </a:p>
        </p:txBody>
      </p:sp>
      <p:sp>
        <p:nvSpPr>
          <p:cNvPr id="1168" name="Google Shape;1168;p152"/>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Discipline Specific Standard</a:t>
            </a:r>
            <a:endParaRPr/>
          </a:p>
        </p:txBody>
      </p:sp>
      <p:sp>
        <p:nvSpPr>
          <p:cNvPr id="1169" name="Google Shape;1169;p152"/>
          <p:cNvSpPr txBox="1"/>
          <p:nvPr/>
        </p:nvSpPr>
        <p:spPr>
          <a:xfrm>
            <a:off x="1063613" y="35613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latin typeface="Calibri"/>
                <a:ea typeface="Calibri"/>
                <a:cs typeface="Calibri"/>
                <a:sym typeface="Calibri"/>
                <a:hlinkClick r:id="rId6"/>
              </a:rPr>
              <a:t>https://fairsharing.org/standards/</a:t>
            </a:r>
            <a:r>
              <a:rPr lang="it">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Shape 1173"/>
        <p:cNvGrpSpPr/>
        <p:nvPr/>
      </p:nvGrpSpPr>
      <p:grpSpPr>
        <a:xfrm>
          <a:off x="0" y="0"/>
          <a:ext cx="0" cy="0"/>
          <a:chOff x="0" y="0"/>
          <a:chExt cx="0" cy="0"/>
        </a:xfrm>
      </p:grpSpPr>
      <p:sp>
        <p:nvSpPr>
          <p:cNvPr id="1174" name="Google Shape;1174;p153"/>
          <p:cNvSpPr/>
          <p:nvPr/>
        </p:nvSpPr>
        <p:spPr>
          <a:xfrm>
            <a:off x="695133" y="984069"/>
            <a:ext cx="6487800" cy="4994700"/>
          </a:xfrm>
          <a:prstGeom prst="rect">
            <a:avLst/>
          </a:prstGeom>
          <a:noFill/>
          <a:ln>
            <a:noFill/>
          </a:ln>
        </p:spPr>
        <p:txBody>
          <a:bodyPr spcFirstLastPara="1" wrap="square" lIns="51425" tIns="25700" rIns="51425" bIns="25700" anchor="ctr" anchorCtr="0">
            <a:noAutofit/>
          </a:bodyPr>
          <a:lstStyle/>
          <a:p>
            <a:pPr marL="0" marR="0" lvl="0" indent="0" algn="l" rtl="0">
              <a:lnSpc>
                <a:spcPct val="100000"/>
              </a:lnSpc>
              <a:spcBef>
                <a:spcPts val="0"/>
              </a:spcBef>
              <a:spcAft>
                <a:spcPts val="0"/>
              </a:spcAft>
              <a:buClr>
                <a:schemeClr val="dk1"/>
              </a:buClr>
              <a:buSzPts val="1000"/>
              <a:buFont typeface="Arial"/>
              <a:buNone/>
            </a:pPr>
            <a:r>
              <a:rPr lang="it" sz="1000" i="0" u="none" strike="noStrike" cap="none">
                <a:solidFill>
                  <a:schemeClr val="dk1"/>
                </a:solidFill>
                <a:latin typeface="Calibri"/>
                <a:ea typeface="Calibri"/>
                <a:cs typeface="Calibri"/>
                <a:sym typeface="Calibri"/>
              </a:rPr>
              <a:t>How to create useful README files: </a:t>
            </a:r>
            <a:r>
              <a:rPr lang="it" sz="1000" i="0" u="sng" strike="noStrike" cap="none">
                <a:solidFill>
                  <a:schemeClr val="hlink"/>
                </a:solidFill>
                <a:latin typeface="Calibri"/>
                <a:ea typeface="Calibri"/>
                <a:cs typeface="Calibri"/>
                <a:sym typeface="Calibri"/>
                <a:hlinkClick r:id="rId3"/>
              </a:rPr>
              <a:t>https://data.research.cornell.edu/content/readme</a:t>
            </a:r>
            <a:r>
              <a:rPr lang="it" sz="1000" i="0" u="none" strike="noStrike" cap="none">
                <a:solidFill>
                  <a:schemeClr val="dk1"/>
                </a:solidFill>
                <a:latin typeface="Calibri"/>
                <a:ea typeface="Calibri"/>
                <a:cs typeface="Calibri"/>
                <a:sym typeface="Calibri"/>
              </a:rPr>
              <a:t> </a:t>
            </a:r>
            <a:endParaRPr sz="8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000"/>
              <a:buFont typeface="Arial"/>
              <a:buNone/>
            </a:pPr>
            <a:br>
              <a:rPr lang="it" sz="1000" b="0" i="0" u="none" strike="noStrike" cap="none">
                <a:solidFill>
                  <a:schemeClr val="dk1"/>
                </a:solidFill>
                <a:latin typeface="Arial"/>
                <a:ea typeface="Arial"/>
                <a:cs typeface="Arial"/>
                <a:sym typeface="Arial"/>
              </a:rPr>
            </a:br>
            <a:br>
              <a:rPr lang="it" sz="1000" b="0" i="0" u="none" strike="noStrike" cap="none">
                <a:solidFill>
                  <a:schemeClr val="dk1"/>
                </a:solidFill>
                <a:latin typeface="Arial"/>
                <a:ea typeface="Arial"/>
                <a:cs typeface="Arial"/>
                <a:sym typeface="Arial"/>
              </a:rPr>
            </a:br>
            <a:r>
              <a:rPr lang="it" sz="1000" b="0" i="0" u="none" strike="noStrike" cap="none">
                <a:solidFill>
                  <a:schemeClr val="dk1"/>
                </a:solidFill>
                <a:latin typeface="Arial"/>
                <a:ea typeface="Arial"/>
                <a:cs typeface="Arial"/>
                <a:sym typeface="Arial"/>
              </a:rPr>
              <a:t>  </a:t>
            </a:r>
            <a:r>
              <a:rPr lang="it" sz="25300" b="0" i="0" u="none" strike="noStrike" cap="none">
                <a:solidFill>
                  <a:schemeClr val="dk1"/>
                </a:solidFill>
                <a:latin typeface="Arial"/>
                <a:ea typeface="Arial"/>
                <a:cs typeface="Arial"/>
                <a:sym typeface="Arial"/>
              </a:rPr>
              <a:t>       </a:t>
            </a:r>
            <a:br>
              <a:rPr lang="it" sz="1000" b="0" i="0" u="none" strike="noStrike" cap="none">
                <a:solidFill>
                  <a:schemeClr val="dk1"/>
                </a:solidFill>
                <a:latin typeface="Arial"/>
                <a:ea typeface="Arial"/>
                <a:cs typeface="Arial"/>
                <a:sym typeface="Arial"/>
              </a:rPr>
            </a:b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000"/>
              <a:buFont typeface="Arial"/>
              <a:buNone/>
            </a:pPr>
            <a:br>
              <a:rPr lang="it" sz="1000" b="0" i="0" u="none" strike="noStrike" cap="none">
                <a:solidFill>
                  <a:schemeClr val="dk1"/>
                </a:solidFill>
                <a:latin typeface="Arial"/>
                <a:ea typeface="Arial"/>
                <a:cs typeface="Arial"/>
                <a:sym typeface="Arial"/>
              </a:rPr>
            </a:br>
            <a:endParaRPr sz="1000" b="0" i="0" u="none" strike="noStrike" cap="none">
              <a:solidFill>
                <a:schemeClr val="dk1"/>
              </a:solidFill>
              <a:latin typeface="Arial"/>
              <a:ea typeface="Arial"/>
              <a:cs typeface="Arial"/>
              <a:sym typeface="Arial"/>
            </a:endParaRPr>
          </a:p>
        </p:txBody>
      </p:sp>
      <p:pic>
        <p:nvPicPr>
          <p:cNvPr id="1175" name="Google Shape;1175;p153"/>
          <p:cNvPicPr preferRelativeResize="0"/>
          <p:nvPr/>
        </p:nvPicPr>
        <p:blipFill rotWithShape="1">
          <a:blip r:embed="rId4">
            <a:alphaModFix/>
          </a:blip>
          <a:srcRect/>
          <a:stretch/>
        </p:blipFill>
        <p:spPr>
          <a:xfrm>
            <a:off x="766570" y="1368623"/>
            <a:ext cx="4532695" cy="3012878"/>
          </a:xfrm>
          <a:prstGeom prst="rect">
            <a:avLst/>
          </a:prstGeom>
          <a:noFill/>
          <a:ln>
            <a:noFill/>
          </a:ln>
        </p:spPr>
      </p:pic>
      <p:sp>
        <p:nvSpPr>
          <p:cNvPr id="1176" name="Google Shape;1176;p153"/>
          <p:cNvSpPr/>
          <p:nvPr/>
        </p:nvSpPr>
        <p:spPr>
          <a:xfrm>
            <a:off x="5928124" y="4017900"/>
            <a:ext cx="2964300" cy="3636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it" sz="1000" i="0" u="none" strike="noStrike" cap="none">
                <a:solidFill>
                  <a:srgbClr val="000000"/>
                </a:solidFill>
                <a:latin typeface="Calibri"/>
                <a:ea typeface="Calibri"/>
                <a:cs typeface="Calibri"/>
                <a:sym typeface="Calibri"/>
              </a:rPr>
              <a:t>README files template: </a:t>
            </a:r>
            <a:br>
              <a:rPr lang="it" sz="1000" i="0" u="none" strike="noStrike" cap="none">
                <a:solidFill>
                  <a:srgbClr val="000000"/>
                </a:solidFill>
                <a:latin typeface="Calibri"/>
                <a:ea typeface="Calibri"/>
                <a:cs typeface="Calibri"/>
                <a:sym typeface="Calibri"/>
              </a:rPr>
            </a:br>
            <a:r>
              <a:rPr lang="it" sz="1000" u="sng">
                <a:solidFill>
                  <a:schemeClr val="hlink"/>
                </a:solidFill>
                <a:latin typeface="Calibri"/>
                <a:ea typeface="Calibri"/>
                <a:cs typeface="Calibri"/>
                <a:sym typeface="Calibri"/>
                <a:hlinkClick r:id="rId5"/>
              </a:rPr>
              <a:t>https://cornell.app.box.com/v/ReadmeTemplate</a:t>
            </a:r>
            <a:endParaRPr sz="1000" u="sng">
              <a:solidFill>
                <a:schemeClr val="hlink"/>
              </a:solidFill>
              <a:latin typeface="Calibri"/>
              <a:ea typeface="Calibri"/>
              <a:cs typeface="Calibri"/>
              <a:sym typeface="Calibri"/>
            </a:endParaRPr>
          </a:p>
        </p:txBody>
      </p:sp>
      <p:sp>
        <p:nvSpPr>
          <p:cNvPr id="1177" name="Google Shape;1177;p153"/>
          <p:cNvSpPr/>
          <p:nvPr/>
        </p:nvSpPr>
        <p:spPr>
          <a:xfrm>
            <a:off x="5984629" y="2154849"/>
            <a:ext cx="4147500" cy="417000"/>
          </a:xfrm>
          <a:prstGeom prst="roundRect">
            <a:avLst>
              <a:gd name="adj" fmla="val 50000"/>
            </a:avLst>
          </a:prstGeom>
          <a:solidFill>
            <a:schemeClr val="accent3"/>
          </a:solidFill>
          <a:ln>
            <a:noFill/>
          </a:ln>
          <a:effectLst>
            <a:outerShdw blurRad="25400" dist="12700" dir="5400000" rotWithShape="0">
              <a:srgbClr val="000000">
                <a:alpha val="49800"/>
              </a:srgbClr>
            </a:outerShdw>
          </a:effectLst>
        </p:spPr>
        <p:txBody>
          <a:bodyPr spcFirstLastPara="1" wrap="square" lIns="182250" tIns="26800" rIns="26800" bIns="26800" anchor="ctr" anchorCtr="0">
            <a:noAutofit/>
          </a:bodyPr>
          <a:lstStyle/>
          <a:p>
            <a:pPr marL="0" marR="0" lvl="0" indent="0" algn="l" rtl="0">
              <a:lnSpc>
                <a:spcPct val="100000"/>
              </a:lnSpc>
              <a:spcBef>
                <a:spcPts val="0"/>
              </a:spcBef>
              <a:spcAft>
                <a:spcPts val="0"/>
              </a:spcAft>
              <a:buClr>
                <a:srgbClr val="FFFFFF"/>
              </a:buClr>
              <a:buSzPts val="1600"/>
              <a:buFont typeface="Helvetica Neue Light"/>
              <a:buNone/>
            </a:pPr>
            <a:r>
              <a:rPr lang="it" sz="1600" i="0" u="none" strike="noStrike" cap="none">
                <a:solidFill>
                  <a:srgbClr val="FFFFFF"/>
                </a:solidFill>
                <a:latin typeface="Calibri"/>
                <a:ea typeface="Calibri"/>
                <a:cs typeface="Calibri"/>
                <a:sym typeface="Calibri"/>
              </a:rPr>
              <a:t>A readme file describes your data</a:t>
            </a:r>
            <a:endParaRPr sz="800">
              <a:latin typeface="Calibri"/>
              <a:ea typeface="Calibri"/>
              <a:cs typeface="Calibri"/>
              <a:sym typeface="Calibri"/>
            </a:endParaRPr>
          </a:p>
        </p:txBody>
      </p:sp>
      <p:sp>
        <p:nvSpPr>
          <p:cNvPr id="1178" name="Google Shape;1178;p153"/>
          <p:cNvSpPr/>
          <p:nvPr/>
        </p:nvSpPr>
        <p:spPr>
          <a:xfrm>
            <a:off x="5191672" y="2723663"/>
            <a:ext cx="5442300" cy="757800"/>
          </a:xfrm>
          <a:prstGeom prst="roundRect">
            <a:avLst>
              <a:gd name="adj" fmla="val 50000"/>
            </a:avLst>
          </a:prstGeom>
          <a:solidFill>
            <a:schemeClr val="accent3"/>
          </a:solidFill>
          <a:ln>
            <a:noFill/>
          </a:ln>
          <a:effectLst>
            <a:outerShdw blurRad="25400" dist="12700" dir="5400000" rotWithShape="0">
              <a:srgbClr val="000000">
                <a:alpha val="49800"/>
              </a:srgbClr>
            </a:outerShdw>
          </a:effectLst>
        </p:spPr>
        <p:txBody>
          <a:bodyPr spcFirstLastPara="1" wrap="square" lIns="182250" tIns="26800" rIns="26800" bIns="26800" anchor="ctr" anchorCtr="0">
            <a:noAutofit/>
          </a:bodyPr>
          <a:lstStyle/>
          <a:p>
            <a:pPr marL="0" marR="0" lvl="0" indent="0" algn="l" rtl="0">
              <a:lnSpc>
                <a:spcPct val="100000"/>
              </a:lnSpc>
              <a:spcBef>
                <a:spcPts val="0"/>
              </a:spcBef>
              <a:spcAft>
                <a:spcPts val="0"/>
              </a:spcAft>
              <a:buClr>
                <a:srgbClr val="FFFFFF"/>
              </a:buClr>
              <a:buSzPts val="1600"/>
              <a:buFont typeface="Helvetica Neue Light"/>
              <a:buNone/>
            </a:pPr>
            <a:r>
              <a:rPr lang="it" sz="1600" i="0" u="none" strike="noStrike" cap="none">
                <a:solidFill>
                  <a:srgbClr val="FFFFFF"/>
                </a:solidFill>
                <a:latin typeface="Calibri"/>
                <a:ea typeface="Calibri"/>
                <a:cs typeface="Calibri"/>
                <a:sym typeface="Calibri"/>
              </a:rPr>
              <a:t>Use a readme file for those data type that </a:t>
            </a:r>
            <a:br>
              <a:rPr lang="it" sz="1600" i="0" u="none" strike="noStrike" cap="none">
                <a:solidFill>
                  <a:srgbClr val="FFFFFF"/>
                </a:solidFill>
                <a:latin typeface="Calibri"/>
                <a:ea typeface="Calibri"/>
                <a:cs typeface="Calibri"/>
                <a:sym typeface="Calibri"/>
              </a:rPr>
            </a:br>
            <a:r>
              <a:rPr lang="it" sz="1600" i="0" u="none" strike="noStrike" cap="none">
                <a:solidFill>
                  <a:srgbClr val="FFFFFF"/>
                </a:solidFill>
                <a:latin typeface="Calibri"/>
                <a:ea typeface="Calibri"/>
                <a:cs typeface="Calibri"/>
                <a:sym typeface="Calibri"/>
              </a:rPr>
              <a:t>do not have a metadata standard available</a:t>
            </a:r>
            <a:endParaRPr sz="1600" i="0" u="none" strike="noStrike" cap="none">
              <a:solidFill>
                <a:srgbClr val="FFFFFF"/>
              </a:solidFill>
              <a:latin typeface="Calibri"/>
              <a:ea typeface="Calibri"/>
              <a:cs typeface="Calibri"/>
              <a:sym typeface="Calibri"/>
            </a:endParaRPr>
          </a:p>
        </p:txBody>
      </p:sp>
      <p:sp>
        <p:nvSpPr>
          <p:cNvPr id="1179" name="Google Shape;1179;p153"/>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it"/>
              <a:t>So many ways to describe your data</a:t>
            </a:r>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Shape 1192"/>
        <p:cNvGrpSpPr/>
        <p:nvPr/>
      </p:nvGrpSpPr>
      <p:grpSpPr>
        <a:xfrm>
          <a:off x="0" y="0"/>
          <a:ext cx="0" cy="0"/>
          <a:chOff x="0" y="0"/>
          <a:chExt cx="0" cy="0"/>
        </a:xfrm>
      </p:grpSpPr>
      <p:sp>
        <p:nvSpPr>
          <p:cNvPr id="1193" name="Google Shape;1193;p155"/>
          <p:cNvSpPr txBox="1">
            <a:spLocks noGrp="1"/>
          </p:cNvSpPr>
          <p:nvPr>
            <p:ph type="body" idx="1"/>
          </p:nvPr>
        </p:nvSpPr>
        <p:spPr>
          <a:xfrm>
            <a:off x="3672285" y="1084144"/>
            <a:ext cx="5221200" cy="3499200"/>
          </a:xfrm>
          <a:prstGeom prst="rect">
            <a:avLst/>
          </a:prstGeom>
        </p:spPr>
        <p:txBody>
          <a:bodyPr spcFirstLastPara="1" wrap="square" lIns="91425" tIns="45700" rIns="91425" bIns="45700" anchor="ctr" anchorCtr="0">
            <a:normAutofit/>
          </a:bodyPr>
          <a:lstStyle/>
          <a:p>
            <a:pPr marL="254000" lvl="0" indent="-254000" algn="l" rtl="0">
              <a:lnSpc>
                <a:spcPct val="100000"/>
              </a:lnSpc>
              <a:spcBef>
                <a:spcPts val="0"/>
              </a:spcBef>
              <a:spcAft>
                <a:spcPts val="0"/>
              </a:spcAft>
              <a:buClr>
                <a:schemeClr val="dk2"/>
              </a:buClr>
              <a:buSzPts val="1400"/>
              <a:buFont typeface="Calibri"/>
              <a:buChar char=""/>
            </a:pPr>
            <a:r>
              <a:rPr lang="it" sz="1800">
                <a:solidFill>
                  <a:schemeClr val="dk2"/>
                </a:solidFill>
              </a:rPr>
              <a:t>Did you ask for an informed consensus to share the data and preserve them? </a:t>
            </a:r>
            <a:endParaRPr sz="1800">
              <a:solidFill>
                <a:schemeClr val="dk2"/>
              </a:solidFill>
            </a:endParaRPr>
          </a:p>
          <a:p>
            <a:pPr marL="254000" lvl="0" indent="-254000" algn="l" rtl="0">
              <a:lnSpc>
                <a:spcPct val="100000"/>
              </a:lnSpc>
              <a:spcBef>
                <a:spcPts val="1200"/>
              </a:spcBef>
              <a:spcAft>
                <a:spcPts val="0"/>
              </a:spcAft>
              <a:buClr>
                <a:schemeClr val="dk2"/>
              </a:buClr>
              <a:buSzPts val="1400"/>
              <a:buFont typeface="Calibri"/>
              <a:buChar char=""/>
            </a:pPr>
            <a:r>
              <a:rPr lang="it" sz="1800">
                <a:solidFill>
                  <a:schemeClr val="dk2"/>
                </a:solidFill>
              </a:rPr>
              <a:t>How will you protect personal data? </a:t>
            </a:r>
            <a:endParaRPr sz="1800">
              <a:solidFill>
                <a:schemeClr val="dk2"/>
              </a:solidFill>
            </a:endParaRPr>
          </a:p>
          <a:p>
            <a:pPr marL="254000" lvl="0" indent="-254000" algn="l" rtl="0">
              <a:lnSpc>
                <a:spcPct val="100000"/>
              </a:lnSpc>
              <a:spcBef>
                <a:spcPts val="1200"/>
              </a:spcBef>
              <a:spcAft>
                <a:spcPts val="1200"/>
              </a:spcAft>
              <a:buClr>
                <a:schemeClr val="dk2"/>
              </a:buClr>
              <a:buSzPts val="1400"/>
              <a:buFont typeface="Calibri"/>
              <a:buChar char=""/>
            </a:pPr>
            <a:r>
              <a:rPr lang="it" sz="1800">
                <a:solidFill>
                  <a:schemeClr val="dk2"/>
                </a:solidFill>
              </a:rPr>
              <a:t>How about data licencing?</a:t>
            </a:r>
            <a:endParaRPr/>
          </a:p>
        </p:txBody>
      </p:sp>
      <p:sp>
        <p:nvSpPr>
          <p:cNvPr id="1194" name="Google Shape;1194;p155"/>
          <p:cNvSpPr txBox="1">
            <a:spLocks noGrp="1"/>
          </p:cNvSpPr>
          <p:nvPr>
            <p:ph type="title"/>
          </p:nvPr>
        </p:nvSpPr>
        <p:spPr>
          <a:xfrm>
            <a:off x="251520" y="2549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4. Legal and Ethical Aspects</a:t>
            </a:r>
            <a:endParaRPr/>
          </a:p>
        </p:txBody>
      </p:sp>
      <p:pic>
        <p:nvPicPr>
          <p:cNvPr id="1195" name="Google Shape;1195;p155"/>
          <p:cNvPicPr preferRelativeResize="0">
            <a:picLocks noGrp="1"/>
          </p:cNvPicPr>
          <p:nvPr>
            <p:ph type="pic" idx="2"/>
          </p:nvPr>
        </p:nvPicPr>
        <p:blipFill rotWithShape="1">
          <a:blip r:embed="rId3">
            <a:alphaModFix/>
          </a:blip>
          <a:srcRect t="10443" b="10435"/>
          <a:stretch/>
        </p:blipFill>
        <p:spPr>
          <a:xfrm>
            <a:off x="253008" y="1084144"/>
            <a:ext cx="3168598" cy="3509402"/>
          </a:xfrm>
          <a:prstGeom prst="rect">
            <a:avLst/>
          </a:prstGeom>
        </p:spPr>
      </p:pic>
      <p:sp>
        <p:nvSpPr>
          <p:cNvPr id="1196" name="Google Shape;1196;p155"/>
          <p:cNvSpPr txBox="1"/>
          <p:nvPr/>
        </p:nvSpPr>
        <p:spPr>
          <a:xfrm>
            <a:off x="956775" y="4851000"/>
            <a:ext cx="3000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Wesley Tingey</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show="0">
  <p:cSld>
    <p:spTree>
      <p:nvGrpSpPr>
        <p:cNvPr id="1" name="Shape 1209"/>
        <p:cNvGrpSpPr/>
        <p:nvPr/>
      </p:nvGrpSpPr>
      <p:grpSpPr>
        <a:xfrm>
          <a:off x="0" y="0"/>
          <a:ext cx="0" cy="0"/>
          <a:chOff x="0" y="0"/>
          <a:chExt cx="0" cy="0"/>
        </a:xfrm>
      </p:grpSpPr>
      <p:sp>
        <p:nvSpPr>
          <p:cNvPr id="1210" name="Google Shape;1210;p157"/>
          <p:cNvSpPr txBox="1">
            <a:spLocks noGrp="1"/>
          </p:cNvSpPr>
          <p:nvPr>
            <p:ph type="body" idx="1"/>
          </p:nvPr>
        </p:nvSpPr>
        <p:spPr>
          <a:xfrm>
            <a:off x="251520" y="1084144"/>
            <a:ext cx="5221200" cy="3499200"/>
          </a:xfrm>
          <a:prstGeom prst="rect">
            <a:avLst/>
          </a:prstGeom>
        </p:spPr>
        <p:txBody>
          <a:bodyPr spcFirstLastPara="1" wrap="square" lIns="91425" tIns="45700" rIns="91425" bIns="45700" anchor="ctr" anchorCtr="0">
            <a:normAutofit/>
          </a:bodyPr>
          <a:lstStyle/>
          <a:p>
            <a:pPr marL="457200" marR="0" lvl="0" indent="-342900" algn="l" rtl="0">
              <a:lnSpc>
                <a:spcPct val="100000"/>
              </a:lnSpc>
              <a:spcBef>
                <a:spcPts val="0"/>
              </a:spcBef>
              <a:spcAft>
                <a:spcPts val="0"/>
              </a:spcAft>
              <a:buClr>
                <a:schemeClr val="dk2"/>
              </a:buClr>
              <a:buSzPts val="1800"/>
              <a:buChar char="●"/>
            </a:pPr>
            <a:r>
              <a:rPr lang="it" sz="1800">
                <a:solidFill>
                  <a:schemeClr val="dk2"/>
                </a:solidFill>
              </a:rPr>
              <a:t>Do you have enough space to store your data or should you include costs for additional services? Will the services be reliable/trusted?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How will you share your storage/backup with your collaborators?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Will you use cloud solutions?</a:t>
            </a:r>
            <a:endParaRPr sz="1800">
              <a:solidFill>
                <a:schemeClr val="dk2"/>
              </a:solidFill>
            </a:endParaRPr>
          </a:p>
          <a:p>
            <a:pPr marL="457200" marR="0" lvl="0" indent="-342900" algn="l" rtl="0">
              <a:lnSpc>
                <a:spcPct val="100000"/>
              </a:lnSpc>
              <a:spcBef>
                <a:spcPts val="1000"/>
              </a:spcBef>
              <a:spcAft>
                <a:spcPts val="1000"/>
              </a:spcAft>
              <a:buClr>
                <a:schemeClr val="dk2"/>
              </a:buClr>
              <a:buSzPts val="1800"/>
              <a:buChar char="●"/>
            </a:pPr>
            <a:r>
              <a:rPr lang="it" sz="1800">
                <a:solidFill>
                  <a:schemeClr val="dk2"/>
                </a:solidFill>
              </a:rPr>
              <a:t>Will you back your data up? How?</a:t>
            </a:r>
            <a:endParaRPr/>
          </a:p>
        </p:txBody>
      </p:sp>
      <p:sp>
        <p:nvSpPr>
          <p:cNvPr id="1211" name="Google Shape;1211;p157"/>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5. Data Storage and Backup</a:t>
            </a:r>
            <a:endParaRPr/>
          </a:p>
        </p:txBody>
      </p:sp>
      <p:pic>
        <p:nvPicPr>
          <p:cNvPr id="1212" name="Google Shape;1212;p157"/>
          <p:cNvPicPr preferRelativeResize="0">
            <a:picLocks noGrp="1"/>
          </p:cNvPicPr>
          <p:nvPr>
            <p:ph type="pic" idx="2"/>
          </p:nvPr>
        </p:nvPicPr>
        <p:blipFill rotWithShape="1">
          <a:blip r:embed="rId3">
            <a:alphaModFix/>
          </a:blip>
          <a:srcRect t="18852" b="18846"/>
          <a:stretch/>
        </p:blipFill>
        <p:spPr>
          <a:xfrm>
            <a:off x="5723830" y="1084144"/>
            <a:ext cx="3168599" cy="3509402"/>
          </a:xfrm>
          <a:prstGeom prst="rect">
            <a:avLst/>
          </a:prstGeom>
        </p:spPr>
      </p:pic>
      <p:sp>
        <p:nvSpPr>
          <p:cNvPr id="1213" name="Google Shape;1213;p157"/>
          <p:cNvSpPr txBox="1"/>
          <p:nvPr/>
        </p:nvSpPr>
        <p:spPr>
          <a:xfrm>
            <a:off x="5082425" y="4661700"/>
            <a:ext cx="30000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Massimo Botturi</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Shape 1225"/>
        <p:cNvGrpSpPr/>
        <p:nvPr/>
      </p:nvGrpSpPr>
      <p:grpSpPr>
        <a:xfrm>
          <a:off x="0" y="0"/>
          <a:ext cx="0" cy="0"/>
          <a:chOff x="0" y="0"/>
          <a:chExt cx="0" cy="0"/>
        </a:xfrm>
      </p:grpSpPr>
      <p:sp>
        <p:nvSpPr>
          <p:cNvPr id="1226" name="Google Shape;1226;p159"/>
          <p:cNvSpPr/>
          <p:nvPr/>
        </p:nvSpPr>
        <p:spPr>
          <a:xfrm>
            <a:off x="23600" y="35400"/>
            <a:ext cx="9144000" cy="514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27" name="Google Shape;1227;p159"/>
          <p:cNvPicPr preferRelativeResize="0"/>
          <p:nvPr/>
        </p:nvPicPr>
        <p:blipFill rotWithShape="1">
          <a:blip r:embed="rId3">
            <a:alphaModFix/>
          </a:blip>
          <a:srcRect/>
          <a:stretch/>
        </p:blipFill>
        <p:spPr>
          <a:xfrm>
            <a:off x="883368" y="1372489"/>
            <a:ext cx="7377264" cy="2122885"/>
          </a:xfrm>
          <a:prstGeom prst="rect">
            <a:avLst/>
          </a:prstGeom>
          <a:noFill/>
          <a:ln>
            <a:noFill/>
          </a:ln>
        </p:spPr>
      </p:pic>
      <p:sp>
        <p:nvSpPr>
          <p:cNvPr id="1228" name="Google Shape;1228;p159"/>
          <p:cNvSpPr/>
          <p:nvPr/>
        </p:nvSpPr>
        <p:spPr>
          <a:xfrm>
            <a:off x="2095500" y="4033099"/>
            <a:ext cx="4572000" cy="4155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800"/>
              <a:buFont typeface="Arial"/>
              <a:buNone/>
            </a:pPr>
            <a:r>
              <a:rPr lang="it" sz="1000" u="sng">
                <a:solidFill>
                  <a:schemeClr val="hlink"/>
                </a:solidFill>
                <a:latin typeface="Calibri"/>
                <a:ea typeface="Calibri"/>
                <a:cs typeface="Calibri"/>
                <a:sym typeface="Calibri"/>
                <a:hlinkClick r:id="rId4"/>
              </a:rPr>
              <a:t>https://policies.google.com/terms?hl=en</a:t>
            </a:r>
            <a:br>
              <a:rPr lang="it" sz="1000" u="sng">
                <a:solidFill>
                  <a:schemeClr val="hlink"/>
                </a:solidFill>
                <a:latin typeface="Calibri"/>
                <a:ea typeface="Calibri"/>
                <a:cs typeface="Calibri"/>
                <a:sym typeface="Calibri"/>
              </a:rPr>
            </a:br>
            <a:endParaRPr sz="800" b="0" i="0" u="none" strike="noStrike" cap="none">
              <a:solidFill>
                <a:srgbClr val="000000"/>
              </a:solidFill>
              <a:latin typeface="Helvetica Neue Light"/>
              <a:ea typeface="Helvetica Neue Light"/>
              <a:cs typeface="Helvetica Neue Light"/>
              <a:sym typeface="Helvetica Neue Light"/>
            </a:endParaRPr>
          </a:p>
        </p:txBody>
      </p:sp>
      <p:sp>
        <p:nvSpPr>
          <p:cNvPr id="1229" name="Google Shape;1229;p159"/>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it">
                <a:solidFill>
                  <a:schemeClr val="lt1"/>
                </a:solidFill>
                <a:highlight>
                  <a:schemeClr val="accent3"/>
                </a:highlight>
              </a:rPr>
              <a:t>Do not leave it all to Google</a:t>
            </a:r>
            <a:endParaRPr>
              <a:solidFill>
                <a:schemeClr val="lt1"/>
              </a:solidFill>
              <a:highlight>
                <a:schemeClr val="accent3"/>
              </a:high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47"/>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sz="5300">
                <a:solidFill>
                  <a:schemeClr val="dk2"/>
                </a:solidFill>
                <a:highlight>
                  <a:schemeClr val="dk1"/>
                </a:highlight>
              </a:rPr>
              <a:t>26 billion €</a:t>
            </a:r>
            <a:endParaRPr sz="5600"/>
          </a:p>
          <a:p>
            <a:pPr marL="0" lvl="0" indent="0" algn="l" rtl="0">
              <a:spcBef>
                <a:spcPts val="0"/>
              </a:spcBef>
              <a:spcAft>
                <a:spcPts val="0"/>
              </a:spcAft>
              <a:buClr>
                <a:schemeClr val="dk2"/>
              </a:buClr>
              <a:buSzPts val="1100"/>
              <a:buFont typeface="Arial"/>
              <a:buNone/>
            </a:pPr>
            <a:endParaRPr sz="3300"/>
          </a:p>
          <a:p>
            <a:pPr marL="0" lvl="0" indent="0" algn="l" rtl="0">
              <a:spcBef>
                <a:spcPts val="0"/>
              </a:spcBef>
              <a:spcAft>
                <a:spcPts val="0"/>
              </a:spcAft>
              <a:buClr>
                <a:schemeClr val="dk2"/>
              </a:buClr>
              <a:buSzPts val="1100"/>
              <a:buFont typeface="Arial"/>
              <a:buNone/>
            </a:pPr>
            <a:r>
              <a:rPr lang="it" sz="3300"/>
              <a:t>are lost </a:t>
            </a:r>
            <a:r>
              <a:rPr lang="it" sz="3300">
                <a:solidFill>
                  <a:schemeClr val="dk2"/>
                </a:solidFill>
                <a:highlight>
                  <a:schemeClr val="dk1"/>
                </a:highlight>
              </a:rPr>
              <a:t>every year</a:t>
            </a:r>
            <a:r>
              <a:rPr lang="it" sz="3300">
                <a:solidFill>
                  <a:schemeClr val="dk2"/>
                </a:solidFill>
              </a:rPr>
              <a:t> </a:t>
            </a:r>
            <a:r>
              <a:rPr lang="it" sz="3300"/>
              <a:t>in Europe for not managing the data properly</a:t>
            </a:r>
            <a:endParaRPr sz="3000"/>
          </a:p>
        </p:txBody>
      </p:sp>
      <p:sp>
        <p:nvSpPr>
          <p:cNvPr id="300" name="Google Shape;300;p47"/>
          <p:cNvSpPr txBox="1"/>
          <p:nvPr/>
        </p:nvSpPr>
        <p:spPr>
          <a:xfrm>
            <a:off x="236525" y="4719050"/>
            <a:ext cx="8556600" cy="323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900" u="sng">
                <a:solidFill>
                  <a:schemeClr val="lt1"/>
                </a:solidFill>
                <a:hlinkClick r:id="rId3">
                  <a:extLst>
                    <a:ext uri="{A12FA001-AC4F-418D-AE19-62706E023703}">
                      <ahyp:hlinkClr xmlns:ahyp="http://schemas.microsoft.com/office/drawing/2018/hyperlinkcolor" val="tx"/>
                    </a:ext>
                  </a:extLst>
                </a:hlinkClick>
              </a:rPr>
              <a:t>Directorate-General for Research and Innovation</a:t>
            </a:r>
            <a:r>
              <a:rPr lang="it" sz="900">
                <a:solidFill>
                  <a:schemeClr val="lt1"/>
                </a:solidFill>
              </a:rPr>
              <a:t> (</a:t>
            </a:r>
            <a:r>
              <a:rPr lang="it" sz="900" u="sng">
                <a:solidFill>
                  <a:schemeClr val="lt1"/>
                </a:solidFill>
                <a:hlinkClick r:id="rId4">
                  <a:extLst>
                    <a:ext uri="{A12FA001-AC4F-418D-AE19-62706E023703}">
                      <ahyp:hlinkClr xmlns:ahyp="http://schemas.microsoft.com/office/drawing/2018/hyperlinkcolor" val="tx"/>
                    </a:ext>
                  </a:extLst>
                </a:hlinkClick>
              </a:rPr>
              <a:t>European Commission</a:t>
            </a:r>
            <a:r>
              <a:rPr lang="it" sz="900">
                <a:solidFill>
                  <a:schemeClr val="lt1"/>
                </a:solidFill>
              </a:rPr>
              <a:t>), </a:t>
            </a:r>
            <a:r>
              <a:rPr lang="it" sz="900" u="sng">
                <a:solidFill>
                  <a:schemeClr val="lt1"/>
                </a:solidFill>
                <a:hlinkClick r:id="rId5">
                  <a:extLst>
                    <a:ext uri="{A12FA001-AC4F-418D-AE19-62706E023703}">
                      <ahyp:hlinkClr xmlns:ahyp="http://schemas.microsoft.com/office/drawing/2018/hyperlinkcolor" val="tx"/>
                    </a:ext>
                  </a:extLst>
                </a:hlinkClick>
              </a:rPr>
              <a:t>PwC EU Services</a:t>
            </a:r>
            <a:r>
              <a:rPr lang="it" sz="900">
                <a:solidFill>
                  <a:schemeClr val="lt1"/>
                </a:solidFill>
                <a:uFill>
                  <a:noFill/>
                </a:uFill>
                <a:hlinkClick r:id="rId6">
                  <a:extLst>
                    <a:ext uri="{A12FA001-AC4F-418D-AE19-62706E023703}">
                      <ahyp:hlinkClr xmlns:ahyp="http://schemas.microsoft.com/office/drawing/2018/hyperlinkcolor" val="tx"/>
                    </a:ext>
                  </a:extLst>
                </a:hlinkClick>
              </a:rPr>
              <a:t> </a:t>
            </a:r>
            <a:r>
              <a:rPr lang="it" sz="900" b="1" u="sng">
                <a:solidFill>
                  <a:schemeClr val="lt1"/>
                </a:solidFill>
                <a:hlinkClick r:id="rId6">
                  <a:extLst>
                    <a:ext uri="{A12FA001-AC4F-418D-AE19-62706E023703}">
                      <ahyp:hlinkClr xmlns:ahyp="http://schemas.microsoft.com/office/drawing/2018/hyperlinkcolor" val="tx"/>
                    </a:ext>
                  </a:extLst>
                </a:hlinkClick>
              </a:rPr>
              <a:t>Cost of not having FAIR research data</a:t>
            </a:r>
            <a:r>
              <a:rPr lang="it" sz="900" b="1">
                <a:solidFill>
                  <a:schemeClr val="lt1"/>
                </a:solidFill>
              </a:rPr>
              <a:t>, </a:t>
            </a:r>
            <a:r>
              <a:rPr lang="it" sz="900">
                <a:solidFill>
                  <a:schemeClr val="lt1"/>
                </a:solidFill>
              </a:rPr>
              <a:t>2019-01-16 </a:t>
            </a:r>
            <a:endParaRPr sz="900">
              <a:solidFill>
                <a:schemeClr val="lt1"/>
              </a:solidFill>
            </a:endParaRPr>
          </a:p>
        </p:txBody>
      </p:sp>
      <p:sp>
        <p:nvSpPr>
          <p:cNvPr id="301" name="Google Shape;301;p47"/>
          <p:cNvSpPr txBox="1"/>
          <p:nvPr/>
        </p:nvSpPr>
        <p:spPr>
          <a:xfrm>
            <a:off x="4496625" y="2540200"/>
            <a:ext cx="7346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layfair Display"/>
              <a:ea typeface="Playfair Display"/>
              <a:cs typeface="Playfair Display"/>
              <a:sym typeface="Playfair Display"/>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Shape 1233"/>
        <p:cNvGrpSpPr/>
        <p:nvPr/>
      </p:nvGrpSpPr>
      <p:grpSpPr>
        <a:xfrm>
          <a:off x="0" y="0"/>
          <a:ext cx="0" cy="0"/>
          <a:chOff x="0" y="0"/>
          <a:chExt cx="0" cy="0"/>
        </a:xfrm>
      </p:grpSpPr>
      <p:pic>
        <p:nvPicPr>
          <p:cNvPr id="1234" name="Google Shape;1234;p160"/>
          <p:cNvPicPr preferRelativeResize="0"/>
          <p:nvPr/>
        </p:nvPicPr>
        <p:blipFill rotWithShape="1">
          <a:blip r:embed="rId3">
            <a:alphaModFix/>
          </a:blip>
          <a:srcRect/>
          <a:stretch/>
        </p:blipFill>
        <p:spPr>
          <a:xfrm>
            <a:off x="4826143" y="963352"/>
            <a:ext cx="4006710" cy="2268579"/>
          </a:xfrm>
          <a:prstGeom prst="rect">
            <a:avLst/>
          </a:prstGeom>
          <a:noFill/>
          <a:ln>
            <a:noFill/>
          </a:ln>
        </p:spPr>
      </p:pic>
      <p:sp>
        <p:nvSpPr>
          <p:cNvPr id="1235" name="Google Shape;1235;p160"/>
          <p:cNvSpPr/>
          <p:nvPr/>
        </p:nvSpPr>
        <p:spPr>
          <a:xfrm>
            <a:off x="5359543" y="3552118"/>
            <a:ext cx="5136000" cy="611700"/>
          </a:xfrm>
          <a:prstGeom prst="roundRect">
            <a:avLst>
              <a:gd name="adj" fmla="val 50000"/>
            </a:avLst>
          </a:prstGeom>
          <a:solidFill>
            <a:schemeClr val="accent3"/>
          </a:solidFill>
          <a:ln>
            <a:noFill/>
          </a:ln>
          <a:effectLst>
            <a:outerShdw blurRad="25400" dist="12700" dir="5400000" rotWithShape="0">
              <a:srgbClr val="000000">
                <a:alpha val="49800"/>
              </a:srgbClr>
            </a:outerShdw>
          </a:effectLst>
        </p:spPr>
        <p:txBody>
          <a:bodyPr spcFirstLastPara="1" wrap="square" lIns="182250" tIns="26800" rIns="26800" bIns="26800" anchor="ctr" anchorCtr="0">
            <a:noAutofit/>
          </a:bodyPr>
          <a:lstStyle/>
          <a:p>
            <a:pPr marL="0" marR="0" lvl="0" indent="0" algn="l" rtl="0">
              <a:lnSpc>
                <a:spcPct val="100000"/>
              </a:lnSpc>
              <a:spcBef>
                <a:spcPts val="0"/>
              </a:spcBef>
              <a:spcAft>
                <a:spcPts val="0"/>
              </a:spcAft>
              <a:buClr>
                <a:srgbClr val="FFFFFF"/>
              </a:buClr>
              <a:buSzPts val="1200"/>
              <a:buFont typeface="Helvetica Neue Light"/>
              <a:buNone/>
            </a:pPr>
            <a:r>
              <a:rPr lang="it" b="1" i="0" u="none" strike="noStrike" cap="none">
                <a:solidFill>
                  <a:srgbClr val="FFFFFF"/>
                </a:solidFill>
                <a:latin typeface="Calibri"/>
                <a:ea typeface="Calibri"/>
                <a:cs typeface="Calibri"/>
                <a:sym typeface="Calibri"/>
              </a:rPr>
              <a:t>Your institution probably provides better alternatives:</a:t>
            </a:r>
            <a:br>
              <a:rPr lang="it" b="1" i="0" u="none" strike="noStrike" cap="none">
                <a:solidFill>
                  <a:srgbClr val="FFFFFF"/>
                </a:solidFill>
                <a:latin typeface="Calibri"/>
                <a:ea typeface="Calibri"/>
                <a:cs typeface="Calibri"/>
                <a:sym typeface="Calibri"/>
              </a:rPr>
            </a:br>
            <a:r>
              <a:rPr lang="it" b="1" i="0" u="none" strike="noStrike" cap="none">
                <a:solidFill>
                  <a:srgbClr val="FFFFFF"/>
                </a:solidFill>
                <a:latin typeface="Calibri"/>
                <a:ea typeface="Calibri"/>
                <a:cs typeface="Calibri"/>
                <a:sym typeface="Calibri"/>
              </a:rPr>
              <a:t>Ask your IT for support!</a:t>
            </a:r>
            <a:endParaRPr b="1" i="0" u="none" strike="noStrike" cap="none">
              <a:solidFill>
                <a:srgbClr val="FFFFFF"/>
              </a:solidFill>
              <a:latin typeface="Calibri"/>
              <a:ea typeface="Calibri"/>
              <a:cs typeface="Calibri"/>
              <a:sym typeface="Calibri"/>
            </a:endParaRPr>
          </a:p>
        </p:txBody>
      </p:sp>
      <p:sp>
        <p:nvSpPr>
          <p:cNvPr id="1236" name="Google Shape;1236;p160"/>
          <p:cNvSpPr/>
          <p:nvPr/>
        </p:nvSpPr>
        <p:spPr>
          <a:xfrm>
            <a:off x="0" y="3973339"/>
            <a:ext cx="4572000" cy="1905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900"/>
              <a:buFont typeface="Helvetica Neue Light"/>
              <a:buNone/>
            </a:pPr>
            <a:r>
              <a:rPr lang="it" sz="1000" u="sng">
                <a:solidFill>
                  <a:schemeClr val="hlink"/>
                </a:solidFill>
                <a:latin typeface="Calibri"/>
                <a:ea typeface="Calibri"/>
                <a:cs typeface="Calibri"/>
                <a:sym typeface="Calibri"/>
                <a:hlinkClick r:id="rId4"/>
              </a:rPr>
              <a:t>https://www.garr.it/it/infrastrutture/infrastruttura-cloud/infrastruttura-cloud</a:t>
            </a:r>
            <a:r>
              <a:rPr lang="it" sz="1000" u="sng">
                <a:solidFill>
                  <a:schemeClr val="hlink"/>
                </a:solidFill>
                <a:latin typeface="Calibri"/>
                <a:ea typeface="Calibri"/>
                <a:cs typeface="Calibri"/>
                <a:sym typeface="Calibri"/>
              </a:rPr>
              <a:t> </a:t>
            </a:r>
            <a:endParaRPr sz="1000" u="sng">
              <a:solidFill>
                <a:schemeClr val="hlink"/>
              </a:solidFill>
              <a:latin typeface="Calibri"/>
              <a:ea typeface="Calibri"/>
              <a:cs typeface="Calibri"/>
              <a:sym typeface="Calibri"/>
            </a:endParaRPr>
          </a:p>
        </p:txBody>
      </p:sp>
      <p:pic>
        <p:nvPicPr>
          <p:cNvPr id="1237" name="Google Shape;1237;p160"/>
          <p:cNvPicPr preferRelativeResize="0"/>
          <p:nvPr/>
        </p:nvPicPr>
        <p:blipFill rotWithShape="1">
          <a:blip r:embed="rId5">
            <a:alphaModFix/>
          </a:blip>
          <a:srcRect/>
          <a:stretch/>
        </p:blipFill>
        <p:spPr>
          <a:xfrm>
            <a:off x="269935" y="1033751"/>
            <a:ext cx="3903827" cy="2900363"/>
          </a:xfrm>
          <a:prstGeom prst="rect">
            <a:avLst/>
          </a:prstGeom>
          <a:noFill/>
          <a:ln>
            <a:noFill/>
          </a:ln>
        </p:spPr>
      </p:pic>
      <p:sp>
        <p:nvSpPr>
          <p:cNvPr id="1238" name="Google Shape;1238;p160"/>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You have better alternatives...</a:t>
            </a:r>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Shape 1243"/>
        <p:cNvGrpSpPr/>
        <p:nvPr/>
      </p:nvGrpSpPr>
      <p:grpSpPr>
        <a:xfrm>
          <a:off x="0" y="0"/>
          <a:ext cx="0" cy="0"/>
          <a:chOff x="0" y="0"/>
          <a:chExt cx="0" cy="0"/>
        </a:xfrm>
      </p:grpSpPr>
      <p:sp>
        <p:nvSpPr>
          <p:cNvPr id="1244" name="Google Shape;1244;p161"/>
          <p:cNvSpPr txBox="1">
            <a:spLocks noGrp="1"/>
          </p:cNvSpPr>
          <p:nvPr>
            <p:ph type="body" idx="1"/>
          </p:nvPr>
        </p:nvSpPr>
        <p:spPr>
          <a:xfrm>
            <a:off x="3672285" y="1084144"/>
            <a:ext cx="5221200" cy="3499200"/>
          </a:xfrm>
          <a:prstGeom prst="rect">
            <a:avLst/>
          </a:prstGeom>
        </p:spPr>
        <p:txBody>
          <a:bodyPr spcFirstLastPara="1" wrap="square" lIns="91425" tIns="45700" rIns="91425" bIns="45700" anchor="ctr" anchorCtr="0">
            <a:normAutofit/>
          </a:bodyPr>
          <a:lstStyle/>
          <a:p>
            <a:pPr marL="457200" marR="0" lvl="0" indent="-342900" algn="l" rtl="0">
              <a:lnSpc>
                <a:spcPct val="100000"/>
              </a:lnSpc>
              <a:spcBef>
                <a:spcPts val="0"/>
              </a:spcBef>
              <a:spcAft>
                <a:spcPts val="0"/>
              </a:spcAft>
              <a:buClr>
                <a:schemeClr val="dk2"/>
              </a:buClr>
              <a:buSzPts val="1800"/>
              <a:buChar char="●"/>
            </a:pPr>
            <a:r>
              <a:rPr lang="it" sz="1800">
                <a:solidFill>
                  <a:schemeClr val="dk2"/>
                </a:solidFill>
              </a:rPr>
              <a:t>Which data shall be preserved or destroyed due to contractual, legal or administrative reason?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What are the envisaged uses of your data for research purposes?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Which data shall be preserved and potentially shared?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What is your long term preservation strategy? </a:t>
            </a:r>
            <a:endParaRPr sz="1800">
              <a:solidFill>
                <a:schemeClr val="dk2"/>
              </a:solidFill>
            </a:endParaRPr>
          </a:p>
          <a:p>
            <a:pPr marL="457200" marR="0" lvl="0" indent="-342900" algn="l" rtl="0">
              <a:lnSpc>
                <a:spcPct val="100000"/>
              </a:lnSpc>
              <a:spcBef>
                <a:spcPts val="1000"/>
              </a:spcBef>
              <a:spcAft>
                <a:spcPts val="1000"/>
              </a:spcAft>
              <a:buClr>
                <a:schemeClr val="dk2"/>
              </a:buClr>
              <a:buSzPts val="1800"/>
              <a:buChar char="●"/>
            </a:pPr>
            <a:r>
              <a:rPr lang="it" sz="1800">
                <a:solidFill>
                  <a:schemeClr val="dk2"/>
                </a:solidFill>
              </a:rPr>
              <a:t>Did you consider the effort and costs to prepare your data for sharing and preservation? </a:t>
            </a:r>
            <a:endParaRPr/>
          </a:p>
        </p:txBody>
      </p:sp>
      <p:sp>
        <p:nvSpPr>
          <p:cNvPr id="1245" name="Google Shape;1245;p161"/>
          <p:cNvSpPr txBox="1">
            <a:spLocks noGrp="1"/>
          </p:cNvSpPr>
          <p:nvPr>
            <p:ph type="title"/>
          </p:nvPr>
        </p:nvSpPr>
        <p:spPr>
          <a:xfrm>
            <a:off x="251520" y="3311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6. Select and Preserve</a:t>
            </a:r>
            <a:endParaRPr/>
          </a:p>
        </p:txBody>
      </p:sp>
      <p:pic>
        <p:nvPicPr>
          <p:cNvPr id="1246" name="Google Shape;1246;p161"/>
          <p:cNvPicPr preferRelativeResize="0">
            <a:picLocks noGrp="1"/>
          </p:cNvPicPr>
          <p:nvPr>
            <p:ph type="pic" idx="2"/>
          </p:nvPr>
        </p:nvPicPr>
        <p:blipFill rotWithShape="1">
          <a:blip r:embed="rId3">
            <a:alphaModFix/>
          </a:blip>
          <a:srcRect l="23087" r="23082"/>
          <a:stretch/>
        </p:blipFill>
        <p:spPr>
          <a:xfrm>
            <a:off x="253008" y="1084144"/>
            <a:ext cx="3168599" cy="3509401"/>
          </a:xfrm>
          <a:prstGeom prst="rect">
            <a:avLst/>
          </a:prstGeom>
        </p:spPr>
      </p:pic>
      <p:sp>
        <p:nvSpPr>
          <p:cNvPr id="1247" name="Google Shape;1247;p161"/>
          <p:cNvSpPr txBox="1"/>
          <p:nvPr/>
        </p:nvSpPr>
        <p:spPr>
          <a:xfrm>
            <a:off x="936425" y="4851000"/>
            <a:ext cx="3000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Paréj Richárd</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Shape 1260"/>
        <p:cNvGrpSpPr/>
        <p:nvPr/>
      </p:nvGrpSpPr>
      <p:grpSpPr>
        <a:xfrm>
          <a:off x="0" y="0"/>
          <a:ext cx="0" cy="0"/>
          <a:chOff x="0" y="0"/>
          <a:chExt cx="0" cy="0"/>
        </a:xfrm>
      </p:grpSpPr>
      <p:sp>
        <p:nvSpPr>
          <p:cNvPr id="1261" name="Google Shape;1261;p163"/>
          <p:cNvSpPr txBox="1">
            <a:spLocks noGrp="1"/>
          </p:cNvSpPr>
          <p:nvPr>
            <p:ph type="body" idx="1"/>
          </p:nvPr>
        </p:nvSpPr>
        <p:spPr>
          <a:xfrm>
            <a:off x="251520" y="1084144"/>
            <a:ext cx="5221200" cy="3499200"/>
          </a:xfrm>
          <a:prstGeom prst="rect">
            <a:avLst/>
          </a:prstGeom>
        </p:spPr>
        <p:txBody>
          <a:bodyPr spcFirstLastPara="1" wrap="square" lIns="91425" tIns="45700" rIns="91425" bIns="45700" anchor="ctr" anchorCtr="0">
            <a:normAutofit/>
          </a:bodyPr>
          <a:lstStyle/>
          <a:p>
            <a:pPr marL="254000" lvl="0" indent="-266700" algn="l" rtl="0">
              <a:lnSpc>
                <a:spcPct val="100000"/>
              </a:lnSpc>
              <a:spcBef>
                <a:spcPts val="0"/>
              </a:spcBef>
              <a:spcAft>
                <a:spcPts val="0"/>
              </a:spcAft>
              <a:buClr>
                <a:schemeClr val="dk2"/>
              </a:buClr>
              <a:buSzPts val="1400"/>
              <a:buFont typeface="Calibri"/>
              <a:buChar char=""/>
            </a:pPr>
            <a:r>
              <a:rPr lang="it" sz="1800">
                <a:solidFill>
                  <a:schemeClr val="dk2"/>
                </a:solidFill>
              </a:rPr>
              <a:t>Who will you share your data with? Under which conditions?</a:t>
            </a:r>
            <a:endParaRPr sz="1800">
              <a:solidFill>
                <a:schemeClr val="dk2"/>
              </a:solidFill>
            </a:endParaRPr>
          </a:p>
          <a:p>
            <a:pPr marL="254000" lvl="0" indent="-266700" algn="l" rtl="0">
              <a:lnSpc>
                <a:spcPct val="100000"/>
              </a:lnSpc>
              <a:spcBef>
                <a:spcPts val="1200"/>
              </a:spcBef>
              <a:spcAft>
                <a:spcPts val="0"/>
              </a:spcAft>
              <a:buClr>
                <a:schemeClr val="dk2"/>
              </a:buClr>
              <a:buSzPts val="1400"/>
              <a:buFont typeface="Calibri"/>
              <a:buChar char=""/>
            </a:pPr>
            <a:r>
              <a:rPr lang="it" sz="1800">
                <a:solidFill>
                  <a:schemeClr val="dk2"/>
                </a:solidFill>
              </a:rPr>
              <a:t>When will you share your data? </a:t>
            </a:r>
            <a:endParaRPr sz="1800">
              <a:solidFill>
                <a:schemeClr val="dk2"/>
              </a:solidFill>
            </a:endParaRPr>
          </a:p>
          <a:p>
            <a:pPr marL="254000" lvl="0" indent="-266700" algn="l" rtl="0">
              <a:lnSpc>
                <a:spcPct val="100000"/>
              </a:lnSpc>
              <a:spcBef>
                <a:spcPts val="1200"/>
              </a:spcBef>
              <a:spcAft>
                <a:spcPts val="0"/>
              </a:spcAft>
              <a:buClr>
                <a:schemeClr val="dk2"/>
              </a:buClr>
              <a:buSzPts val="1400"/>
              <a:buFont typeface="Calibri"/>
              <a:buChar char=""/>
            </a:pPr>
            <a:r>
              <a:rPr lang="it" sz="1800">
                <a:solidFill>
                  <a:schemeClr val="dk2"/>
                </a:solidFill>
              </a:rPr>
              <a:t>Will you need to apply any access restriction? </a:t>
            </a:r>
            <a:endParaRPr sz="1800">
              <a:solidFill>
                <a:schemeClr val="dk2"/>
              </a:solidFill>
            </a:endParaRPr>
          </a:p>
          <a:p>
            <a:pPr marL="254000" lvl="0" indent="-266700" algn="l" rtl="0">
              <a:lnSpc>
                <a:spcPct val="100000"/>
              </a:lnSpc>
              <a:spcBef>
                <a:spcPts val="1200"/>
              </a:spcBef>
              <a:spcAft>
                <a:spcPts val="0"/>
              </a:spcAft>
              <a:buClr>
                <a:schemeClr val="dk2"/>
              </a:buClr>
              <a:buSzPts val="1400"/>
              <a:buFont typeface="Calibri"/>
              <a:buChar char=""/>
            </a:pPr>
            <a:r>
              <a:rPr lang="it" sz="1800">
                <a:solidFill>
                  <a:schemeClr val="dk2"/>
                </a:solidFill>
              </a:rPr>
              <a:t>Which actions do you foresee to avoid or reduce access restrictions? </a:t>
            </a:r>
            <a:endParaRPr sz="1800">
              <a:solidFill>
                <a:schemeClr val="dk2"/>
              </a:solidFill>
            </a:endParaRPr>
          </a:p>
          <a:p>
            <a:pPr marL="254000" lvl="0" indent="-266700" algn="l" rtl="0">
              <a:lnSpc>
                <a:spcPct val="100000"/>
              </a:lnSpc>
              <a:spcBef>
                <a:spcPts val="1200"/>
              </a:spcBef>
              <a:spcAft>
                <a:spcPts val="1200"/>
              </a:spcAft>
              <a:buClr>
                <a:schemeClr val="dk2"/>
              </a:buClr>
              <a:buSzPts val="1400"/>
              <a:buFont typeface="Calibri"/>
              <a:buChar char=""/>
            </a:pPr>
            <a:r>
              <a:rPr lang="it" sz="1800">
                <a:solidFill>
                  <a:schemeClr val="dk2"/>
                </a:solidFill>
              </a:rPr>
              <a:t>How will your potential users find your data? </a:t>
            </a:r>
            <a:endParaRPr/>
          </a:p>
        </p:txBody>
      </p:sp>
      <p:sp>
        <p:nvSpPr>
          <p:cNvPr id="1262" name="Google Shape;1262;p163"/>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7. Data Sharing</a:t>
            </a:r>
            <a:endParaRPr/>
          </a:p>
        </p:txBody>
      </p:sp>
      <p:pic>
        <p:nvPicPr>
          <p:cNvPr id="1263" name="Google Shape;1263;p163"/>
          <p:cNvPicPr preferRelativeResize="0">
            <a:picLocks noGrp="1"/>
          </p:cNvPicPr>
          <p:nvPr>
            <p:ph type="pic" idx="2"/>
          </p:nvPr>
        </p:nvPicPr>
        <p:blipFill rotWithShape="1">
          <a:blip r:embed="rId3">
            <a:alphaModFix/>
          </a:blip>
          <a:srcRect t="13087" b="13095"/>
          <a:stretch/>
        </p:blipFill>
        <p:spPr>
          <a:xfrm>
            <a:off x="5723830" y="1084144"/>
            <a:ext cx="3168598" cy="3509402"/>
          </a:xfrm>
          <a:prstGeom prst="rect">
            <a:avLst/>
          </a:prstGeom>
        </p:spPr>
      </p:pic>
      <p:sp>
        <p:nvSpPr>
          <p:cNvPr id="1264" name="Google Shape;1264;p163"/>
          <p:cNvSpPr txBox="1"/>
          <p:nvPr/>
        </p:nvSpPr>
        <p:spPr>
          <a:xfrm>
            <a:off x="5089200" y="4661700"/>
            <a:ext cx="30000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Markus Winkler</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Shape 1276"/>
        <p:cNvGrpSpPr/>
        <p:nvPr/>
      </p:nvGrpSpPr>
      <p:grpSpPr>
        <a:xfrm>
          <a:off x="0" y="0"/>
          <a:ext cx="0" cy="0"/>
          <a:chOff x="0" y="0"/>
          <a:chExt cx="0" cy="0"/>
        </a:xfrm>
      </p:grpSpPr>
      <p:pic>
        <p:nvPicPr>
          <p:cNvPr id="1277" name="Google Shape;1277;p165"/>
          <p:cNvPicPr preferRelativeResize="0"/>
          <p:nvPr/>
        </p:nvPicPr>
        <p:blipFill rotWithShape="1">
          <a:blip r:embed="rId3">
            <a:alphaModFix/>
          </a:blip>
          <a:srcRect/>
          <a:stretch/>
        </p:blipFill>
        <p:spPr>
          <a:xfrm>
            <a:off x="688101" y="1087449"/>
            <a:ext cx="7767749" cy="3513050"/>
          </a:xfrm>
          <a:prstGeom prst="rect">
            <a:avLst/>
          </a:prstGeom>
          <a:noFill/>
          <a:ln>
            <a:noFill/>
          </a:ln>
        </p:spPr>
      </p:pic>
      <p:sp>
        <p:nvSpPr>
          <p:cNvPr id="1278" name="Google Shape;1278;p165"/>
          <p:cNvSpPr txBox="1">
            <a:spLocks noGrp="1"/>
          </p:cNvSpPr>
          <p:nvPr>
            <p:ph type="title"/>
          </p:nvPr>
        </p:nvSpPr>
        <p:spPr>
          <a:xfrm>
            <a:off x="251520" y="3311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Funder policies</a:t>
            </a:r>
            <a:endParaRPr/>
          </a:p>
        </p:txBody>
      </p:sp>
      <p:sp>
        <p:nvSpPr>
          <p:cNvPr id="1279" name="Google Shape;1279;p165"/>
          <p:cNvSpPr txBox="1"/>
          <p:nvPr/>
        </p:nvSpPr>
        <p:spPr>
          <a:xfrm>
            <a:off x="4668500" y="4451375"/>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u="sng">
                <a:solidFill>
                  <a:schemeClr val="hlink"/>
                </a:solidFill>
                <a:latin typeface="Calibri"/>
                <a:ea typeface="Calibri"/>
                <a:cs typeface="Calibri"/>
                <a:sym typeface="Calibri"/>
                <a:hlinkClick r:id="rId4"/>
              </a:rPr>
              <a:t>https://v2.sherpa.ac.uk/juliet/</a:t>
            </a:r>
            <a:r>
              <a:rPr lang="it">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Shape 1283"/>
        <p:cNvGrpSpPr/>
        <p:nvPr/>
      </p:nvGrpSpPr>
      <p:grpSpPr>
        <a:xfrm>
          <a:off x="0" y="0"/>
          <a:ext cx="0" cy="0"/>
          <a:chOff x="0" y="0"/>
          <a:chExt cx="0" cy="0"/>
        </a:xfrm>
      </p:grpSpPr>
      <p:pic>
        <p:nvPicPr>
          <p:cNvPr id="1284" name="Google Shape;1284;p166"/>
          <p:cNvPicPr preferRelativeResize="0"/>
          <p:nvPr/>
        </p:nvPicPr>
        <p:blipFill rotWithShape="1">
          <a:blip r:embed="rId3">
            <a:alphaModFix/>
          </a:blip>
          <a:srcRect/>
          <a:stretch/>
        </p:blipFill>
        <p:spPr>
          <a:xfrm>
            <a:off x="1939528" y="1864519"/>
            <a:ext cx="5264944" cy="1414463"/>
          </a:xfrm>
          <a:prstGeom prst="rect">
            <a:avLst/>
          </a:prstGeom>
          <a:noFill/>
          <a:ln>
            <a:noFill/>
          </a:ln>
        </p:spPr>
      </p:pic>
      <p:sp>
        <p:nvSpPr>
          <p:cNvPr id="1285" name="Google Shape;1285;p166"/>
          <p:cNvSpPr/>
          <p:nvPr/>
        </p:nvSpPr>
        <p:spPr>
          <a:xfrm>
            <a:off x="4290068" y="4132784"/>
            <a:ext cx="4572000" cy="2250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1100"/>
              <a:buFont typeface="Helvetica Neue Light"/>
              <a:buNone/>
            </a:pPr>
            <a:r>
              <a:rPr lang="it" u="sng">
                <a:solidFill>
                  <a:schemeClr val="hlink"/>
                </a:solidFill>
                <a:latin typeface="Calibri"/>
                <a:ea typeface="Calibri"/>
                <a:cs typeface="Calibri"/>
                <a:sym typeface="Calibri"/>
                <a:hlinkClick r:id="rId4"/>
              </a:rPr>
              <a:t>https://guides.github.com/activities/citable-code/</a:t>
            </a:r>
            <a:endParaRPr u="sng">
              <a:solidFill>
                <a:schemeClr val="hlink"/>
              </a:solidFill>
              <a:latin typeface="Calibri"/>
              <a:ea typeface="Calibri"/>
              <a:cs typeface="Calibri"/>
              <a:sym typeface="Calibri"/>
            </a:endParaRPr>
          </a:p>
        </p:txBody>
      </p:sp>
      <p:sp>
        <p:nvSpPr>
          <p:cNvPr id="1286" name="Google Shape;1286;p166"/>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Software sharing</a:t>
            </a:r>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Shape 1291"/>
        <p:cNvGrpSpPr/>
        <p:nvPr/>
      </p:nvGrpSpPr>
      <p:grpSpPr>
        <a:xfrm>
          <a:off x="0" y="0"/>
          <a:ext cx="0" cy="0"/>
          <a:chOff x="0" y="0"/>
          <a:chExt cx="0" cy="0"/>
        </a:xfrm>
      </p:grpSpPr>
      <p:sp>
        <p:nvSpPr>
          <p:cNvPr id="1292" name="Google Shape;1292;p167"/>
          <p:cNvSpPr txBox="1">
            <a:spLocks noGrp="1"/>
          </p:cNvSpPr>
          <p:nvPr>
            <p:ph type="body" idx="1"/>
          </p:nvPr>
        </p:nvSpPr>
        <p:spPr>
          <a:xfrm>
            <a:off x="3672285" y="1084144"/>
            <a:ext cx="5221200" cy="3499200"/>
          </a:xfrm>
          <a:prstGeom prst="rect">
            <a:avLst/>
          </a:prstGeom>
        </p:spPr>
        <p:txBody>
          <a:bodyPr spcFirstLastPara="1" wrap="square" lIns="91425" tIns="45700" rIns="91425" bIns="45700" anchor="ctr" anchorCtr="0">
            <a:normAutofit/>
          </a:bodyPr>
          <a:lstStyle/>
          <a:p>
            <a:pPr marL="457200" marR="0" lvl="0" indent="-342900" algn="l" rtl="0">
              <a:lnSpc>
                <a:spcPct val="100000"/>
              </a:lnSpc>
              <a:spcBef>
                <a:spcPts val="0"/>
              </a:spcBef>
              <a:spcAft>
                <a:spcPts val="0"/>
              </a:spcAft>
              <a:buClr>
                <a:schemeClr val="dk2"/>
              </a:buClr>
              <a:buSzPts val="1800"/>
              <a:buChar char="●"/>
            </a:pPr>
            <a:r>
              <a:rPr lang="it" sz="1800">
                <a:solidFill>
                  <a:schemeClr val="dk2"/>
                </a:solidFill>
              </a:rPr>
              <a:t>Who is responsible to implement and revise the DMP?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How will you share responsibilities among partners in collaborative projects? </a:t>
            </a:r>
            <a:endParaRPr sz="1800">
              <a:solidFill>
                <a:schemeClr val="dk2"/>
              </a:solidFill>
            </a:endParaRPr>
          </a:p>
          <a:p>
            <a:pPr marL="457200" marR="0" lvl="0" indent="-342900" algn="l" rtl="0">
              <a:lnSpc>
                <a:spcPct val="100000"/>
              </a:lnSpc>
              <a:spcBef>
                <a:spcPts val="1000"/>
              </a:spcBef>
              <a:spcAft>
                <a:spcPts val="0"/>
              </a:spcAft>
              <a:buClr>
                <a:schemeClr val="dk2"/>
              </a:buClr>
              <a:buSzPts val="1800"/>
              <a:buChar char="●"/>
            </a:pPr>
            <a:r>
              <a:rPr lang="it" sz="1800">
                <a:solidFill>
                  <a:schemeClr val="dk2"/>
                </a:solidFill>
              </a:rPr>
              <a:t>Which resources will you need to implement your DMP? </a:t>
            </a:r>
            <a:endParaRPr sz="1800">
              <a:solidFill>
                <a:schemeClr val="dk2"/>
              </a:solidFill>
            </a:endParaRPr>
          </a:p>
          <a:p>
            <a:pPr marL="457200" marR="0" lvl="0" indent="-342900" algn="l" rtl="0">
              <a:lnSpc>
                <a:spcPct val="100000"/>
              </a:lnSpc>
              <a:spcBef>
                <a:spcPts val="1000"/>
              </a:spcBef>
              <a:spcAft>
                <a:spcPts val="1000"/>
              </a:spcAft>
              <a:buClr>
                <a:schemeClr val="dk2"/>
              </a:buClr>
              <a:buSzPts val="1800"/>
              <a:buChar char="●"/>
            </a:pPr>
            <a:r>
              <a:rPr lang="it" sz="1800">
                <a:solidFill>
                  <a:schemeClr val="dk2"/>
                </a:solidFill>
              </a:rPr>
              <a:t>Will you need any specific external expertise or tools?</a:t>
            </a:r>
            <a:endParaRPr/>
          </a:p>
        </p:txBody>
      </p:sp>
      <p:sp>
        <p:nvSpPr>
          <p:cNvPr id="1293" name="Google Shape;1293;p167"/>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8. Responsibilities and Resources</a:t>
            </a:r>
            <a:endParaRPr/>
          </a:p>
        </p:txBody>
      </p:sp>
      <p:pic>
        <p:nvPicPr>
          <p:cNvPr id="1294" name="Google Shape;1294;p167"/>
          <p:cNvPicPr preferRelativeResize="0">
            <a:picLocks noGrp="1"/>
          </p:cNvPicPr>
          <p:nvPr>
            <p:ph type="pic" idx="2"/>
          </p:nvPr>
        </p:nvPicPr>
        <p:blipFill rotWithShape="1">
          <a:blip r:embed="rId3">
            <a:alphaModFix/>
          </a:blip>
          <a:srcRect l="19820" r="19826"/>
          <a:stretch/>
        </p:blipFill>
        <p:spPr>
          <a:xfrm>
            <a:off x="253008" y="1084144"/>
            <a:ext cx="3168599" cy="3509401"/>
          </a:xfrm>
          <a:prstGeom prst="rect">
            <a:avLst/>
          </a:prstGeom>
        </p:spPr>
      </p:pic>
      <p:sp>
        <p:nvSpPr>
          <p:cNvPr id="1295" name="Google Shape;1295;p167"/>
          <p:cNvSpPr txBox="1"/>
          <p:nvPr/>
        </p:nvSpPr>
        <p:spPr>
          <a:xfrm>
            <a:off x="956775" y="4851000"/>
            <a:ext cx="3000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4"/>
              </a:rPr>
              <a:t>King's Church International</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Unsplash</a:t>
            </a:r>
            <a:endParaRPr sz="700">
              <a:latin typeface="Calibri"/>
              <a:ea typeface="Calibri"/>
              <a:cs typeface="Calibri"/>
              <a:sym typeface="Calibri"/>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Shape 1299"/>
        <p:cNvGrpSpPr/>
        <p:nvPr/>
      </p:nvGrpSpPr>
      <p:grpSpPr>
        <a:xfrm>
          <a:off x="0" y="0"/>
          <a:ext cx="0" cy="0"/>
          <a:chOff x="0" y="0"/>
          <a:chExt cx="0" cy="0"/>
        </a:xfrm>
      </p:grpSpPr>
      <p:sp>
        <p:nvSpPr>
          <p:cNvPr id="1300" name="Google Shape;1300;p168"/>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9. Cost assessment</a:t>
            </a:r>
            <a:endParaRPr/>
          </a:p>
        </p:txBody>
      </p:sp>
      <p:sp>
        <p:nvSpPr>
          <p:cNvPr id="1301" name="Google Shape;1301;p168"/>
          <p:cNvSpPr txBox="1">
            <a:spLocks noGrp="1"/>
          </p:cNvSpPr>
          <p:nvPr>
            <p:ph type="body" idx="1"/>
          </p:nvPr>
        </p:nvSpPr>
        <p:spPr>
          <a:xfrm>
            <a:off x="251520" y="1084144"/>
            <a:ext cx="5221200" cy="3499200"/>
          </a:xfrm>
          <a:prstGeom prst="rect">
            <a:avLst/>
          </a:prstGeom>
        </p:spPr>
        <p:txBody>
          <a:bodyPr spcFirstLastPara="1" wrap="square" lIns="91425" tIns="45700" rIns="91425" bIns="45700" anchor="ctr" anchorCtr="0">
            <a:normAutofit/>
          </a:bodyPr>
          <a:lstStyle/>
          <a:p>
            <a:pPr marL="254000" marR="0" lvl="0" indent="-266700" algn="l" rtl="0">
              <a:lnSpc>
                <a:spcPct val="100000"/>
              </a:lnSpc>
              <a:spcBef>
                <a:spcPts val="0"/>
              </a:spcBef>
              <a:spcAft>
                <a:spcPts val="0"/>
              </a:spcAft>
              <a:buClr>
                <a:schemeClr val="dk2"/>
              </a:buClr>
              <a:buSzPts val="1400"/>
              <a:buFont typeface="Calibri"/>
              <a:buChar char=""/>
            </a:pPr>
            <a:r>
              <a:rPr lang="it" sz="1800">
                <a:solidFill>
                  <a:schemeClr val="dk2"/>
                </a:solidFill>
              </a:rPr>
              <a:t>The costs related to research data management are eligible as part of the Horizon Europe grant - refer to your Grant Agreement conditions.</a:t>
            </a:r>
            <a:endParaRPr sz="1800">
              <a:solidFill>
                <a:schemeClr val="dk2"/>
              </a:solidFill>
            </a:endParaRPr>
          </a:p>
          <a:p>
            <a:pPr marL="254000" marR="0" lvl="0" indent="-266700" algn="l" rtl="0">
              <a:lnSpc>
                <a:spcPct val="100000"/>
              </a:lnSpc>
              <a:spcBef>
                <a:spcPts val="0"/>
              </a:spcBef>
              <a:spcAft>
                <a:spcPts val="0"/>
              </a:spcAft>
              <a:buClr>
                <a:schemeClr val="dk2"/>
              </a:buClr>
              <a:buSzPts val="1400"/>
              <a:buFont typeface="Calibri"/>
              <a:buChar char=""/>
            </a:pPr>
            <a:endParaRPr sz="1800">
              <a:solidFill>
                <a:schemeClr val="dk2"/>
              </a:solidFill>
            </a:endParaRPr>
          </a:p>
          <a:p>
            <a:pPr marL="254000" marR="0" lvl="0" indent="-266700" algn="l" rtl="0">
              <a:lnSpc>
                <a:spcPct val="100000"/>
              </a:lnSpc>
              <a:spcBef>
                <a:spcPts val="0"/>
              </a:spcBef>
              <a:spcAft>
                <a:spcPts val="0"/>
              </a:spcAft>
              <a:buClr>
                <a:schemeClr val="dk2"/>
              </a:buClr>
              <a:buSzPts val="1400"/>
              <a:buFont typeface="Calibri"/>
              <a:buChar char=""/>
            </a:pPr>
            <a:r>
              <a:rPr lang="it" sz="1800">
                <a:solidFill>
                  <a:schemeClr val="dk2"/>
                </a:solidFill>
              </a:rPr>
              <a:t>For further information, see </a:t>
            </a:r>
            <a:r>
              <a:rPr lang="it" sz="1800" u="sng">
                <a:solidFill>
                  <a:schemeClr val="hlink"/>
                </a:solidFill>
                <a:hlinkClick r:id="rId3"/>
              </a:rPr>
              <a:t>OpenAIRE guide on cost in research data management</a:t>
            </a:r>
            <a:r>
              <a:rPr lang="it" sz="1800">
                <a:solidFill>
                  <a:schemeClr val="dk2"/>
                </a:solidFill>
              </a:rPr>
              <a:t> </a:t>
            </a:r>
            <a:endParaRPr sz="2000"/>
          </a:p>
        </p:txBody>
      </p:sp>
      <p:pic>
        <p:nvPicPr>
          <p:cNvPr id="1302" name="Google Shape;1302;p168"/>
          <p:cNvPicPr preferRelativeResize="0">
            <a:picLocks noGrp="1"/>
          </p:cNvPicPr>
          <p:nvPr>
            <p:ph type="pic" idx="2"/>
          </p:nvPr>
        </p:nvPicPr>
        <p:blipFill rotWithShape="1">
          <a:blip r:embed="rId4">
            <a:alphaModFix/>
          </a:blip>
          <a:srcRect l="24606" r="24606"/>
          <a:stretch/>
        </p:blipFill>
        <p:spPr>
          <a:xfrm>
            <a:off x="5723830" y="1084144"/>
            <a:ext cx="3168599" cy="3509401"/>
          </a:xfrm>
          <a:prstGeom prst="rect">
            <a:avLst/>
          </a:prstGeom>
        </p:spPr>
      </p:pic>
      <p:sp>
        <p:nvSpPr>
          <p:cNvPr id="1303" name="Google Shape;1303;p168"/>
          <p:cNvSpPr txBox="1"/>
          <p:nvPr/>
        </p:nvSpPr>
        <p:spPr>
          <a:xfrm>
            <a:off x="5109550" y="4668525"/>
            <a:ext cx="30000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it" sz="700">
                <a:solidFill>
                  <a:schemeClr val="dk1"/>
                </a:solidFill>
                <a:latin typeface="Calibri"/>
                <a:ea typeface="Calibri"/>
                <a:cs typeface="Calibri"/>
                <a:sym typeface="Calibri"/>
              </a:rPr>
              <a:t>Photo by</a:t>
            </a:r>
            <a:r>
              <a:rPr lang="it" sz="7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5"/>
              </a:rPr>
              <a:t>Rajiv Perera</a:t>
            </a:r>
            <a:r>
              <a:rPr lang="it" sz="700">
                <a:solidFill>
                  <a:schemeClr val="dk1"/>
                </a:solidFill>
                <a:latin typeface="Calibri"/>
                <a:ea typeface="Calibri"/>
                <a:cs typeface="Calibri"/>
                <a:sym typeface="Calibri"/>
              </a:rPr>
              <a:t> on</a:t>
            </a:r>
            <a:r>
              <a:rPr lang="it" sz="700">
                <a:solidFill>
                  <a:schemeClr val="dk1"/>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 </a:t>
            </a:r>
            <a:r>
              <a:rPr lang="it" sz="700" u="sng">
                <a:solidFill>
                  <a:schemeClr val="hlink"/>
                </a:solidFill>
                <a:latin typeface="Calibri"/>
                <a:ea typeface="Calibri"/>
                <a:cs typeface="Calibri"/>
                <a:sym typeface="Calibri"/>
                <a:hlinkClick r:id="rId6"/>
              </a:rPr>
              <a:t>Unsplash</a:t>
            </a:r>
            <a:endParaRPr sz="700">
              <a:latin typeface="Calibri"/>
              <a:ea typeface="Calibri"/>
              <a:cs typeface="Calibri"/>
              <a:sym typeface="Calibri"/>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Shape 1308"/>
        <p:cNvGrpSpPr/>
        <p:nvPr/>
      </p:nvGrpSpPr>
      <p:grpSpPr>
        <a:xfrm>
          <a:off x="0" y="0"/>
          <a:ext cx="0" cy="0"/>
          <a:chOff x="0" y="0"/>
          <a:chExt cx="0" cy="0"/>
        </a:xfrm>
      </p:grpSpPr>
      <p:pic>
        <p:nvPicPr>
          <p:cNvPr id="1309" name="Google Shape;1309;p169"/>
          <p:cNvPicPr preferRelativeResize="0"/>
          <p:nvPr/>
        </p:nvPicPr>
        <p:blipFill>
          <a:blip r:embed="rId3">
            <a:alphaModFix/>
          </a:blip>
          <a:stretch>
            <a:fillRect/>
          </a:stretch>
        </p:blipFill>
        <p:spPr>
          <a:xfrm>
            <a:off x="0" y="0"/>
            <a:ext cx="9144018" cy="5143501"/>
          </a:xfrm>
          <a:prstGeom prst="rect">
            <a:avLst/>
          </a:prstGeom>
          <a:noFill/>
          <a:ln>
            <a:noFill/>
          </a:ln>
        </p:spPr>
      </p:pic>
      <p:sp>
        <p:nvSpPr>
          <p:cNvPr id="1310" name="Google Shape;1310;p169"/>
          <p:cNvSpPr txBox="1"/>
          <p:nvPr/>
        </p:nvSpPr>
        <p:spPr>
          <a:xfrm>
            <a:off x="2592100" y="1187475"/>
            <a:ext cx="3908400" cy="3047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200" b="1">
                <a:solidFill>
                  <a:schemeClr val="lt1"/>
                </a:solidFill>
                <a:highlight>
                  <a:schemeClr val="accent2"/>
                </a:highlight>
                <a:latin typeface="Calibri"/>
                <a:ea typeface="Calibri"/>
                <a:cs typeface="Calibri"/>
                <a:sym typeface="Calibri"/>
              </a:rPr>
              <a:t>Resources and tools for DMP</a:t>
            </a:r>
            <a:endParaRPr sz="6200" b="1">
              <a:solidFill>
                <a:schemeClr val="lt1"/>
              </a:solidFill>
              <a:highlight>
                <a:schemeClr val="accent2"/>
              </a:highlight>
              <a:latin typeface="Calibri"/>
              <a:ea typeface="Calibri"/>
              <a:cs typeface="Calibri"/>
              <a:sym typeface="Calibri"/>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Shape 1314"/>
        <p:cNvGrpSpPr/>
        <p:nvPr/>
      </p:nvGrpSpPr>
      <p:grpSpPr>
        <a:xfrm>
          <a:off x="0" y="0"/>
          <a:ext cx="0" cy="0"/>
          <a:chOff x="0" y="0"/>
          <a:chExt cx="0" cy="0"/>
        </a:xfrm>
      </p:grpSpPr>
      <p:pic>
        <p:nvPicPr>
          <p:cNvPr id="1315" name="Google Shape;1315;p170"/>
          <p:cNvPicPr preferRelativeResize="0"/>
          <p:nvPr/>
        </p:nvPicPr>
        <p:blipFill rotWithShape="1">
          <a:blip r:embed="rId3">
            <a:alphaModFix/>
          </a:blip>
          <a:srcRect l="35380" t="13996" r="36166" b="18807"/>
          <a:stretch/>
        </p:blipFill>
        <p:spPr>
          <a:xfrm>
            <a:off x="1275773" y="2593029"/>
            <a:ext cx="1552210" cy="1912297"/>
          </a:xfrm>
          <a:prstGeom prst="rect">
            <a:avLst/>
          </a:prstGeom>
          <a:noFill/>
          <a:ln>
            <a:noFill/>
          </a:ln>
        </p:spPr>
      </p:pic>
      <p:pic>
        <p:nvPicPr>
          <p:cNvPr id="1316" name="Google Shape;1316;p170"/>
          <p:cNvPicPr preferRelativeResize="0"/>
          <p:nvPr/>
        </p:nvPicPr>
        <p:blipFill rotWithShape="1">
          <a:blip r:embed="rId4">
            <a:alphaModFix/>
          </a:blip>
          <a:srcRect l="35066" t="22588" r="37742" b="22533"/>
          <a:stretch/>
        </p:blipFill>
        <p:spPr>
          <a:xfrm>
            <a:off x="214664" y="949930"/>
            <a:ext cx="1644682" cy="1990078"/>
          </a:xfrm>
          <a:prstGeom prst="rect">
            <a:avLst/>
          </a:prstGeom>
          <a:noFill/>
          <a:ln>
            <a:noFill/>
          </a:ln>
        </p:spPr>
      </p:pic>
      <p:pic>
        <p:nvPicPr>
          <p:cNvPr id="1317" name="Google Shape;1317;p170"/>
          <p:cNvPicPr preferRelativeResize="0"/>
          <p:nvPr/>
        </p:nvPicPr>
        <p:blipFill rotWithShape="1">
          <a:blip r:embed="rId5">
            <a:alphaModFix/>
          </a:blip>
          <a:srcRect/>
          <a:stretch/>
        </p:blipFill>
        <p:spPr>
          <a:xfrm>
            <a:off x="3189933" y="0"/>
            <a:ext cx="2883177" cy="4686870"/>
          </a:xfrm>
          <a:prstGeom prst="rect">
            <a:avLst/>
          </a:prstGeom>
          <a:noFill/>
          <a:ln>
            <a:noFill/>
          </a:ln>
        </p:spPr>
      </p:pic>
      <p:pic>
        <p:nvPicPr>
          <p:cNvPr id="1318" name="Google Shape;1318;p170"/>
          <p:cNvPicPr preferRelativeResize="0"/>
          <p:nvPr/>
        </p:nvPicPr>
        <p:blipFill rotWithShape="1">
          <a:blip r:embed="rId6">
            <a:alphaModFix/>
          </a:blip>
          <a:srcRect r="9214"/>
          <a:stretch/>
        </p:blipFill>
        <p:spPr>
          <a:xfrm>
            <a:off x="6169375" y="1286229"/>
            <a:ext cx="2678547" cy="2874521"/>
          </a:xfrm>
          <a:prstGeom prst="rect">
            <a:avLst/>
          </a:prstGeom>
          <a:noFill/>
          <a:ln>
            <a:noFill/>
          </a:ln>
        </p:spPr>
      </p:pic>
      <p:sp>
        <p:nvSpPr>
          <p:cNvPr id="1319" name="Google Shape;1319;p170"/>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Core Requirements</a:t>
            </a:r>
            <a:endParaRPr/>
          </a:p>
        </p:txBody>
      </p:sp>
      <p:sp>
        <p:nvSpPr>
          <p:cNvPr id="1320" name="Google Shape;1320;p170"/>
          <p:cNvSpPr txBox="1"/>
          <p:nvPr/>
        </p:nvSpPr>
        <p:spPr>
          <a:xfrm>
            <a:off x="0" y="4648200"/>
            <a:ext cx="91134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200">
                <a:solidFill>
                  <a:schemeClr val="dk1"/>
                </a:solidFill>
                <a:highlight>
                  <a:srgbClr val="FFFFFF"/>
                </a:highlight>
                <a:latin typeface="Calibri"/>
                <a:ea typeface="Calibri"/>
                <a:cs typeface="Calibri"/>
                <a:sym typeface="Calibri"/>
              </a:rPr>
              <a:t>Science Europe, Practical Guide to the International Alignment of Research Data Management -</a:t>
            </a:r>
            <a:r>
              <a:rPr lang="it" sz="1200">
                <a:solidFill>
                  <a:schemeClr val="lt1"/>
                </a:solidFill>
                <a:highlight>
                  <a:schemeClr val="accent3"/>
                </a:highlight>
                <a:latin typeface="Calibri"/>
                <a:ea typeface="Calibri"/>
                <a:cs typeface="Calibri"/>
                <a:sym typeface="Calibri"/>
              </a:rPr>
              <a:t> Extended Edition, 2021</a:t>
            </a:r>
            <a:r>
              <a:rPr lang="it" sz="1200">
                <a:solidFill>
                  <a:schemeClr val="dk1"/>
                </a:solidFill>
                <a:highlight>
                  <a:srgbClr val="FFFFFF"/>
                </a:highlight>
                <a:latin typeface="Calibri"/>
                <a:ea typeface="Calibri"/>
                <a:cs typeface="Calibri"/>
                <a:sym typeface="Calibri"/>
              </a:rPr>
              <a:t>, </a:t>
            </a:r>
            <a:r>
              <a:rPr lang="it" sz="1200" u="sng">
                <a:solidFill>
                  <a:schemeClr val="dk1"/>
                </a:solidFill>
                <a:highlight>
                  <a:srgbClr val="FFFFFF"/>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10.5281/zenodo.4915861</a:t>
            </a:r>
            <a:endParaRPr sz="1200" u="sng">
              <a:solidFill>
                <a:schemeClr val="dk1"/>
              </a:solidFill>
              <a:latin typeface="Calibri"/>
              <a:ea typeface="Calibri"/>
              <a:cs typeface="Calibri"/>
              <a:sym typeface="Calibri"/>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Shape 1324"/>
        <p:cNvGrpSpPr/>
        <p:nvPr/>
      </p:nvGrpSpPr>
      <p:grpSpPr>
        <a:xfrm>
          <a:off x="0" y="0"/>
          <a:ext cx="0" cy="0"/>
          <a:chOff x="0" y="0"/>
          <a:chExt cx="0" cy="0"/>
        </a:xfrm>
      </p:grpSpPr>
      <p:pic>
        <p:nvPicPr>
          <p:cNvPr id="1325" name="Google Shape;1325;p171"/>
          <p:cNvPicPr preferRelativeResize="0"/>
          <p:nvPr/>
        </p:nvPicPr>
        <p:blipFill rotWithShape="1">
          <a:blip r:embed="rId3">
            <a:alphaModFix/>
          </a:blip>
          <a:srcRect l="31436" t="10236" r="30276" b="4816"/>
          <a:stretch/>
        </p:blipFill>
        <p:spPr>
          <a:xfrm>
            <a:off x="3905499" y="641616"/>
            <a:ext cx="3527794" cy="4167874"/>
          </a:xfrm>
          <a:prstGeom prst="rect">
            <a:avLst/>
          </a:prstGeom>
          <a:noFill/>
          <a:ln>
            <a:noFill/>
          </a:ln>
          <a:effectLst>
            <a:outerShdw blurRad="292100" dist="139700" dir="2700000" algn="tl" rotWithShape="0">
              <a:srgbClr val="333333">
                <a:alpha val="64709"/>
              </a:srgbClr>
            </a:outerShdw>
          </a:effectLst>
        </p:spPr>
      </p:pic>
      <p:grpSp>
        <p:nvGrpSpPr>
          <p:cNvPr id="1326" name="Google Shape;1326;p171"/>
          <p:cNvGrpSpPr/>
          <p:nvPr/>
        </p:nvGrpSpPr>
        <p:grpSpPr>
          <a:xfrm>
            <a:off x="298694" y="615191"/>
            <a:ext cx="8546600" cy="4027330"/>
            <a:chOff x="-4947128" y="1174896"/>
            <a:chExt cx="10976881" cy="5543469"/>
          </a:xfrm>
        </p:grpSpPr>
        <p:pic>
          <p:nvPicPr>
            <p:cNvPr id="1327" name="Google Shape;1327;p171"/>
            <p:cNvPicPr preferRelativeResize="0"/>
            <p:nvPr/>
          </p:nvPicPr>
          <p:blipFill rotWithShape="1">
            <a:blip r:embed="rId4">
              <a:alphaModFix/>
            </a:blip>
            <a:srcRect/>
            <a:stretch/>
          </p:blipFill>
          <p:spPr>
            <a:xfrm>
              <a:off x="-4947128" y="1174896"/>
              <a:ext cx="4387646" cy="5543469"/>
            </a:xfrm>
            <a:prstGeom prst="rect">
              <a:avLst/>
            </a:prstGeom>
            <a:noFill/>
            <a:ln>
              <a:noFill/>
            </a:ln>
            <a:effectLst>
              <a:outerShdw blurRad="292100" dist="139700" dir="2700000" algn="tl" rotWithShape="0">
                <a:srgbClr val="333333">
                  <a:alpha val="64709"/>
                </a:srgbClr>
              </a:outerShdw>
            </a:effectLst>
          </p:spPr>
        </p:pic>
        <p:pic>
          <p:nvPicPr>
            <p:cNvPr id="1328" name="Google Shape;1328;p171"/>
            <p:cNvPicPr preferRelativeResize="0"/>
            <p:nvPr/>
          </p:nvPicPr>
          <p:blipFill rotWithShape="1">
            <a:blip r:embed="rId5">
              <a:alphaModFix/>
            </a:blip>
            <a:srcRect l="32839" t="17711" r="31052" b="12004"/>
            <a:stretch/>
          </p:blipFill>
          <p:spPr>
            <a:xfrm>
              <a:off x="4090481" y="3265835"/>
              <a:ext cx="1939272" cy="2409801"/>
            </a:xfrm>
            <a:prstGeom prst="rect">
              <a:avLst/>
            </a:prstGeom>
            <a:noFill/>
            <a:ln>
              <a:noFill/>
            </a:ln>
          </p:spPr>
        </p:pic>
      </p:grpSp>
      <p:sp>
        <p:nvSpPr>
          <p:cNvPr id="1329" name="Google Shape;1329;p171"/>
          <p:cNvSpPr/>
          <p:nvPr/>
        </p:nvSpPr>
        <p:spPr>
          <a:xfrm>
            <a:off x="135724" y="4820900"/>
            <a:ext cx="8756700" cy="1410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0000"/>
              </a:buClr>
              <a:buSzPts val="600"/>
              <a:buFont typeface="Calibri"/>
              <a:buNone/>
            </a:pPr>
            <a:r>
              <a:rPr lang="it" u="sng">
                <a:solidFill>
                  <a:schemeClr val="hlink"/>
                </a:solidFill>
                <a:latin typeface="Calibri"/>
                <a:ea typeface="Calibri"/>
                <a:cs typeface="Calibri"/>
                <a:sym typeface="Calibri"/>
                <a:hlinkClick r:id="rId6"/>
              </a:rPr>
              <a:t>https://www.cessda.eu/content/download/4302/48656/file/TTT_DO_DMPExpertGuide_v1.2.pdf</a:t>
            </a:r>
            <a:r>
              <a:rPr lang="it" u="sng">
                <a:solidFill>
                  <a:schemeClr val="hlink"/>
                </a:solidFill>
                <a:latin typeface="Calibri"/>
                <a:ea typeface="Calibri"/>
                <a:cs typeface="Calibri"/>
                <a:sym typeface="Calibri"/>
              </a:rPr>
              <a:t> </a:t>
            </a:r>
            <a:endParaRPr u="sng">
              <a:solidFill>
                <a:schemeClr val="hlink"/>
              </a:solidFill>
              <a:latin typeface="Calibri"/>
              <a:ea typeface="Calibri"/>
              <a:cs typeface="Calibri"/>
              <a:sym typeface="Calibri"/>
            </a:endParaRPr>
          </a:p>
        </p:txBody>
      </p:sp>
      <p:sp>
        <p:nvSpPr>
          <p:cNvPr id="1330" name="Google Shape;1330;p171"/>
          <p:cNvSpPr txBox="1">
            <a:spLocks noGrp="1"/>
          </p:cNvSpPr>
          <p:nvPr>
            <p:ph type="title"/>
          </p:nvPr>
        </p:nvSpPr>
        <p:spPr>
          <a:xfrm>
            <a:off x="251520" y="263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CESSDA DMP Expert Guide</a:t>
            </a:r>
            <a:endParaRPr/>
          </a:p>
        </p:txBody>
      </p:sp>
      <p:pic>
        <p:nvPicPr>
          <p:cNvPr id="1331" name="Google Shape;1331;p171"/>
          <p:cNvPicPr preferRelativeResize="0"/>
          <p:nvPr/>
        </p:nvPicPr>
        <p:blipFill>
          <a:blip r:embed="rId7">
            <a:alphaModFix/>
          </a:blip>
          <a:stretch>
            <a:fillRect/>
          </a:stretch>
        </p:blipFill>
        <p:spPr>
          <a:xfrm>
            <a:off x="6990950" y="1209675"/>
            <a:ext cx="1991125" cy="1147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8"/>
          <p:cNvSpPr txBox="1"/>
          <p:nvPr/>
        </p:nvSpPr>
        <p:spPr>
          <a:xfrm>
            <a:off x="278625" y="1360175"/>
            <a:ext cx="7196700" cy="3509400"/>
          </a:xfrm>
          <a:prstGeom prst="rect">
            <a:avLst/>
          </a:prstGeom>
          <a:noFill/>
          <a:ln>
            <a:noFill/>
          </a:ln>
        </p:spPr>
        <p:txBody>
          <a:bodyPr spcFirstLastPara="1" wrap="square" lIns="91425" tIns="91425" rIns="91425" bIns="91425" anchor="ctr" anchorCtr="0">
            <a:spAutoFit/>
          </a:bodyPr>
          <a:lstStyle/>
          <a:p>
            <a:pPr marL="0" marR="0" lvl="0" indent="0" algn="l" rtl="0">
              <a:lnSpc>
                <a:spcPct val="100000"/>
              </a:lnSpc>
              <a:spcBef>
                <a:spcPts val="0"/>
              </a:spcBef>
              <a:spcAft>
                <a:spcPts val="0"/>
              </a:spcAft>
              <a:buNone/>
            </a:pPr>
            <a:r>
              <a:rPr lang="it" sz="5400">
                <a:solidFill>
                  <a:schemeClr val="lt1"/>
                </a:solidFill>
                <a:latin typeface="Playfair Display"/>
                <a:ea typeface="Playfair Display"/>
                <a:cs typeface="Playfair Display"/>
                <a:sym typeface="Playfair Display"/>
              </a:rPr>
              <a:t>“Publishing research without </a:t>
            </a:r>
            <a:r>
              <a:rPr lang="it" sz="5400">
                <a:solidFill>
                  <a:schemeClr val="dk2"/>
                </a:solidFill>
                <a:highlight>
                  <a:schemeClr val="dk1"/>
                </a:highlight>
                <a:latin typeface="Playfair Display"/>
                <a:ea typeface="Playfair Display"/>
                <a:cs typeface="Playfair Display"/>
                <a:sym typeface="Playfair Display"/>
              </a:rPr>
              <a:t>data</a:t>
            </a:r>
            <a:r>
              <a:rPr lang="it" sz="5400">
                <a:solidFill>
                  <a:schemeClr val="lt1"/>
                </a:solidFill>
                <a:latin typeface="Playfair Display"/>
                <a:ea typeface="Playfair Display"/>
                <a:cs typeface="Playfair Display"/>
                <a:sym typeface="Playfair Display"/>
              </a:rPr>
              <a:t> is simply advertising, not science” </a:t>
            </a:r>
            <a:r>
              <a:rPr lang="it" sz="2600" i="1">
                <a:solidFill>
                  <a:schemeClr val="lt1"/>
                </a:solidFill>
                <a:latin typeface="Calibri"/>
                <a:ea typeface="Calibri"/>
                <a:cs typeface="Calibri"/>
                <a:sym typeface="Calibri"/>
              </a:rPr>
              <a:t>                       </a:t>
            </a:r>
            <a:r>
              <a:rPr lang="it" sz="5400">
                <a:solidFill>
                  <a:schemeClr val="lt1"/>
                </a:solidFill>
                <a:latin typeface="Playfair Display"/>
                <a:ea typeface="Playfair Display"/>
                <a:cs typeface="Playfair Display"/>
                <a:sym typeface="Playfair Display"/>
              </a:rPr>
              <a:t> </a:t>
            </a:r>
            <a:r>
              <a:rPr lang="it" sz="2600" i="1" u="sng">
                <a:solidFill>
                  <a:schemeClr val="accent4"/>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Graham Steel</a:t>
            </a:r>
            <a:r>
              <a:rPr lang="it" sz="2600" i="1" u="sng">
                <a:solidFill>
                  <a:schemeClr val="accent4"/>
                </a:solidFill>
                <a:latin typeface="Calibri"/>
                <a:ea typeface="Calibri"/>
                <a:cs typeface="Calibri"/>
                <a:sym typeface="Calibri"/>
              </a:rPr>
              <a:t> </a:t>
            </a:r>
            <a:endParaRPr sz="3000">
              <a:solidFill>
                <a:schemeClr val="lt1"/>
              </a:solidFill>
              <a:latin typeface="Playfair Display"/>
              <a:ea typeface="Playfair Display"/>
              <a:cs typeface="Playfair Display"/>
              <a:sym typeface="Playfair Display"/>
            </a:endParaRPr>
          </a:p>
        </p:txBody>
      </p:sp>
      <p:sp>
        <p:nvSpPr>
          <p:cNvPr id="307" name="Google Shape;307;p48"/>
          <p:cNvSpPr txBox="1"/>
          <p:nvPr/>
        </p:nvSpPr>
        <p:spPr>
          <a:xfrm>
            <a:off x="4117950" y="5982875"/>
            <a:ext cx="7346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layfair Display"/>
              <a:ea typeface="Playfair Display"/>
              <a:cs typeface="Playfair Display"/>
              <a:sym typeface="Playfair Display"/>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Shape 1335"/>
        <p:cNvGrpSpPr/>
        <p:nvPr/>
      </p:nvGrpSpPr>
      <p:grpSpPr>
        <a:xfrm>
          <a:off x="0" y="0"/>
          <a:ext cx="0" cy="0"/>
          <a:chOff x="0" y="0"/>
          <a:chExt cx="0" cy="0"/>
        </a:xfrm>
      </p:grpSpPr>
      <p:grpSp>
        <p:nvGrpSpPr>
          <p:cNvPr id="1336" name="Google Shape;1336;p172"/>
          <p:cNvGrpSpPr/>
          <p:nvPr/>
        </p:nvGrpSpPr>
        <p:grpSpPr>
          <a:xfrm>
            <a:off x="383257" y="347185"/>
            <a:ext cx="8377485" cy="4629062"/>
            <a:chOff x="1338293" y="346284"/>
            <a:chExt cx="14893307" cy="8229443"/>
          </a:xfrm>
        </p:grpSpPr>
        <p:pic>
          <p:nvPicPr>
            <p:cNvPr id="1337" name="Google Shape;1337;p172"/>
            <p:cNvPicPr preferRelativeResize="0"/>
            <p:nvPr/>
          </p:nvPicPr>
          <p:blipFill rotWithShape="1">
            <a:blip r:embed="rId3">
              <a:alphaModFix/>
            </a:blip>
            <a:srcRect l="23968" t="5809" r="29654" b="4817"/>
            <a:stretch/>
          </p:blipFill>
          <p:spPr>
            <a:xfrm>
              <a:off x="8784948" y="346284"/>
              <a:ext cx="7446653" cy="8229443"/>
            </a:xfrm>
            <a:prstGeom prst="rect">
              <a:avLst/>
            </a:prstGeom>
            <a:noFill/>
            <a:ln>
              <a:noFill/>
            </a:ln>
            <a:effectLst>
              <a:outerShdw blurRad="292100" dist="139700" dir="2700000" algn="tl" rotWithShape="0">
                <a:srgbClr val="333333">
                  <a:alpha val="64709"/>
                </a:srgbClr>
              </a:outerShdw>
            </a:effectLst>
          </p:spPr>
        </p:pic>
        <p:pic>
          <p:nvPicPr>
            <p:cNvPr id="1338" name="Google Shape;1338;p172"/>
            <p:cNvPicPr preferRelativeResize="0"/>
            <p:nvPr/>
          </p:nvPicPr>
          <p:blipFill rotWithShape="1">
            <a:blip r:embed="rId4">
              <a:alphaModFix/>
            </a:blip>
            <a:srcRect l="7005" t="12451" r="34319" b="51299"/>
            <a:stretch/>
          </p:blipFill>
          <p:spPr>
            <a:xfrm>
              <a:off x="1338293" y="1601175"/>
              <a:ext cx="6513782" cy="2283765"/>
            </a:xfrm>
            <a:prstGeom prst="rect">
              <a:avLst/>
            </a:prstGeom>
            <a:noFill/>
            <a:ln>
              <a:noFill/>
            </a:ln>
          </p:spPr>
        </p:pic>
      </p:grpSp>
      <p:sp>
        <p:nvSpPr>
          <p:cNvPr id="1339" name="Google Shape;1339;p172"/>
          <p:cNvSpPr/>
          <p:nvPr/>
        </p:nvSpPr>
        <p:spPr>
          <a:xfrm>
            <a:off x="-70742" y="3825070"/>
            <a:ext cx="4572000" cy="1731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800"/>
              <a:buFont typeface="Helvetica Neue Light"/>
              <a:buNone/>
            </a:pPr>
            <a:r>
              <a:rPr lang="it" sz="1000" u="sng">
                <a:solidFill>
                  <a:schemeClr val="hlink"/>
                </a:solidFill>
                <a:latin typeface="Calibri"/>
                <a:ea typeface="Calibri"/>
                <a:cs typeface="Calibri"/>
                <a:sym typeface="Calibri"/>
                <a:hlinkClick r:id="rId5"/>
              </a:rPr>
              <a:t>https://www.dcc.ac.uk/guidance/how-guides/five-steps-decide-what-data-keep</a:t>
            </a:r>
            <a:r>
              <a:rPr lang="it" sz="800" b="0" i="0" u="none" strike="noStrike" cap="none">
                <a:solidFill>
                  <a:srgbClr val="000000"/>
                </a:solidFill>
                <a:latin typeface="Helvetica Neue Light"/>
                <a:ea typeface="Helvetica Neue Light"/>
                <a:cs typeface="Helvetica Neue Light"/>
                <a:sym typeface="Helvetica Neue Light"/>
              </a:rPr>
              <a:t> </a:t>
            </a:r>
            <a:endParaRPr sz="800"/>
          </a:p>
        </p:txBody>
      </p:sp>
      <p:sp>
        <p:nvSpPr>
          <p:cNvPr id="1340" name="Google Shape;1340;p172"/>
          <p:cNvSpPr/>
          <p:nvPr/>
        </p:nvSpPr>
        <p:spPr>
          <a:xfrm>
            <a:off x="-366520" y="3478609"/>
            <a:ext cx="4572000" cy="190500"/>
          </a:xfrm>
          <a:prstGeom prst="rect">
            <a:avLst/>
          </a:prstGeom>
          <a:noFill/>
          <a:ln>
            <a:noFill/>
          </a:ln>
        </p:spPr>
        <p:txBody>
          <a:bodyPr spcFirstLastPara="1" wrap="square" lIns="51425" tIns="25700" rIns="51425" bIns="25700" anchor="t" anchorCtr="0">
            <a:noAutofit/>
          </a:bodyPr>
          <a:lstStyle/>
          <a:p>
            <a:pPr marL="0" marR="0" lvl="0" indent="0" algn="ctr" rtl="0">
              <a:lnSpc>
                <a:spcPct val="100000"/>
              </a:lnSpc>
              <a:spcBef>
                <a:spcPts val="0"/>
              </a:spcBef>
              <a:spcAft>
                <a:spcPts val="0"/>
              </a:spcAft>
              <a:buClr>
                <a:srgbClr val="000000"/>
              </a:buClr>
              <a:buSzPts val="900"/>
              <a:buFont typeface="Helvetica Neue Light"/>
              <a:buNone/>
            </a:pPr>
            <a:r>
              <a:rPr lang="it" sz="1000" u="sng">
                <a:solidFill>
                  <a:schemeClr val="hlink"/>
                </a:solidFill>
                <a:latin typeface="Calibri"/>
                <a:ea typeface="Calibri"/>
                <a:cs typeface="Calibri"/>
                <a:sym typeface="Calibri"/>
                <a:hlinkClick r:id="rId6"/>
              </a:rPr>
              <a:t>https://www.dcc.ac.uk/guidance/how-guides</a:t>
            </a:r>
            <a:r>
              <a:rPr lang="it" sz="1000" u="sng">
                <a:solidFill>
                  <a:schemeClr val="hlink"/>
                </a:solidFill>
                <a:latin typeface="Calibri"/>
                <a:ea typeface="Calibri"/>
                <a:cs typeface="Calibri"/>
                <a:sym typeface="Calibri"/>
              </a:rPr>
              <a:t> </a:t>
            </a:r>
            <a:endParaRPr sz="1000" u="sng">
              <a:solidFill>
                <a:schemeClr val="hlink"/>
              </a:solidFill>
              <a:latin typeface="Calibri"/>
              <a:ea typeface="Calibri"/>
              <a:cs typeface="Calibri"/>
              <a:sym typeface="Calibri"/>
            </a:endParaRPr>
          </a:p>
        </p:txBody>
      </p:sp>
      <p:sp>
        <p:nvSpPr>
          <p:cNvPr id="1341" name="Google Shape;1341;p172"/>
          <p:cNvSpPr txBox="1">
            <a:spLocks noGrp="1"/>
          </p:cNvSpPr>
          <p:nvPr>
            <p:ph type="title"/>
          </p:nvPr>
        </p:nvSpPr>
        <p:spPr>
          <a:xfrm>
            <a:off x="251520" y="102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DCC guides</a:t>
            </a:r>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Shape 1345"/>
        <p:cNvGrpSpPr/>
        <p:nvPr/>
      </p:nvGrpSpPr>
      <p:grpSpPr>
        <a:xfrm>
          <a:off x="0" y="0"/>
          <a:ext cx="0" cy="0"/>
          <a:chOff x="0" y="0"/>
          <a:chExt cx="0" cy="0"/>
        </a:xfrm>
      </p:grpSpPr>
      <p:sp>
        <p:nvSpPr>
          <p:cNvPr id="1346" name="Google Shape;1346;p173"/>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u="sng">
                <a:solidFill>
                  <a:schemeClr val="hlink"/>
                </a:solidFill>
                <a:hlinkClick r:id="rId3"/>
              </a:rPr>
              <a:t>http://wikimedia.sp.unipi.it/images/Grigliapianodigestionedatiricerca.pdf</a:t>
            </a:r>
            <a:r>
              <a:rPr lang="it"/>
              <a:t> </a:t>
            </a:r>
            <a:endParaRPr/>
          </a:p>
        </p:txBody>
      </p:sp>
      <p:pic>
        <p:nvPicPr>
          <p:cNvPr id="1347" name="Google Shape;1347;p173"/>
          <p:cNvPicPr preferRelativeResize="0"/>
          <p:nvPr/>
        </p:nvPicPr>
        <p:blipFill>
          <a:blip r:embed="rId4">
            <a:alphaModFix/>
          </a:blip>
          <a:stretch>
            <a:fillRect/>
          </a:stretch>
        </p:blipFill>
        <p:spPr>
          <a:xfrm>
            <a:off x="2767501" y="140600"/>
            <a:ext cx="5577173" cy="4108649"/>
          </a:xfrm>
          <a:prstGeom prst="rect">
            <a:avLst/>
          </a:prstGeom>
          <a:noFill/>
          <a:ln>
            <a:noFill/>
          </a:ln>
        </p:spPr>
      </p:pic>
      <p:sp>
        <p:nvSpPr>
          <p:cNvPr id="1348" name="Google Shape;1348;p173"/>
          <p:cNvSpPr txBox="1"/>
          <p:nvPr/>
        </p:nvSpPr>
        <p:spPr>
          <a:xfrm>
            <a:off x="342125" y="1002750"/>
            <a:ext cx="25953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50">
                <a:highlight>
                  <a:srgbClr val="FFFFFF"/>
                </a:highlight>
              </a:rPr>
              <a:t>Nel maggio 2017 un gruppo di lavoro informale sui dati della ricerca (costituito da Politecnico di Milano, Università di Milano, Università di Torino, Università di Trento, Università Ca’ Foscari Venezia) ha redatto una checklist con una griglia in lingua italiana per l'elaborazione di un Data Management Plan.</a:t>
            </a:r>
            <a:endParaRPr>
              <a:latin typeface="Lato"/>
              <a:ea typeface="Lato"/>
              <a:cs typeface="Lato"/>
              <a:sym typeface="Lato"/>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Shape 1352"/>
        <p:cNvGrpSpPr/>
        <p:nvPr/>
      </p:nvGrpSpPr>
      <p:grpSpPr>
        <a:xfrm>
          <a:off x="0" y="0"/>
          <a:ext cx="0" cy="0"/>
          <a:chOff x="0" y="0"/>
          <a:chExt cx="0" cy="0"/>
        </a:xfrm>
      </p:grpSpPr>
      <p:pic>
        <p:nvPicPr>
          <p:cNvPr id="1353" name="Google Shape;1353;p174"/>
          <p:cNvPicPr preferRelativeResize="0"/>
          <p:nvPr/>
        </p:nvPicPr>
        <p:blipFill rotWithShape="1">
          <a:blip r:embed="rId3">
            <a:alphaModFix/>
          </a:blip>
          <a:srcRect/>
          <a:stretch/>
        </p:blipFill>
        <p:spPr>
          <a:xfrm>
            <a:off x="2072247" y="708885"/>
            <a:ext cx="6848812" cy="3951544"/>
          </a:xfrm>
          <a:prstGeom prst="rect">
            <a:avLst/>
          </a:prstGeom>
          <a:noFill/>
          <a:ln>
            <a:noFill/>
          </a:ln>
          <a:effectLst>
            <a:outerShdw blurRad="292100" dist="139700" dir="2700000" algn="tl" rotWithShape="0">
              <a:srgbClr val="333333">
                <a:alpha val="64709"/>
              </a:srgbClr>
            </a:outerShdw>
          </a:effectLst>
        </p:spPr>
      </p:pic>
      <p:sp>
        <p:nvSpPr>
          <p:cNvPr id="1354" name="Google Shape;1354;p174"/>
          <p:cNvSpPr/>
          <p:nvPr/>
        </p:nvSpPr>
        <p:spPr>
          <a:xfrm>
            <a:off x="251525" y="4807250"/>
            <a:ext cx="6295800" cy="198000"/>
          </a:xfrm>
          <a:prstGeom prst="rect">
            <a:avLst/>
          </a:prstGeom>
          <a:noFill/>
          <a:ln>
            <a:noFill/>
          </a:ln>
        </p:spPr>
        <p:txBody>
          <a:bodyPr spcFirstLastPara="1" wrap="square" lIns="51425" tIns="25700" rIns="51425" bIns="25700" anchor="t" anchorCtr="0">
            <a:noAutofit/>
          </a:bodyPr>
          <a:lstStyle/>
          <a:p>
            <a:pPr marL="0" marR="0" lvl="0" indent="0" algn="l" rtl="0">
              <a:lnSpc>
                <a:spcPct val="100000"/>
              </a:lnSpc>
              <a:spcBef>
                <a:spcPts val="0"/>
              </a:spcBef>
              <a:spcAft>
                <a:spcPts val="0"/>
              </a:spcAft>
              <a:buClr>
                <a:srgbClr val="000000"/>
              </a:buClr>
              <a:buSzPts val="600"/>
              <a:buFont typeface="Calibri"/>
              <a:buNone/>
            </a:pPr>
            <a:r>
              <a:rPr lang="it" sz="1200" b="0" i="0" u="sng" strike="noStrike" cap="none">
                <a:solidFill>
                  <a:srgbClr val="000000"/>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https://dmptool.org/general_guidance#metadata-data-documentation</a:t>
            </a:r>
            <a:r>
              <a:rPr lang="it" sz="1200" b="0" i="0" u="none" strike="noStrike" cap="none">
                <a:solidFill>
                  <a:srgbClr val="000000"/>
                </a:solidFill>
                <a:latin typeface="Calibri"/>
                <a:ea typeface="Calibri"/>
                <a:cs typeface="Calibri"/>
                <a:sym typeface="Calibri"/>
              </a:rPr>
              <a:t> </a:t>
            </a:r>
            <a:endParaRPr sz="1200"/>
          </a:p>
        </p:txBody>
      </p:sp>
      <p:sp>
        <p:nvSpPr>
          <p:cNvPr id="1355" name="Google Shape;1355;p174"/>
          <p:cNvSpPr txBox="1">
            <a:spLocks noGrp="1"/>
          </p:cNvSpPr>
          <p:nvPr>
            <p:ph type="title"/>
          </p:nvPr>
        </p:nvSpPr>
        <p:spPr>
          <a:xfrm>
            <a:off x="251525" y="483535"/>
            <a:ext cx="8640900" cy="14322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Citing</a:t>
            </a:r>
            <a:endParaRPr/>
          </a:p>
          <a:p>
            <a:pPr marL="0" lvl="0" indent="0" algn="l" rtl="0">
              <a:spcBef>
                <a:spcPts val="0"/>
              </a:spcBef>
              <a:spcAft>
                <a:spcPts val="0"/>
              </a:spcAft>
              <a:buNone/>
            </a:pPr>
            <a:r>
              <a:rPr lang="it"/>
              <a:t>data</a:t>
            </a:r>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Shape 446"/>
        <p:cNvGrpSpPr/>
        <p:nvPr/>
      </p:nvGrpSpPr>
      <p:grpSpPr>
        <a:xfrm>
          <a:off x="0" y="0"/>
          <a:ext cx="0" cy="0"/>
          <a:chOff x="0" y="0"/>
          <a:chExt cx="0" cy="0"/>
        </a:xfrm>
      </p:grpSpPr>
      <p:sp>
        <p:nvSpPr>
          <p:cNvPr id="447" name="Google Shape;447;p57"/>
          <p:cNvSpPr txBox="1">
            <a:spLocks noGrp="1"/>
          </p:cNvSpPr>
          <p:nvPr>
            <p:ph type="title"/>
          </p:nvPr>
        </p:nvSpPr>
        <p:spPr>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dirty="0"/>
              <a:t>Open Science is </a:t>
            </a:r>
            <a:endParaRPr dirty="0"/>
          </a:p>
          <a:p>
            <a:pPr marL="0" lvl="0" indent="0" algn="l" rtl="0">
              <a:spcBef>
                <a:spcPts val="0"/>
              </a:spcBef>
              <a:spcAft>
                <a:spcPts val="0"/>
              </a:spcAft>
              <a:buNone/>
            </a:pPr>
            <a:r>
              <a:rPr lang="it" dirty="0"/>
              <a:t>the new normal</a:t>
            </a:r>
            <a:endParaRPr dirty="0"/>
          </a:p>
        </p:txBody>
      </p:sp>
      <p:sp>
        <p:nvSpPr>
          <p:cNvPr id="2" name="TextBox 1">
            <a:extLst>
              <a:ext uri="{FF2B5EF4-FFF2-40B4-BE49-F238E27FC236}">
                <a16:creationId xmlns:a16="http://schemas.microsoft.com/office/drawing/2014/main" id="{7F028610-4F09-D968-AA4D-EE69817B8B75}"/>
              </a:ext>
            </a:extLst>
          </p:cNvPr>
          <p:cNvSpPr txBox="1"/>
          <p:nvPr/>
        </p:nvSpPr>
        <p:spPr>
          <a:xfrm>
            <a:off x="729450" y="3168503"/>
            <a:ext cx="3919663" cy="400110"/>
          </a:xfrm>
          <a:prstGeom prst="rect">
            <a:avLst/>
          </a:prstGeom>
          <a:noFill/>
        </p:spPr>
        <p:txBody>
          <a:bodyPr wrap="none" rtlCol="0">
            <a:spAutoFit/>
          </a:bodyPr>
          <a:lstStyle/>
          <a:p>
            <a:r>
              <a:rPr lang="en-IT" sz="2000" dirty="0">
                <a:solidFill>
                  <a:schemeClr val="bg1"/>
                </a:solidFill>
              </a:rPr>
              <a:t>Open Science in Horizon Europe</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Shape 451"/>
        <p:cNvGrpSpPr/>
        <p:nvPr/>
      </p:nvGrpSpPr>
      <p:grpSpPr>
        <a:xfrm>
          <a:off x="0" y="0"/>
          <a:ext cx="0" cy="0"/>
          <a:chOff x="0" y="0"/>
          <a:chExt cx="0" cy="0"/>
        </a:xfrm>
      </p:grpSpPr>
      <p:pic>
        <p:nvPicPr>
          <p:cNvPr id="452" name="Google Shape;452;p58"/>
          <p:cNvPicPr preferRelativeResize="0"/>
          <p:nvPr/>
        </p:nvPicPr>
        <p:blipFill rotWithShape="1">
          <a:blip r:embed="rId3">
            <a:alphaModFix/>
          </a:blip>
          <a:srcRect/>
          <a:stretch/>
        </p:blipFill>
        <p:spPr>
          <a:xfrm>
            <a:off x="1948725" y="1125575"/>
            <a:ext cx="5246549" cy="3499675"/>
          </a:xfrm>
          <a:prstGeom prst="rect">
            <a:avLst/>
          </a:prstGeom>
          <a:noFill/>
          <a:ln>
            <a:noFill/>
          </a:ln>
        </p:spPr>
      </p:pic>
      <p:sp>
        <p:nvSpPr>
          <p:cNvPr id="453" name="Google Shape;453;p58"/>
          <p:cNvSpPr txBox="1"/>
          <p:nvPr/>
        </p:nvSpPr>
        <p:spPr>
          <a:xfrm>
            <a:off x="463258" y="4733101"/>
            <a:ext cx="7962000" cy="410400"/>
          </a:xfrm>
          <a:prstGeom prst="rect">
            <a:avLst/>
          </a:prstGeom>
          <a:noFill/>
          <a:ln>
            <a:noFill/>
          </a:ln>
        </p:spPr>
        <p:txBody>
          <a:bodyPr spcFirstLastPara="1" wrap="square" lIns="121900" tIns="121900" rIns="121900" bIns="121900" anchor="t" anchorCtr="0">
            <a:spAutoFit/>
          </a:bodyPr>
          <a:lstStyle/>
          <a:p>
            <a:pPr marL="0" marR="0" lvl="0" indent="0" algn="ctr" rtl="0">
              <a:lnSpc>
                <a:spcPct val="115000"/>
              </a:lnSpc>
              <a:spcBef>
                <a:spcPts val="0"/>
              </a:spcBef>
              <a:spcAft>
                <a:spcPts val="0"/>
              </a:spcAft>
              <a:buNone/>
            </a:pPr>
            <a:r>
              <a:rPr lang="it" sz="1067" b="0" i="0" u="none" strike="noStrike" cap="none">
                <a:solidFill>
                  <a:srgbClr val="000000"/>
                </a:solidFill>
                <a:latin typeface="Calibri"/>
                <a:ea typeface="Calibri"/>
                <a:cs typeface="Calibri"/>
                <a:sym typeface="Calibri"/>
              </a:rPr>
              <a:t>Courtesy of  Victoria Tsoukala, PhD - DG RTD Open Science (Unit G4) - PUBMET 2019, Zadar, September 19th, 2019</a:t>
            </a:r>
            <a:endParaRPr sz="1067" b="0" i="0" u="none" strike="noStrike" cap="none">
              <a:solidFill>
                <a:srgbClr val="000000"/>
              </a:solidFill>
              <a:latin typeface="Calibri"/>
              <a:ea typeface="Calibri"/>
              <a:cs typeface="Calibri"/>
              <a:sym typeface="Calibri"/>
            </a:endParaRPr>
          </a:p>
        </p:txBody>
      </p:sp>
      <p:sp>
        <p:nvSpPr>
          <p:cNvPr id="454" name="Google Shape;454;p58"/>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The European Commission </a:t>
            </a:r>
            <a:br>
              <a:rPr lang="it"/>
            </a:br>
            <a:r>
              <a:rPr lang="it"/>
              <a:t>and the road to Open Science</a:t>
            </a:r>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Shape 597"/>
        <p:cNvGrpSpPr/>
        <p:nvPr/>
      </p:nvGrpSpPr>
      <p:grpSpPr>
        <a:xfrm>
          <a:off x="0" y="0"/>
          <a:ext cx="0" cy="0"/>
          <a:chOff x="0" y="0"/>
          <a:chExt cx="0" cy="0"/>
        </a:xfrm>
      </p:grpSpPr>
      <p:sp>
        <p:nvSpPr>
          <p:cNvPr id="598" name="Google Shape;598;p89"/>
          <p:cNvSpPr txBox="1"/>
          <p:nvPr/>
        </p:nvSpPr>
        <p:spPr>
          <a:xfrm>
            <a:off x="3016550" y="278675"/>
            <a:ext cx="5155200" cy="6465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3000" b="1" i="0" u="none" strike="noStrike" kern="0" cap="none" spc="0" normalizeH="0" baseline="0" noProof="0">
              <a:ln>
                <a:noFill/>
              </a:ln>
              <a:solidFill>
                <a:srgbClr val="FFFFFF"/>
              </a:solidFill>
              <a:effectLst/>
              <a:uLnTx/>
              <a:uFillTx/>
              <a:latin typeface="Lato"/>
              <a:ea typeface="Lato"/>
              <a:cs typeface="Lato"/>
              <a:sym typeface="Lato"/>
            </a:endParaRPr>
          </a:p>
        </p:txBody>
      </p:sp>
      <p:sp>
        <p:nvSpPr>
          <p:cNvPr id="599" name="Google Shape;599;p89"/>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a:latin typeface="Lato"/>
                <a:ea typeface="Lato"/>
                <a:cs typeface="Lato"/>
                <a:sym typeface="Lato"/>
              </a:rPr>
              <a:t>Os in the Horizon Europe</a:t>
            </a:r>
            <a:endParaRPr>
              <a:latin typeface="Lato"/>
              <a:ea typeface="Lato"/>
              <a:cs typeface="Lato"/>
              <a:sym typeface="Lato"/>
            </a:endParaRPr>
          </a:p>
          <a:p>
            <a:pPr marL="0" lvl="0" indent="0" algn="l" rtl="0">
              <a:spcBef>
                <a:spcPts val="0"/>
              </a:spcBef>
              <a:spcAft>
                <a:spcPts val="0"/>
              </a:spcAft>
              <a:buNone/>
            </a:pPr>
            <a:r>
              <a:rPr lang="it">
                <a:latin typeface="Lato"/>
                <a:ea typeface="Lato"/>
                <a:cs typeface="Lato"/>
                <a:sym typeface="Lato"/>
              </a:rPr>
              <a:t>project proposal </a:t>
            </a:r>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Shape 603"/>
        <p:cNvGrpSpPr/>
        <p:nvPr/>
      </p:nvGrpSpPr>
      <p:grpSpPr>
        <a:xfrm>
          <a:off x="0" y="0"/>
          <a:ext cx="0" cy="0"/>
          <a:chOff x="0" y="0"/>
          <a:chExt cx="0" cy="0"/>
        </a:xfrm>
      </p:grpSpPr>
      <p:pic>
        <p:nvPicPr>
          <p:cNvPr id="604" name="Google Shape;604;p90"/>
          <p:cNvPicPr preferRelativeResize="0"/>
          <p:nvPr/>
        </p:nvPicPr>
        <p:blipFill rotWithShape="1">
          <a:blip r:embed="rId3">
            <a:alphaModFix/>
          </a:blip>
          <a:srcRect l="16901" t="21136" r="17866" b="18143"/>
          <a:stretch/>
        </p:blipFill>
        <p:spPr>
          <a:xfrm>
            <a:off x="426950" y="76650"/>
            <a:ext cx="8441650" cy="4743251"/>
          </a:xfrm>
          <a:prstGeom prst="rect">
            <a:avLst/>
          </a:prstGeom>
          <a:noFill/>
          <a:ln>
            <a:noFill/>
          </a:ln>
        </p:spPr>
      </p:pic>
      <p:sp>
        <p:nvSpPr>
          <p:cNvPr id="605" name="Google Shape;605;p90"/>
          <p:cNvSpPr txBox="1"/>
          <p:nvPr/>
        </p:nvSpPr>
        <p:spPr>
          <a:xfrm>
            <a:off x="15575" y="4776100"/>
            <a:ext cx="9094800" cy="3078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800" b="0" i="0" u="none" strike="noStrike" kern="0" cap="none" spc="0" normalizeH="0" baseline="0" noProof="0">
                <a:ln>
                  <a:noFill/>
                </a:ln>
                <a:solidFill>
                  <a:srgbClr val="000000"/>
                </a:solidFill>
                <a:effectLst/>
                <a:uLnTx/>
                <a:uFillTx/>
                <a:latin typeface="Arial"/>
                <a:cs typeface="Arial"/>
                <a:sym typeface="Arial"/>
              </a:rPr>
              <a:t>THE EU RESEARCH &amp; INNOVATION PROGRAMME 2021 – 2027 </a:t>
            </a:r>
            <a:r>
              <a:rPr kumimoji="0" lang="it" sz="800" b="0" i="0" u="sng" strike="noStrike" kern="0" cap="none" spc="0" normalizeH="0" baseline="0" noProof="0">
                <a:ln>
                  <a:noFill/>
                </a:ln>
                <a:solidFill>
                  <a:srgbClr val="1C3678"/>
                </a:solidFill>
                <a:effectLst/>
                <a:uLnTx/>
                <a:uFillTx/>
                <a:latin typeface="Arial"/>
                <a:cs typeface="Arial"/>
                <a:sym typeface="Arial"/>
                <a:hlinkClick r:id="rId4"/>
              </a:rPr>
              <a:t>HORIZON EUROPE PROPOSAL EVALUATION Standard Briefing</a:t>
            </a:r>
            <a:r>
              <a:rPr kumimoji="0" lang="it" sz="800" b="0" i="0" u="none" strike="noStrike" kern="0" cap="none" spc="0" normalizeH="0" baseline="0" noProof="0">
                <a:ln>
                  <a:noFill/>
                </a:ln>
                <a:solidFill>
                  <a:srgbClr val="000000"/>
                </a:solidFill>
                <a:effectLst/>
                <a:uLnTx/>
                <a:uFillTx/>
                <a:latin typeface="Arial"/>
                <a:cs typeface="Arial"/>
                <a:sym typeface="Arial"/>
              </a:rPr>
              <a:t> Version 2.0 25.06.2021</a:t>
            </a:r>
            <a:endParaRPr kumimoji="0" sz="800"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606;p90"/>
          <p:cNvSpPr/>
          <p:nvPr/>
        </p:nvSpPr>
        <p:spPr>
          <a:xfrm>
            <a:off x="945697" y="3559569"/>
            <a:ext cx="6897600" cy="587700"/>
          </a:xfrm>
          <a:prstGeom prst="roundRect">
            <a:avLst>
              <a:gd name="adj" fmla="val 16667"/>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Shape 610"/>
        <p:cNvGrpSpPr/>
        <p:nvPr/>
      </p:nvGrpSpPr>
      <p:grpSpPr>
        <a:xfrm>
          <a:off x="0" y="0"/>
          <a:ext cx="0" cy="0"/>
          <a:chOff x="0" y="0"/>
          <a:chExt cx="0" cy="0"/>
        </a:xfrm>
      </p:grpSpPr>
      <p:sp>
        <p:nvSpPr>
          <p:cNvPr id="611" name="Google Shape;611;p91"/>
          <p:cNvSpPr/>
          <p:nvPr/>
        </p:nvSpPr>
        <p:spPr>
          <a:xfrm>
            <a:off x="1050797" y="1685998"/>
            <a:ext cx="1879078" cy="2749950"/>
          </a:xfrm>
          <a:custGeom>
            <a:avLst/>
            <a:gdLst/>
            <a:ahLst/>
            <a:cxnLst/>
            <a:rect l="l" t="t" r="r" b="b"/>
            <a:pathLst>
              <a:path w="4022" h="5887" extrusionOk="0">
                <a:moveTo>
                  <a:pt x="4021" y="3890"/>
                </a:moveTo>
                <a:lnTo>
                  <a:pt x="4021" y="5379"/>
                </a:lnTo>
                <a:cubicBezTo>
                  <a:pt x="4021" y="5658"/>
                  <a:pt x="3793" y="5886"/>
                  <a:pt x="3514" y="5886"/>
                </a:cubicBezTo>
                <a:lnTo>
                  <a:pt x="508" y="5886"/>
                </a:lnTo>
                <a:cubicBezTo>
                  <a:pt x="228" y="5886"/>
                  <a:pt x="0" y="5658"/>
                  <a:pt x="0" y="5379"/>
                </a:cubicBezTo>
                <a:lnTo>
                  <a:pt x="0" y="507"/>
                </a:lnTo>
                <a:cubicBezTo>
                  <a:pt x="0" y="228"/>
                  <a:pt x="228" y="0"/>
                  <a:pt x="508" y="0"/>
                </a:cubicBezTo>
                <a:lnTo>
                  <a:pt x="3514" y="0"/>
                </a:lnTo>
                <a:cubicBezTo>
                  <a:pt x="3793" y="0"/>
                  <a:pt x="4021" y="228"/>
                  <a:pt x="4021" y="507"/>
                </a:cubicBezTo>
                <a:lnTo>
                  <a:pt x="4021" y="2097"/>
                </a:lnTo>
              </a:path>
            </a:pathLst>
          </a:custGeom>
          <a:noFill/>
          <a:ln w="50800" cap="flat" cmpd="sng">
            <a:solidFill>
              <a:schemeClr val="dk2"/>
            </a:solidFill>
            <a:prstDash val="solid"/>
            <a:round/>
            <a:headEnd type="none" w="sm" len="sm"/>
            <a:tailEnd type="none" w="sm" len="sm"/>
          </a:ln>
        </p:spPr>
        <p:txBody>
          <a:bodyPr spcFirstLastPara="1" wrap="square" lIns="34300" tIns="17150" rIns="34300" bIns="1715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12" name="Google Shape;612;p91"/>
          <p:cNvSpPr/>
          <p:nvPr/>
        </p:nvSpPr>
        <p:spPr>
          <a:xfrm>
            <a:off x="3632462" y="3504883"/>
            <a:ext cx="1879078" cy="933128"/>
          </a:xfrm>
          <a:custGeom>
            <a:avLst/>
            <a:gdLst/>
            <a:ahLst/>
            <a:cxnLst/>
            <a:rect l="l" t="t" r="r" b="b"/>
            <a:pathLst>
              <a:path w="4022" h="1997" extrusionOk="0">
                <a:moveTo>
                  <a:pt x="4021" y="0"/>
                </a:moveTo>
                <a:lnTo>
                  <a:pt x="4021" y="1489"/>
                </a:lnTo>
                <a:cubicBezTo>
                  <a:pt x="4021" y="1768"/>
                  <a:pt x="3792" y="1996"/>
                  <a:pt x="3513" y="1996"/>
                </a:cubicBezTo>
                <a:lnTo>
                  <a:pt x="508" y="1996"/>
                </a:lnTo>
                <a:cubicBezTo>
                  <a:pt x="229" y="1996"/>
                  <a:pt x="0" y="1768"/>
                  <a:pt x="0" y="1489"/>
                </a:cubicBezTo>
                <a:lnTo>
                  <a:pt x="0" y="0"/>
                </a:lnTo>
              </a:path>
            </a:pathLst>
          </a:custGeom>
          <a:noFill/>
          <a:ln w="50800" cap="flat" cmpd="sng">
            <a:solidFill>
              <a:schemeClr val="dk2"/>
            </a:solidFill>
            <a:prstDash val="solid"/>
            <a:round/>
            <a:headEnd type="none" w="sm" len="sm"/>
            <a:tailEnd type="none" w="sm" len="sm"/>
          </a:ln>
        </p:spPr>
        <p:txBody>
          <a:bodyPr spcFirstLastPara="1" wrap="square" lIns="34300" tIns="17150" rIns="34300" bIns="1715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13" name="Google Shape;613;p91"/>
          <p:cNvSpPr/>
          <p:nvPr/>
        </p:nvSpPr>
        <p:spPr>
          <a:xfrm>
            <a:off x="3632462" y="1685997"/>
            <a:ext cx="1879078" cy="933133"/>
          </a:xfrm>
          <a:custGeom>
            <a:avLst/>
            <a:gdLst/>
            <a:ahLst/>
            <a:cxnLst/>
            <a:rect l="l" t="t" r="r" b="b"/>
            <a:pathLst>
              <a:path w="4022" h="1997" extrusionOk="0">
                <a:moveTo>
                  <a:pt x="0" y="1996"/>
                </a:moveTo>
                <a:lnTo>
                  <a:pt x="0" y="507"/>
                </a:lnTo>
                <a:cubicBezTo>
                  <a:pt x="0" y="228"/>
                  <a:pt x="229" y="0"/>
                  <a:pt x="508" y="0"/>
                </a:cubicBezTo>
                <a:lnTo>
                  <a:pt x="3513" y="0"/>
                </a:lnTo>
                <a:cubicBezTo>
                  <a:pt x="3792" y="0"/>
                  <a:pt x="4021" y="228"/>
                  <a:pt x="4021" y="507"/>
                </a:cubicBezTo>
                <a:lnTo>
                  <a:pt x="4021" y="1899"/>
                </a:lnTo>
              </a:path>
            </a:pathLst>
          </a:custGeom>
          <a:noFill/>
          <a:ln w="50800" cap="flat" cmpd="sng">
            <a:solidFill>
              <a:schemeClr val="dk2"/>
            </a:solidFill>
            <a:prstDash val="solid"/>
            <a:round/>
            <a:headEnd type="none" w="sm" len="sm"/>
            <a:tailEnd type="none" w="sm" len="sm"/>
          </a:ln>
        </p:spPr>
        <p:txBody>
          <a:bodyPr spcFirstLastPara="1" wrap="square" lIns="34300" tIns="17150" rIns="34300" bIns="1715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cxnSp>
        <p:nvCxnSpPr>
          <p:cNvPr id="614" name="Google Shape;614;p91"/>
          <p:cNvCxnSpPr/>
          <p:nvPr/>
        </p:nvCxnSpPr>
        <p:spPr>
          <a:xfrm rot="10800000" flipH="1">
            <a:off x="2929872" y="2617141"/>
            <a:ext cx="702600" cy="889800"/>
          </a:xfrm>
          <a:prstGeom prst="straightConnector1">
            <a:avLst/>
          </a:prstGeom>
          <a:noFill/>
          <a:ln w="50800" cap="flat" cmpd="sng">
            <a:solidFill>
              <a:schemeClr val="dk2"/>
            </a:solidFill>
            <a:prstDash val="solid"/>
            <a:round/>
            <a:headEnd type="none" w="med" len="med"/>
            <a:tailEnd type="none" w="med" len="med"/>
          </a:ln>
        </p:spPr>
      </p:cxnSp>
      <p:sp>
        <p:nvSpPr>
          <p:cNvPr id="615" name="Google Shape;615;p91"/>
          <p:cNvSpPr/>
          <p:nvPr/>
        </p:nvSpPr>
        <p:spPr>
          <a:xfrm>
            <a:off x="6214128" y="1685998"/>
            <a:ext cx="1879073" cy="2749950"/>
          </a:xfrm>
          <a:custGeom>
            <a:avLst/>
            <a:gdLst/>
            <a:ahLst/>
            <a:cxnLst/>
            <a:rect l="l" t="t" r="r" b="b"/>
            <a:pathLst>
              <a:path w="4023" h="5887" extrusionOk="0">
                <a:moveTo>
                  <a:pt x="0" y="1996"/>
                </a:moveTo>
                <a:lnTo>
                  <a:pt x="0" y="507"/>
                </a:lnTo>
                <a:cubicBezTo>
                  <a:pt x="0" y="228"/>
                  <a:pt x="228" y="0"/>
                  <a:pt x="508" y="0"/>
                </a:cubicBezTo>
                <a:lnTo>
                  <a:pt x="3513" y="0"/>
                </a:lnTo>
                <a:cubicBezTo>
                  <a:pt x="3793" y="0"/>
                  <a:pt x="4022" y="228"/>
                  <a:pt x="4022" y="507"/>
                </a:cubicBezTo>
                <a:lnTo>
                  <a:pt x="4022" y="5379"/>
                </a:lnTo>
                <a:cubicBezTo>
                  <a:pt x="4022" y="5658"/>
                  <a:pt x="3793" y="5886"/>
                  <a:pt x="3513" y="5886"/>
                </a:cubicBezTo>
                <a:lnTo>
                  <a:pt x="508" y="5886"/>
                </a:lnTo>
                <a:cubicBezTo>
                  <a:pt x="228" y="5886"/>
                  <a:pt x="0" y="5658"/>
                  <a:pt x="0" y="5379"/>
                </a:cubicBezTo>
                <a:lnTo>
                  <a:pt x="0" y="3890"/>
                </a:lnTo>
              </a:path>
            </a:pathLst>
          </a:custGeom>
          <a:noFill/>
          <a:ln w="50800" cap="flat" cmpd="sng">
            <a:solidFill>
              <a:schemeClr val="dk2"/>
            </a:solidFill>
            <a:prstDash val="solid"/>
            <a:round/>
            <a:headEnd type="none" w="sm" len="sm"/>
            <a:tailEnd type="none" w="sm" len="sm"/>
          </a:ln>
        </p:spPr>
        <p:txBody>
          <a:bodyPr spcFirstLastPara="1" wrap="square" lIns="34300" tIns="17150" rIns="34300" bIns="1715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cxnSp>
        <p:nvCxnSpPr>
          <p:cNvPr id="616" name="Google Shape;616;p91"/>
          <p:cNvCxnSpPr/>
          <p:nvPr/>
        </p:nvCxnSpPr>
        <p:spPr>
          <a:xfrm rot="10800000" flipH="1">
            <a:off x="5511536" y="2617141"/>
            <a:ext cx="702600" cy="889800"/>
          </a:xfrm>
          <a:prstGeom prst="straightConnector1">
            <a:avLst/>
          </a:prstGeom>
          <a:noFill/>
          <a:ln w="50800" cap="flat" cmpd="sng">
            <a:solidFill>
              <a:schemeClr val="dk2"/>
            </a:solidFill>
            <a:prstDash val="solid"/>
            <a:round/>
            <a:headEnd type="none" w="med" len="med"/>
            <a:tailEnd type="none" w="med" len="med"/>
          </a:ln>
        </p:spPr>
      </p:cxnSp>
      <p:sp>
        <p:nvSpPr>
          <p:cNvPr id="617" name="Google Shape;617;p91"/>
          <p:cNvSpPr/>
          <p:nvPr/>
        </p:nvSpPr>
        <p:spPr>
          <a:xfrm>
            <a:off x="2851576" y="2573811"/>
            <a:ext cx="138045" cy="138012"/>
          </a:xfrm>
          <a:custGeom>
            <a:avLst/>
            <a:gdLst/>
            <a:ahLst/>
            <a:cxnLst/>
            <a:rect l="l" t="t" r="r" b="b"/>
            <a:pathLst>
              <a:path w="294" h="294" extrusionOk="0">
                <a:moveTo>
                  <a:pt x="293" y="147"/>
                </a:moveTo>
                <a:lnTo>
                  <a:pt x="293" y="147"/>
                </a:lnTo>
                <a:cubicBezTo>
                  <a:pt x="293" y="228"/>
                  <a:pt x="228" y="293"/>
                  <a:pt x="146" y="293"/>
                </a:cubicBezTo>
                <a:cubicBezTo>
                  <a:pt x="66" y="293"/>
                  <a:pt x="0" y="228"/>
                  <a:pt x="0" y="147"/>
                </a:cubicBezTo>
                <a:cubicBezTo>
                  <a:pt x="0" y="66"/>
                  <a:pt x="66" y="0"/>
                  <a:pt x="146" y="0"/>
                </a:cubicBezTo>
                <a:cubicBezTo>
                  <a:pt x="228" y="0"/>
                  <a:pt x="293" y="66"/>
                  <a:pt x="293" y="147"/>
                </a:cubicBezTo>
              </a:path>
            </a:pathLst>
          </a:custGeom>
          <a:solidFill>
            <a:schemeClr val="dk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18" name="Google Shape;618;p91"/>
          <p:cNvSpPr/>
          <p:nvPr/>
        </p:nvSpPr>
        <p:spPr>
          <a:xfrm>
            <a:off x="5441483" y="2551152"/>
            <a:ext cx="138047" cy="135953"/>
          </a:xfrm>
          <a:custGeom>
            <a:avLst/>
            <a:gdLst/>
            <a:ahLst/>
            <a:cxnLst/>
            <a:rect l="l" t="t" r="r" b="b"/>
            <a:pathLst>
              <a:path w="295" h="292" extrusionOk="0">
                <a:moveTo>
                  <a:pt x="294" y="145"/>
                </a:moveTo>
                <a:lnTo>
                  <a:pt x="294" y="145"/>
                </a:lnTo>
                <a:cubicBezTo>
                  <a:pt x="294" y="226"/>
                  <a:pt x="228" y="291"/>
                  <a:pt x="147" y="291"/>
                </a:cubicBezTo>
                <a:cubicBezTo>
                  <a:pt x="66" y="291"/>
                  <a:pt x="0" y="226"/>
                  <a:pt x="0" y="145"/>
                </a:cubicBezTo>
                <a:cubicBezTo>
                  <a:pt x="0" y="64"/>
                  <a:pt x="66" y="0"/>
                  <a:pt x="147" y="0"/>
                </a:cubicBezTo>
                <a:cubicBezTo>
                  <a:pt x="228" y="0"/>
                  <a:pt x="294" y="64"/>
                  <a:pt x="294" y="145"/>
                </a:cubicBezTo>
              </a:path>
            </a:pathLst>
          </a:custGeom>
          <a:solidFill>
            <a:schemeClr val="dk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19" name="Google Shape;619;p91"/>
          <p:cNvSpPr/>
          <p:nvPr/>
        </p:nvSpPr>
        <p:spPr>
          <a:xfrm>
            <a:off x="3564471" y="3434846"/>
            <a:ext cx="138045" cy="138012"/>
          </a:xfrm>
          <a:custGeom>
            <a:avLst/>
            <a:gdLst/>
            <a:ahLst/>
            <a:cxnLst/>
            <a:rect l="l" t="t" r="r" b="b"/>
            <a:pathLst>
              <a:path w="295" h="294" extrusionOk="0">
                <a:moveTo>
                  <a:pt x="294" y="147"/>
                </a:moveTo>
                <a:lnTo>
                  <a:pt x="294" y="147"/>
                </a:lnTo>
                <a:cubicBezTo>
                  <a:pt x="294" y="228"/>
                  <a:pt x="228" y="293"/>
                  <a:pt x="147" y="293"/>
                </a:cubicBezTo>
                <a:cubicBezTo>
                  <a:pt x="67" y="293"/>
                  <a:pt x="0" y="228"/>
                  <a:pt x="0" y="147"/>
                </a:cubicBezTo>
                <a:cubicBezTo>
                  <a:pt x="0" y="66"/>
                  <a:pt x="67" y="0"/>
                  <a:pt x="147" y="0"/>
                </a:cubicBezTo>
                <a:cubicBezTo>
                  <a:pt x="228" y="0"/>
                  <a:pt x="294" y="66"/>
                  <a:pt x="294" y="147"/>
                </a:cubicBezTo>
              </a:path>
            </a:pathLst>
          </a:custGeom>
          <a:solidFill>
            <a:schemeClr val="dk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0" name="Google Shape;620;p91"/>
          <p:cNvSpPr/>
          <p:nvPr/>
        </p:nvSpPr>
        <p:spPr>
          <a:xfrm>
            <a:off x="3564471" y="3434846"/>
            <a:ext cx="138045" cy="138012"/>
          </a:xfrm>
          <a:custGeom>
            <a:avLst/>
            <a:gdLst/>
            <a:ahLst/>
            <a:cxnLst/>
            <a:rect l="l" t="t" r="r" b="b"/>
            <a:pathLst>
              <a:path w="295" h="294" extrusionOk="0">
                <a:moveTo>
                  <a:pt x="294" y="147"/>
                </a:moveTo>
                <a:lnTo>
                  <a:pt x="294" y="147"/>
                </a:lnTo>
                <a:cubicBezTo>
                  <a:pt x="294" y="228"/>
                  <a:pt x="228" y="293"/>
                  <a:pt x="147" y="293"/>
                </a:cubicBezTo>
                <a:cubicBezTo>
                  <a:pt x="67" y="293"/>
                  <a:pt x="0" y="228"/>
                  <a:pt x="0" y="147"/>
                </a:cubicBezTo>
                <a:cubicBezTo>
                  <a:pt x="0" y="66"/>
                  <a:pt x="67" y="0"/>
                  <a:pt x="147" y="0"/>
                </a:cubicBezTo>
                <a:cubicBezTo>
                  <a:pt x="228" y="0"/>
                  <a:pt x="294" y="66"/>
                  <a:pt x="294" y="147"/>
                </a:cubicBezTo>
              </a:path>
            </a:pathLst>
          </a:custGeom>
          <a:solidFill>
            <a:schemeClr val="dk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1" name="Google Shape;621;p91"/>
          <p:cNvSpPr/>
          <p:nvPr/>
        </p:nvSpPr>
        <p:spPr>
          <a:xfrm>
            <a:off x="6146136" y="3434846"/>
            <a:ext cx="138046" cy="138012"/>
          </a:xfrm>
          <a:custGeom>
            <a:avLst/>
            <a:gdLst/>
            <a:ahLst/>
            <a:cxnLst/>
            <a:rect l="l" t="t" r="r" b="b"/>
            <a:pathLst>
              <a:path w="294" h="294" extrusionOk="0">
                <a:moveTo>
                  <a:pt x="293" y="147"/>
                </a:moveTo>
                <a:lnTo>
                  <a:pt x="293" y="147"/>
                </a:lnTo>
                <a:cubicBezTo>
                  <a:pt x="293" y="228"/>
                  <a:pt x="228" y="293"/>
                  <a:pt x="147" y="293"/>
                </a:cubicBezTo>
                <a:cubicBezTo>
                  <a:pt x="66" y="293"/>
                  <a:pt x="0" y="228"/>
                  <a:pt x="0" y="147"/>
                </a:cubicBezTo>
                <a:cubicBezTo>
                  <a:pt x="0" y="66"/>
                  <a:pt x="66" y="0"/>
                  <a:pt x="147" y="0"/>
                </a:cubicBezTo>
                <a:cubicBezTo>
                  <a:pt x="228" y="0"/>
                  <a:pt x="293" y="66"/>
                  <a:pt x="293" y="147"/>
                </a:cubicBezTo>
              </a:path>
            </a:pathLst>
          </a:custGeom>
          <a:solidFill>
            <a:schemeClr val="dk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2" name="Google Shape;622;p91"/>
          <p:cNvSpPr/>
          <p:nvPr/>
        </p:nvSpPr>
        <p:spPr>
          <a:xfrm>
            <a:off x="1650370" y="1372893"/>
            <a:ext cx="636659" cy="636507"/>
          </a:xfrm>
          <a:custGeom>
            <a:avLst/>
            <a:gdLst/>
            <a:ahLst/>
            <a:cxnLst/>
            <a:rect l="l" t="t" r="r" b="b"/>
            <a:pathLst>
              <a:path w="1361" h="1362" extrusionOk="0">
                <a:moveTo>
                  <a:pt x="1360" y="681"/>
                </a:moveTo>
                <a:lnTo>
                  <a:pt x="1360" y="681"/>
                </a:lnTo>
                <a:cubicBezTo>
                  <a:pt x="1360" y="1057"/>
                  <a:pt x="1056" y="1361"/>
                  <a:pt x="680" y="1361"/>
                </a:cubicBezTo>
                <a:cubicBezTo>
                  <a:pt x="304" y="1361"/>
                  <a:pt x="0" y="1057"/>
                  <a:pt x="0" y="681"/>
                </a:cubicBezTo>
                <a:cubicBezTo>
                  <a:pt x="0" y="305"/>
                  <a:pt x="304" y="0"/>
                  <a:pt x="680" y="0"/>
                </a:cubicBezTo>
                <a:cubicBezTo>
                  <a:pt x="1056" y="0"/>
                  <a:pt x="1360" y="305"/>
                  <a:pt x="1360" y="681"/>
                </a:cubicBezTo>
              </a:path>
            </a:pathLst>
          </a:custGeom>
          <a:solidFill>
            <a:schemeClr val="accent1"/>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3" name="Google Shape;623;p91"/>
          <p:cNvSpPr/>
          <p:nvPr/>
        </p:nvSpPr>
        <p:spPr>
          <a:xfrm>
            <a:off x="4256761" y="1372893"/>
            <a:ext cx="636659" cy="636507"/>
          </a:xfrm>
          <a:custGeom>
            <a:avLst/>
            <a:gdLst/>
            <a:ahLst/>
            <a:cxnLst/>
            <a:rect l="l" t="t" r="r" b="b"/>
            <a:pathLst>
              <a:path w="1361" h="1362" extrusionOk="0">
                <a:moveTo>
                  <a:pt x="1360" y="681"/>
                </a:moveTo>
                <a:lnTo>
                  <a:pt x="1360" y="681"/>
                </a:lnTo>
                <a:cubicBezTo>
                  <a:pt x="1360" y="1057"/>
                  <a:pt x="1055" y="1361"/>
                  <a:pt x="680" y="1361"/>
                </a:cubicBezTo>
                <a:cubicBezTo>
                  <a:pt x="304" y="1361"/>
                  <a:pt x="0" y="1057"/>
                  <a:pt x="0" y="681"/>
                </a:cubicBezTo>
                <a:cubicBezTo>
                  <a:pt x="0" y="305"/>
                  <a:pt x="304" y="0"/>
                  <a:pt x="680" y="0"/>
                </a:cubicBezTo>
                <a:cubicBezTo>
                  <a:pt x="1055" y="0"/>
                  <a:pt x="1360" y="305"/>
                  <a:pt x="1360" y="681"/>
                </a:cubicBezTo>
              </a:path>
            </a:pathLst>
          </a:custGeom>
          <a:solidFill>
            <a:schemeClr val="accent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4" name="Google Shape;624;p91"/>
          <p:cNvSpPr/>
          <p:nvPr/>
        </p:nvSpPr>
        <p:spPr>
          <a:xfrm>
            <a:off x="6863151" y="1372893"/>
            <a:ext cx="636660" cy="636507"/>
          </a:xfrm>
          <a:custGeom>
            <a:avLst/>
            <a:gdLst/>
            <a:ahLst/>
            <a:cxnLst/>
            <a:rect l="l" t="t" r="r" b="b"/>
            <a:pathLst>
              <a:path w="1362" h="1362" extrusionOk="0">
                <a:moveTo>
                  <a:pt x="1361" y="681"/>
                </a:moveTo>
                <a:lnTo>
                  <a:pt x="1361" y="681"/>
                </a:lnTo>
                <a:cubicBezTo>
                  <a:pt x="1361" y="1057"/>
                  <a:pt x="1056" y="1361"/>
                  <a:pt x="680" y="1361"/>
                </a:cubicBezTo>
                <a:cubicBezTo>
                  <a:pt x="305" y="1361"/>
                  <a:pt x="0" y="1057"/>
                  <a:pt x="0" y="681"/>
                </a:cubicBezTo>
                <a:cubicBezTo>
                  <a:pt x="0" y="305"/>
                  <a:pt x="305" y="0"/>
                  <a:pt x="680" y="0"/>
                </a:cubicBezTo>
                <a:cubicBezTo>
                  <a:pt x="1056" y="0"/>
                  <a:pt x="1361" y="305"/>
                  <a:pt x="1361" y="681"/>
                </a:cubicBezTo>
              </a:path>
            </a:pathLst>
          </a:custGeom>
          <a:solidFill>
            <a:schemeClr val="accent3"/>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5" name="Google Shape;625;p91"/>
          <p:cNvSpPr/>
          <p:nvPr/>
        </p:nvSpPr>
        <p:spPr>
          <a:xfrm>
            <a:off x="1955300" y="4284124"/>
            <a:ext cx="24725" cy="796497"/>
          </a:xfrm>
          <a:custGeom>
            <a:avLst/>
            <a:gdLst/>
            <a:ahLst/>
            <a:cxnLst/>
            <a:rect l="l" t="t" r="r" b="b"/>
            <a:pathLst>
              <a:path w="51" h="2208" extrusionOk="0">
                <a:moveTo>
                  <a:pt x="0" y="33"/>
                </a:moveTo>
                <a:lnTo>
                  <a:pt x="0" y="759"/>
                </a:lnTo>
                <a:lnTo>
                  <a:pt x="0" y="1908"/>
                </a:lnTo>
                <a:lnTo>
                  <a:pt x="0" y="2174"/>
                </a:lnTo>
                <a:cubicBezTo>
                  <a:pt x="0" y="2207"/>
                  <a:pt x="50" y="2207"/>
                  <a:pt x="50" y="2174"/>
                </a:cubicBezTo>
                <a:lnTo>
                  <a:pt x="50" y="1448"/>
                </a:lnTo>
                <a:lnTo>
                  <a:pt x="50" y="298"/>
                </a:lnTo>
                <a:lnTo>
                  <a:pt x="50" y="33"/>
                </a:lnTo>
                <a:cubicBezTo>
                  <a:pt x="50" y="0"/>
                  <a:pt x="0" y="0"/>
                  <a:pt x="0" y="33"/>
                </a:cubicBezTo>
              </a:path>
            </a:pathLst>
          </a:custGeom>
          <a:solidFill>
            <a:schemeClr val="accent1"/>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6" name="Google Shape;626;p91"/>
          <p:cNvSpPr/>
          <p:nvPr/>
        </p:nvSpPr>
        <p:spPr>
          <a:xfrm>
            <a:off x="4559637" y="4284124"/>
            <a:ext cx="24725" cy="796497"/>
          </a:xfrm>
          <a:custGeom>
            <a:avLst/>
            <a:gdLst/>
            <a:ahLst/>
            <a:cxnLst/>
            <a:rect l="l" t="t" r="r" b="b"/>
            <a:pathLst>
              <a:path w="52" h="2208" extrusionOk="0">
                <a:moveTo>
                  <a:pt x="0" y="33"/>
                </a:moveTo>
                <a:lnTo>
                  <a:pt x="0" y="759"/>
                </a:lnTo>
                <a:lnTo>
                  <a:pt x="0" y="1908"/>
                </a:lnTo>
                <a:lnTo>
                  <a:pt x="0" y="2174"/>
                </a:lnTo>
                <a:cubicBezTo>
                  <a:pt x="0" y="2207"/>
                  <a:pt x="51" y="2207"/>
                  <a:pt x="51" y="2174"/>
                </a:cubicBezTo>
                <a:lnTo>
                  <a:pt x="51" y="1448"/>
                </a:lnTo>
                <a:lnTo>
                  <a:pt x="51" y="298"/>
                </a:lnTo>
                <a:lnTo>
                  <a:pt x="51" y="33"/>
                </a:lnTo>
                <a:cubicBezTo>
                  <a:pt x="51" y="0"/>
                  <a:pt x="0" y="0"/>
                  <a:pt x="0" y="33"/>
                </a:cubicBezTo>
              </a:path>
            </a:pathLst>
          </a:custGeom>
          <a:solidFill>
            <a:schemeClr val="accent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7" name="Google Shape;627;p91"/>
          <p:cNvSpPr/>
          <p:nvPr/>
        </p:nvSpPr>
        <p:spPr>
          <a:xfrm>
            <a:off x="7163975" y="4284124"/>
            <a:ext cx="24725" cy="796497"/>
          </a:xfrm>
          <a:custGeom>
            <a:avLst/>
            <a:gdLst/>
            <a:ahLst/>
            <a:cxnLst/>
            <a:rect l="l" t="t" r="r" b="b"/>
            <a:pathLst>
              <a:path w="52" h="2208" extrusionOk="0">
                <a:moveTo>
                  <a:pt x="0" y="33"/>
                </a:moveTo>
                <a:lnTo>
                  <a:pt x="0" y="759"/>
                </a:lnTo>
                <a:lnTo>
                  <a:pt x="0" y="1908"/>
                </a:lnTo>
                <a:lnTo>
                  <a:pt x="0" y="2174"/>
                </a:lnTo>
                <a:cubicBezTo>
                  <a:pt x="0" y="2207"/>
                  <a:pt x="51" y="2207"/>
                  <a:pt x="51" y="2174"/>
                </a:cubicBezTo>
                <a:lnTo>
                  <a:pt x="51" y="1448"/>
                </a:lnTo>
                <a:lnTo>
                  <a:pt x="51" y="298"/>
                </a:lnTo>
                <a:lnTo>
                  <a:pt x="51" y="33"/>
                </a:lnTo>
                <a:cubicBezTo>
                  <a:pt x="51" y="0"/>
                  <a:pt x="0" y="0"/>
                  <a:pt x="0" y="33"/>
                </a:cubicBezTo>
              </a:path>
            </a:pathLst>
          </a:custGeom>
          <a:solidFill>
            <a:schemeClr val="accent3"/>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8" name="Google Shape;628;p91"/>
          <p:cNvSpPr/>
          <p:nvPr/>
        </p:nvSpPr>
        <p:spPr>
          <a:xfrm>
            <a:off x="1955307" y="1848729"/>
            <a:ext cx="24725" cy="741562"/>
          </a:xfrm>
          <a:custGeom>
            <a:avLst/>
            <a:gdLst/>
            <a:ahLst/>
            <a:cxnLst/>
            <a:rect l="l" t="t" r="r" b="b"/>
            <a:pathLst>
              <a:path w="51" h="1586" extrusionOk="0">
                <a:moveTo>
                  <a:pt x="0" y="33"/>
                </a:moveTo>
                <a:lnTo>
                  <a:pt x="0" y="1367"/>
                </a:lnTo>
                <a:lnTo>
                  <a:pt x="0" y="1552"/>
                </a:lnTo>
                <a:cubicBezTo>
                  <a:pt x="0" y="1585"/>
                  <a:pt x="50" y="1585"/>
                  <a:pt x="50" y="1552"/>
                </a:cubicBezTo>
                <a:lnTo>
                  <a:pt x="50" y="219"/>
                </a:lnTo>
                <a:lnTo>
                  <a:pt x="50" y="33"/>
                </a:lnTo>
                <a:cubicBezTo>
                  <a:pt x="50" y="0"/>
                  <a:pt x="0" y="0"/>
                  <a:pt x="0" y="33"/>
                </a:cubicBezTo>
              </a:path>
            </a:pathLst>
          </a:custGeom>
          <a:solidFill>
            <a:schemeClr val="accent1"/>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29" name="Google Shape;629;p91"/>
          <p:cNvSpPr/>
          <p:nvPr/>
        </p:nvSpPr>
        <p:spPr>
          <a:xfrm>
            <a:off x="4559636" y="1848729"/>
            <a:ext cx="24725" cy="741562"/>
          </a:xfrm>
          <a:custGeom>
            <a:avLst/>
            <a:gdLst/>
            <a:ahLst/>
            <a:cxnLst/>
            <a:rect l="l" t="t" r="r" b="b"/>
            <a:pathLst>
              <a:path w="52" h="1586" extrusionOk="0">
                <a:moveTo>
                  <a:pt x="0" y="33"/>
                </a:moveTo>
                <a:lnTo>
                  <a:pt x="0" y="1367"/>
                </a:lnTo>
                <a:lnTo>
                  <a:pt x="0" y="1552"/>
                </a:lnTo>
                <a:cubicBezTo>
                  <a:pt x="0" y="1585"/>
                  <a:pt x="51" y="1585"/>
                  <a:pt x="51" y="1552"/>
                </a:cubicBezTo>
                <a:lnTo>
                  <a:pt x="51" y="219"/>
                </a:lnTo>
                <a:lnTo>
                  <a:pt x="51" y="33"/>
                </a:lnTo>
                <a:cubicBezTo>
                  <a:pt x="51" y="0"/>
                  <a:pt x="0" y="0"/>
                  <a:pt x="0" y="33"/>
                </a:cubicBezTo>
              </a:path>
            </a:pathLst>
          </a:custGeom>
          <a:solidFill>
            <a:schemeClr val="accent2"/>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30" name="Google Shape;630;p91"/>
          <p:cNvSpPr/>
          <p:nvPr/>
        </p:nvSpPr>
        <p:spPr>
          <a:xfrm>
            <a:off x="7163967" y="1848729"/>
            <a:ext cx="24725" cy="741562"/>
          </a:xfrm>
          <a:custGeom>
            <a:avLst/>
            <a:gdLst/>
            <a:ahLst/>
            <a:cxnLst/>
            <a:rect l="l" t="t" r="r" b="b"/>
            <a:pathLst>
              <a:path w="52" h="1586" extrusionOk="0">
                <a:moveTo>
                  <a:pt x="0" y="33"/>
                </a:moveTo>
                <a:lnTo>
                  <a:pt x="0" y="1367"/>
                </a:lnTo>
                <a:lnTo>
                  <a:pt x="0" y="1552"/>
                </a:lnTo>
                <a:cubicBezTo>
                  <a:pt x="0" y="1585"/>
                  <a:pt x="51" y="1585"/>
                  <a:pt x="51" y="1552"/>
                </a:cubicBezTo>
                <a:lnTo>
                  <a:pt x="51" y="219"/>
                </a:lnTo>
                <a:lnTo>
                  <a:pt x="51" y="33"/>
                </a:lnTo>
                <a:cubicBezTo>
                  <a:pt x="51" y="0"/>
                  <a:pt x="0" y="0"/>
                  <a:pt x="0" y="33"/>
                </a:cubicBezTo>
              </a:path>
            </a:pathLst>
          </a:custGeom>
          <a:solidFill>
            <a:schemeClr val="accent3"/>
          </a:solidFill>
          <a:ln>
            <a:noFill/>
          </a:ln>
        </p:spPr>
        <p:txBody>
          <a:bodyPr spcFirstLastPara="1" wrap="square" lIns="34300" tIns="17150" rIns="34300" bIns="1715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300" b="0" i="0" u="none" strike="noStrike" kern="0" cap="none" spc="0" normalizeH="0" baseline="0" noProof="0">
              <a:ln>
                <a:noFill/>
              </a:ln>
              <a:solidFill>
                <a:srgbClr val="1A9988"/>
              </a:solidFill>
              <a:effectLst/>
              <a:uLnTx/>
              <a:uFillTx/>
              <a:latin typeface="Poppins"/>
              <a:ea typeface="Poppins"/>
              <a:cs typeface="Poppins"/>
              <a:sym typeface="Poppins"/>
            </a:endParaRPr>
          </a:p>
        </p:txBody>
      </p:sp>
      <p:sp>
        <p:nvSpPr>
          <p:cNvPr id="631" name="Google Shape;631;p91"/>
          <p:cNvSpPr txBox="1"/>
          <p:nvPr/>
        </p:nvSpPr>
        <p:spPr>
          <a:xfrm>
            <a:off x="110650" y="281800"/>
            <a:ext cx="8922600" cy="465600"/>
          </a:xfrm>
          <a:prstGeom prst="rect">
            <a:avLst/>
          </a:prstGeom>
          <a:noFill/>
          <a:ln>
            <a:noFill/>
          </a:ln>
        </p:spPr>
        <p:txBody>
          <a:bodyPr spcFirstLastPara="1" wrap="square" lIns="34300" tIns="17150" rIns="34300" bIns="17150" anchor="b"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2800" b="1" i="0" u="none" strike="noStrike" kern="0" cap="none" spc="0" normalizeH="0" baseline="0" noProof="0">
                <a:ln>
                  <a:noFill/>
                </a:ln>
                <a:solidFill>
                  <a:srgbClr val="1A1A1A"/>
                </a:solidFill>
                <a:effectLst/>
                <a:uLnTx/>
                <a:uFillTx/>
                <a:latin typeface="Poppins"/>
                <a:ea typeface="Poppins"/>
                <a:cs typeface="Poppins"/>
                <a:sym typeface="Poppins"/>
              </a:rPr>
              <a:t>Open Science in HE project proposal evaluation</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632;p91"/>
          <p:cNvSpPr txBox="1"/>
          <p:nvPr/>
        </p:nvSpPr>
        <p:spPr>
          <a:xfrm>
            <a:off x="570459" y="863208"/>
            <a:ext cx="8003100" cy="204000"/>
          </a:xfrm>
          <a:prstGeom prst="rect">
            <a:avLst/>
          </a:prstGeom>
          <a:noFill/>
          <a:ln>
            <a:noFill/>
          </a:ln>
        </p:spPr>
        <p:txBody>
          <a:bodyPr spcFirstLastPara="1" wrap="square" lIns="34300" tIns="17150" rIns="34300" bIns="1715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1100" b="0" i="0" u="none" strike="noStrike" kern="0" cap="none" spc="0" normalizeH="0" baseline="0" noProof="0">
                <a:ln>
                  <a:noFill/>
                </a:ln>
                <a:solidFill>
                  <a:srgbClr val="1A9988"/>
                </a:solidFill>
                <a:effectLst/>
                <a:highlight>
                  <a:srgbClr val="F8E71C"/>
                </a:highlight>
                <a:uLnTx/>
                <a:uFillTx/>
                <a:latin typeface="Poppins"/>
                <a:ea typeface="Poppins"/>
                <a:cs typeface="Poppins"/>
                <a:sym typeface="Poppins"/>
              </a:rPr>
              <a:t>In Horizon Europe the project proposal is evaluated according to Open Science perspective </a:t>
            </a:r>
            <a:endParaRPr kumimoji="0" sz="1100" b="0" i="0" u="none" strike="noStrike" kern="0" cap="none" spc="0" normalizeH="0" baseline="0" noProof="0">
              <a:ln>
                <a:noFill/>
              </a:ln>
              <a:solidFill>
                <a:srgbClr val="1A9988"/>
              </a:solidFill>
              <a:effectLst/>
              <a:highlight>
                <a:srgbClr val="F8E71C"/>
              </a:highlight>
              <a:uLnTx/>
              <a:uFillTx/>
              <a:latin typeface="Poppins"/>
              <a:ea typeface="Poppins"/>
              <a:cs typeface="Poppins"/>
              <a:sym typeface="Poppins"/>
            </a:endParaRPr>
          </a:p>
        </p:txBody>
      </p:sp>
      <p:sp>
        <p:nvSpPr>
          <p:cNvPr id="633" name="Google Shape;633;p91"/>
          <p:cNvSpPr txBox="1"/>
          <p:nvPr/>
        </p:nvSpPr>
        <p:spPr>
          <a:xfrm>
            <a:off x="1157374" y="2719088"/>
            <a:ext cx="1597500" cy="234600"/>
          </a:xfrm>
          <a:prstGeom prst="rect">
            <a:avLst/>
          </a:prstGeom>
          <a:noFill/>
          <a:ln>
            <a:noFill/>
          </a:ln>
        </p:spPr>
        <p:txBody>
          <a:bodyPr spcFirstLastPara="1" wrap="square" lIns="34300" tIns="17150" rIns="34300" bIns="17150" anchor="b"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1300" b="1" i="0" u="none" strike="noStrike" kern="0" cap="none" spc="0" normalizeH="0" baseline="0" noProof="0">
                <a:ln>
                  <a:noFill/>
                </a:ln>
                <a:solidFill>
                  <a:srgbClr val="595959"/>
                </a:solidFill>
                <a:effectLst/>
                <a:uLnTx/>
                <a:uFillTx/>
                <a:latin typeface="Poppins"/>
                <a:ea typeface="Poppins"/>
                <a:cs typeface="Poppins"/>
                <a:sym typeface="Poppins"/>
              </a:rPr>
              <a:t>What</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91"/>
          <p:cNvSpPr txBox="1"/>
          <p:nvPr/>
        </p:nvSpPr>
        <p:spPr>
          <a:xfrm>
            <a:off x="1157373" y="2963765"/>
            <a:ext cx="1597500" cy="1212300"/>
          </a:xfrm>
          <a:prstGeom prst="rect">
            <a:avLst/>
          </a:prstGeom>
          <a:noFill/>
          <a:ln>
            <a:noFill/>
          </a:ln>
        </p:spPr>
        <p:txBody>
          <a:bodyPr spcFirstLastPara="1" wrap="square" lIns="34300" tIns="17150" rIns="34300" bIns="1715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it" sz="900" b="0" i="0" u="none" strike="noStrike" kern="0" cap="none" spc="0" normalizeH="0" baseline="0" noProof="0">
                <a:ln>
                  <a:noFill/>
                </a:ln>
                <a:solidFill>
                  <a:srgbClr val="1A9988"/>
                </a:solidFill>
                <a:effectLst/>
                <a:uLnTx/>
                <a:uFillTx/>
                <a:latin typeface="Poppins"/>
                <a:ea typeface="Poppins"/>
                <a:cs typeface="Poppins"/>
                <a:sym typeface="Poppins"/>
              </a:rPr>
              <a:t>Results should be managed according to FAIR principles and "as open as possible, as closed as necessary“ principle</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635;p91"/>
          <p:cNvSpPr txBox="1"/>
          <p:nvPr/>
        </p:nvSpPr>
        <p:spPr>
          <a:xfrm>
            <a:off x="1716357" y="1485567"/>
            <a:ext cx="479700" cy="465600"/>
          </a:xfrm>
          <a:prstGeom prst="rect">
            <a:avLst/>
          </a:prstGeom>
          <a:noFill/>
          <a:ln>
            <a:noFill/>
          </a:ln>
        </p:spPr>
        <p:txBody>
          <a:bodyPr spcFirstLastPara="1" wrap="square" lIns="34300" tIns="17150" rIns="34300" bIns="1715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2800" b="1" i="0" u="none" strike="noStrike" kern="0" cap="none" spc="0" normalizeH="0" baseline="0" noProof="0">
                <a:ln>
                  <a:noFill/>
                </a:ln>
                <a:solidFill>
                  <a:srgbClr val="FFFFFF"/>
                </a:solidFill>
                <a:effectLst/>
                <a:uLnTx/>
                <a:uFillTx/>
                <a:latin typeface="Poppins"/>
                <a:ea typeface="Poppins"/>
                <a:cs typeface="Poppins"/>
                <a:sym typeface="Poppins"/>
              </a:rPr>
              <a:t>1</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636;p91"/>
          <p:cNvSpPr txBox="1"/>
          <p:nvPr/>
        </p:nvSpPr>
        <p:spPr>
          <a:xfrm>
            <a:off x="3769789" y="2719088"/>
            <a:ext cx="1597500" cy="234600"/>
          </a:xfrm>
          <a:prstGeom prst="rect">
            <a:avLst/>
          </a:prstGeom>
          <a:noFill/>
          <a:ln>
            <a:noFill/>
          </a:ln>
        </p:spPr>
        <p:txBody>
          <a:bodyPr spcFirstLastPara="1" wrap="square" lIns="34300" tIns="17150" rIns="34300" bIns="17150" anchor="b"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1300" b="1" i="0" u="none" strike="noStrike" kern="0" cap="none" spc="0" normalizeH="0" baseline="0" noProof="0">
                <a:ln>
                  <a:noFill/>
                </a:ln>
                <a:solidFill>
                  <a:srgbClr val="6AA4C8"/>
                </a:solidFill>
                <a:effectLst/>
                <a:uLnTx/>
                <a:uFillTx/>
                <a:latin typeface="Poppins"/>
                <a:ea typeface="Poppins"/>
                <a:cs typeface="Poppins"/>
                <a:sym typeface="Poppins"/>
              </a:rPr>
              <a:t>How</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637;p91"/>
          <p:cNvSpPr txBox="1"/>
          <p:nvPr/>
        </p:nvSpPr>
        <p:spPr>
          <a:xfrm>
            <a:off x="3769788" y="2963765"/>
            <a:ext cx="1597500" cy="796500"/>
          </a:xfrm>
          <a:prstGeom prst="rect">
            <a:avLst/>
          </a:prstGeom>
          <a:noFill/>
          <a:ln>
            <a:noFill/>
          </a:ln>
        </p:spPr>
        <p:txBody>
          <a:bodyPr spcFirstLastPara="1" wrap="square" lIns="34300" tIns="17150" rIns="34300" bIns="1715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it" sz="900" b="0" i="0" u="none" strike="noStrike" kern="0" cap="none" spc="0" normalizeH="0" baseline="0" noProof="0">
                <a:ln>
                  <a:noFill/>
                </a:ln>
                <a:solidFill>
                  <a:srgbClr val="1A9988"/>
                </a:solidFill>
                <a:effectLst/>
                <a:uLnTx/>
                <a:uFillTx/>
                <a:latin typeface="Poppins"/>
                <a:ea typeface="Poppins"/>
                <a:cs typeface="Poppins"/>
                <a:sym typeface="Poppins"/>
              </a:rPr>
              <a:t>In the methodology it is to be proved how Open Science practices are integrated in the project</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91"/>
          <p:cNvSpPr txBox="1"/>
          <p:nvPr/>
        </p:nvSpPr>
        <p:spPr>
          <a:xfrm>
            <a:off x="4332198" y="1485567"/>
            <a:ext cx="479700" cy="465600"/>
          </a:xfrm>
          <a:prstGeom prst="rect">
            <a:avLst/>
          </a:prstGeom>
          <a:noFill/>
          <a:ln>
            <a:noFill/>
          </a:ln>
        </p:spPr>
        <p:txBody>
          <a:bodyPr spcFirstLastPara="1" wrap="square" lIns="34300" tIns="17150" rIns="34300" bIns="1715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2800" b="1" i="0" u="none" strike="noStrike" kern="0" cap="none" spc="0" normalizeH="0" baseline="0" noProof="0">
                <a:ln>
                  <a:noFill/>
                </a:ln>
                <a:solidFill>
                  <a:srgbClr val="FFFFFF"/>
                </a:solidFill>
                <a:effectLst/>
                <a:uLnTx/>
                <a:uFillTx/>
                <a:latin typeface="Poppins"/>
                <a:ea typeface="Poppins"/>
                <a:cs typeface="Poppins"/>
                <a:sym typeface="Poppins"/>
              </a:rPr>
              <a:t>2</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91"/>
          <p:cNvSpPr txBox="1"/>
          <p:nvPr/>
        </p:nvSpPr>
        <p:spPr>
          <a:xfrm>
            <a:off x="6385625" y="2719088"/>
            <a:ext cx="1597500" cy="234600"/>
          </a:xfrm>
          <a:prstGeom prst="rect">
            <a:avLst/>
          </a:prstGeom>
          <a:noFill/>
          <a:ln>
            <a:noFill/>
          </a:ln>
        </p:spPr>
        <p:txBody>
          <a:bodyPr spcFirstLastPara="1" wrap="square" lIns="34300" tIns="17150" rIns="34300" bIns="17150" anchor="b"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1300" b="1" i="0" u="none" strike="noStrike" kern="0" cap="none" spc="0" normalizeH="0" baseline="0" noProof="0">
                <a:ln>
                  <a:noFill/>
                </a:ln>
                <a:solidFill>
                  <a:srgbClr val="EB5600"/>
                </a:solidFill>
                <a:effectLst/>
                <a:uLnTx/>
                <a:uFillTx/>
                <a:latin typeface="Poppins"/>
                <a:ea typeface="Poppins"/>
                <a:cs typeface="Poppins"/>
                <a:sym typeface="Poppins"/>
              </a:rPr>
              <a:t>Who</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91"/>
          <p:cNvSpPr txBox="1"/>
          <p:nvPr/>
        </p:nvSpPr>
        <p:spPr>
          <a:xfrm>
            <a:off x="6385625" y="2963765"/>
            <a:ext cx="1597500" cy="1004400"/>
          </a:xfrm>
          <a:prstGeom prst="rect">
            <a:avLst/>
          </a:prstGeom>
          <a:noFill/>
          <a:ln>
            <a:noFill/>
          </a:ln>
        </p:spPr>
        <p:txBody>
          <a:bodyPr spcFirstLastPara="1" wrap="square" lIns="34300" tIns="17150" rIns="34300" bIns="17150" anchor="t" anchorCtr="0">
            <a:spAutoFit/>
          </a:body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it" sz="900" b="0" i="0" u="none" strike="noStrike" kern="0" cap="none" spc="0" normalizeH="0" baseline="0" noProof="0">
                <a:ln>
                  <a:noFill/>
                </a:ln>
                <a:solidFill>
                  <a:srgbClr val="1A9988"/>
                </a:solidFill>
                <a:effectLst/>
                <a:uLnTx/>
                <a:uFillTx/>
                <a:latin typeface="Poppins"/>
                <a:ea typeface="Poppins"/>
                <a:cs typeface="Poppins"/>
                <a:sym typeface="Poppins"/>
              </a:rPr>
              <a:t>Single researchers and the consortium are evaluated for their capability to support Open Science practices  </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91"/>
          <p:cNvSpPr txBox="1"/>
          <p:nvPr/>
        </p:nvSpPr>
        <p:spPr>
          <a:xfrm>
            <a:off x="6948040" y="1485567"/>
            <a:ext cx="479700" cy="465600"/>
          </a:xfrm>
          <a:prstGeom prst="rect">
            <a:avLst/>
          </a:prstGeom>
          <a:noFill/>
          <a:ln>
            <a:noFill/>
          </a:ln>
        </p:spPr>
        <p:txBody>
          <a:bodyPr spcFirstLastPara="1" wrap="square" lIns="34300" tIns="17150" rIns="34300" bIns="17150" anchor="ctr"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it" sz="2800" b="1" i="0" u="none" strike="noStrike" kern="0" cap="none" spc="0" normalizeH="0" baseline="0" noProof="0">
                <a:ln>
                  <a:noFill/>
                </a:ln>
                <a:solidFill>
                  <a:srgbClr val="FFFFFF"/>
                </a:solidFill>
                <a:effectLst/>
                <a:uLnTx/>
                <a:uFillTx/>
                <a:latin typeface="Poppins"/>
                <a:ea typeface="Poppins"/>
                <a:cs typeface="Poppins"/>
                <a:sym typeface="Poppins"/>
              </a:rPr>
              <a:t>3</a:t>
            </a:r>
            <a:endParaRPr kumimoji="0" sz="5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Shape 645"/>
        <p:cNvGrpSpPr/>
        <p:nvPr/>
      </p:nvGrpSpPr>
      <p:grpSpPr>
        <a:xfrm>
          <a:off x="0" y="0"/>
          <a:ext cx="0" cy="0"/>
          <a:chOff x="0" y="0"/>
          <a:chExt cx="0" cy="0"/>
        </a:xfrm>
      </p:grpSpPr>
      <p:sp>
        <p:nvSpPr>
          <p:cNvPr id="646" name="Google Shape;646;p92"/>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Os in excellence and </a:t>
            </a:r>
            <a:endParaRPr/>
          </a:p>
          <a:p>
            <a:pPr marL="0" lvl="0" indent="0" algn="l" rtl="0">
              <a:spcBef>
                <a:spcPts val="0"/>
              </a:spcBef>
              <a:spcAft>
                <a:spcPts val="0"/>
              </a:spcAft>
              <a:buNone/>
            </a:pPr>
            <a:r>
              <a:rPr lang="it"/>
              <a:t>quality of implementation sections</a:t>
            </a:r>
            <a:endParaRPr/>
          </a:p>
        </p:txBody>
      </p:sp>
      <p:sp>
        <p:nvSpPr>
          <p:cNvPr id="647" name="Google Shape;647;p92"/>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Horizon Europe moves beyond open access to open science</a:t>
            </a:r>
            <a:endParaRPr/>
          </a:p>
        </p:txBody>
      </p:sp>
      <p:sp>
        <p:nvSpPr>
          <p:cNvPr id="648" name="Google Shape;648;p92"/>
          <p:cNvSpPr txBox="1">
            <a:spLocks noGrp="1"/>
          </p:cNvSpPr>
          <p:nvPr>
            <p:ph type="body" idx="2"/>
          </p:nvPr>
        </p:nvSpPr>
        <p:spPr>
          <a:xfrm>
            <a:off x="5174225" y="1352625"/>
            <a:ext cx="3374400" cy="3342600"/>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it" sz="1400" dirty="0"/>
              <a:t>In Horizon Europe, open science practices are considered in the evaluation of proposals, under </a:t>
            </a:r>
            <a:r>
              <a:rPr lang="it" sz="1400" dirty="0">
                <a:solidFill>
                  <a:schemeClr val="dk2"/>
                </a:solidFill>
                <a:highlight>
                  <a:srgbClr val="F8E71C"/>
                </a:highlight>
              </a:rPr>
              <a:t>‘excellence’</a:t>
            </a:r>
            <a:r>
              <a:rPr lang="it" sz="1400" dirty="0"/>
              <a:t> in particular under methodology and under the ‘</a:t>
            </a:r>
            <a:r>
              <a:rPr lang="it" sz="1400" dirty="0">
                <a:solidFill>
                  <a:schemeClr val="dk2"/>
                </a:solidFill>
                <a:highlight>
                  <a:srgbClr val="F8E71C"/>
                </a:highlight>
              </a:rPr>
              <a:t>quality and efficiency of implementation</a:t>
            </a:r>
            <a:r>
              <a:rPr lang="it" sz="1400" dirty="0"/>
              <a:t>’ award criterion. Proposers should address open science practices in the relevant section on open science under </a:t>
            </a:r>
            <a:r>
              <a:rPr lang="it" sz="1400" dirty="0">
                <a:solidFill>
                  <a:schemeClr val="dk2"/>
                </a:solidFill>
                <a:highlight>
                  <a:srgbClr val="F8E71C"/>
                </a:highlight>
              </a:rPr>
              <a:t>methodology</a:t>
            </a:r>
            <a:r>
              <a:rPr lang="it" sz="1400" dirty="0"/>
              <a:t>.</a:t>
            </a:r>
            <a:endParaRPr sz="1400" dirty="0"/>
          </a:p>
          <a:p>
            <a:pPr marL="0" lvl="0" indent="0" algn="l" rtl="0">
              <a:spcBef>
                <a:spcPts val="1200"/>
              </a:spcBef>
              <a:spcAft>
                <a:spcPts val="0"/>
              </a:spcAft>
              <a:buNone/>
            </a:pPr>
            <a:endParaRPr sz="1400" dirty="0"/>
          </a:p>
          <a:p>
            <a:pPr marL="0" lvl="0" indent="0" algn="l" rtl="0">
              <a:spcBef>
                <a:spcPts val="1200"/>
              </a:spcBef>
              <a:spcAft>
                <a:spcPts val="1200"/>
              </a:spcAft>
              <a:buNone/>
            </a:pPr>
            <a:r>
              <a:rPr lang="it" sz="1200" dirty="0"/>
              <a:t>See Horizon Europe programme guide: </a:t>
            </a:r>
            <a:r>
              <a:rPr lang="it" sz="1200" u="sng" dirty="0">
                <a:solidFill>
                  <a:schemeClr val="hlink"/>
                </a:solidFill>
                <a:hlinkClick r:id="rId3"/>
              </a:rPr>
              <a:t>https://ec.europa.eu/info/funding-tenders/opportunities/docs/2021-2027/horizon/guidance/programme-guide_horizon_en.pdf</a:t>
            </a:r>
            <a:r>
              <a:rPr lang="it" sz="1200" dirty="0"/>
              <a:t> </a:t>
            </a:r>
            <a:endParaRPr sz="1200"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Shape 652"/>
        <p:cNvGrpSpPr/>
        <p:nvPr/>
      </p:nvGrpSpPr>
      <p:grpSpPr>
        <a:xfrm>
          <a:off x="0" y="0"/>
          <a:ext cx="0" cy="0"/>
          <a:chOff x="0" y="0"/>
          <a:chExt cx="0" cy="0"/>
        </a:xfrm>
      </p:grpSpPr>
      <p:sp>
        <p:nvSpPr>
          <p:cNvPr id="653" name="Google Shape;653;p93"/>
          <p:cNvSpPr txBox="1"/>
          <p:nvPr/>
        </p:nvSpPr>
        <p:spPr>
          <a:xfrm>
            <a:off x="0" y="4847675"/>
            <a:ext cx="7389300" cy="300000"/>
          </a:xfrm>
          <a:prstGeom prst="rect">
            <a:avLst/>
          </a:prstGeom>
          <a:noFill/>
          <a:ln>
            <a:noFill/>
          </a:ln>
        </p:spPr>
        <p:txBody>
          <a:bodyPr spcFirstLastPara="1" wrap="square" lIns="91425" tIns="91425" rIns="91425" bIns="91425" anchor="t" anchorCtr="0">
            <a:spAutoFit/>
          </a:bodyPr>
          <a:lstStyle/>
          <a:p>
            <a:pPr marL="0" marR="0" lvl="0" indent="0" algn="ctr" defTabSz="914400" rtl="0" eaLnBrk="1" fontAlgn="auto" latinLnBrk="0" hangingPunct="1">
              <a:lnSpc>
                <a:spcPct val="115000"/>
              </a:lnSpc>
              <a:spcBef>
                <a:spcPts val="0"/>
              </a:spcBef>
              <a:spcAft>
                <a:spcPts val="800"/>
              </a:spcAft>
              <a:buClr>
                <a:srgbClr val="000000"/>
              </a:buClr>
              <a:buSzTx/>
              <a:buFont typeface="Arial"/>
              <a:buNone/>
              <a:tabLst/>
              <a:defRPr/>
            </a:pPr>
            <a:r>
              <a:rPr kumimoji="0" lang="it" sz="750" b="0" i="0" u="none" strike="noStrike" kern="0" cap="none" spc="0" normalizeH="0" baseline="0" noProof="0" dirty="0">
                <a:ln>
                  <a:noFill/>
                </a:ln>
                <a:solidFill>
                  <a:srgbClr val="4D4D4D"/>
                </a:solidFill>
                <a:effectLst/>
                <a:uLnTx/>
                <a:uFillTx/>
                <a:latin typeface="Arial"/>
                <a:cs typeface="Arial"/>
                <a:sym typeface="Arial"/>
              </a:rPr>
              <a:t>Courtesy of Victoria Tsoukala, April 21, 2021,</a:t>
            </a:r>
            <a:r>
              <a:rPr kumimoji="0" lang="it" sz="750" b="0" i="0" u="none" strike="noStrike" kern="0" cap="none" spc="0" normalizeH="0" baseline="0" noProof="0" dirty="0">
                <a:ln>
                  <a:noFill/>
                </a:ln>
                <a:solidFill>
                  <a:srgbClr val="4D4D4D"/>
                </a:solidFill>
                <a:effectLst/>
                <a:uLnTx/>
                <a:uFill>
                  <a:noFill/>
                </a:uFill>
                <a:latin typeface="Arial"/>
                <a:cs typeface="Arial"/>
                <a:sym typeface="Arial"/>
                <a:hlinkClick r:id="rId3">
                  <a:extLst>
                    <a:ext uri="{A12FA001-AC4F-418D-AE19-62706E023703}">
                      <ahyp:hlinkClr xmlns:ahyp="http://schemas.microsoft.com/office/drawing/2018/hyperlinkcolor" val="tx"/>
                    </a:ext>
                  </a:extLst>
                </a:hlinkClick>
              </a:rPr>
              <a:t> </a:t>
            </a:r>
            <a:r>
              <a:rPr kumimoji="0" lang="it" sz="750" b="0" i="0" u="sng" strike="noStrike" kern="0" cap="none" spc="0" normalizeH="0" baseline="0" noProof="0" dirty="0">
                <a:ln>
                  <a:noFill/>
                </a:ln>
                <a:solidFill>
                  <a:srgbClr val="1C3678"/>
                </a:solidFill>
                <a:effectLst/>
                <a:uLnTx/>
                <a:uFillTx/>
                <a:latin typeface="Arial"/>
                <a:cs typeface="Arial"/>
                <a:sym typeface="Arial"/>
                <a:hlinkClick r:id="rId3"/>
              </a:rPr>
              <a:t>Webinar: A successful proposal for Horizon Europe: Scientific-technical excellence is key, but don’t forget the other aspects</a:t>
            </a:r>
            <a:endParaRPr kumimoji="0" sz="750" b="0" i="0" u="sng" strike="noStrike" kern="0" cap="none" spc="0" normalizeH="0" baseline="0" noProof="0" dirty="0">
              <a:ln>
                <a:noFill/>
              </a:ln>
              <a:solidFill>
                <a:srgbClr val="1C3678"/>
              </a:solidFill>
              <a:effectLst/>
              <a:uLnTx/>
              <a:uFillTx/>
              <a:latin typeface="Arial"/>
              <a:cs typeface="Arial"/>
              <a:sym typeface="Arial"/>
            </a:endParaRPr>
          </a:p>
        </p:txBody>
      </p:sp>
      <p:pic>
        <p:nvPicPr>
          <p:cNvPr id="654" name="Google Shape;654;p93"/>
          <p:cNvPicPr preferRelativeResize="0"/>
          <p:nvPr/>
        </p:nvPicPr>
        <p:blipFill rotWithShape="1">
          <a:blip r:embed="rId4">
            <a:alphaModFix/>
          </a:blip>
          <a:srcRect l="706" t="5570" r="1109" b="5151"/>
          <a:stretch/>
        </p:blipFill>
        <p:spPr>
          <a:xfrm>
            <a:off x="267324" y="0"/>
            <a:ext cx="8609352" cy="489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p49"/>
          <p:cNvPicPr preferRelativeResize="0">
            <a:picLocks noGrp="1"/>
          </p:cNvPicPr>
          <p:nvPr>
            <p:ph type="pic" idx="2"/>
          </p:nvPr>
        </p:nvPicPr>
        <p:blipFill rotWithShape="1">
          <a:blip r:embed="rId3">
            <a:alphaModFix/>
          </a:blip>
          <a:srcRect l="2193" r="7545"/>
          <a:stretch/>
        </p:blipFill>
        <p:spPr>
          <a:xfrm>
            <a:off x="3548875" y="402825"/>
            <a:ext cx="5207700" cy="4327300"/>
          </a:xfrm>
          <a:prstGeom prst="rect">
            <a:avLst/>
          </a:prstGeom>
          <a:solidFill>
            <a:srgbClr val="D8D8D8"/>
          </a:solidFill>
          <a:ln>
            <a:noFill/>
          </a:ln>
        </p:spPr>
      </p:pic>
      <p:sp>
        <p:nvSpPr>
          <p:cNvPr id="313" name="Google Shape;313;p49"/>
          <p:cNvSpPr txBox="1"/>
          <p:nvPr/>
        </p:nvSpPr>
        <p:spPr>
          <a:xfrm>
            <a:off x="486425" y="2286000"/>
            <a:ext cx="2742300" cy="1477500"/>
          </a:xfrm>
          <a:prstGeom prst="rect">
            <a:avLst/>
          </a:prstGeom>
          <a:noFill/>
          <a:ln>
            <a:noFill/>
          </a:ln>
        </p:spPr>
        <p:txBody>
          <a:bodyPr spcFirstLastPara="1" wrap="square" lIns="91425" tIns="91425" rIns="91425" bIns="91425" anchor="ctr" anchorCtr="0">
            <a:spAutoFit/>
          </a:bodyPr>
          <a:lstStyle/>
          <a:p>
            <a:pPr marL="0" lvl="0" indent="0" algn="l" rtl="0">
              <a:spcBef>
                <a:spcPts val="0"/>
              </a:spcBef>
              <a:spcAft>
                <a:spcPts val="0"/>
              </a:spcAft>
              <a:buNone/>
            </a:pPr>
            <a:r>
              <a:rPr lang="it" sz="2100">
                <a:solidFill>
                  <a:schemeClr val="dk2"/>
                </a:solidFill>
                <a:latin typeface="Playfair Display"/>
                <a:ea typeface="Playfair Display"/>
                <a:cs typeface="Playfair Display"/>
                <a:sym typeface="Playfair Display"/>
              </a:rPr>
              <a:t>We do not manage and share research data in the correct way?</a:t>
            </a:r>
            <a:endParaRPr sz="2100">
              <a:solidFill>
                <a:schemeClr val="dk2"/>
              </a:solidFill>
              <a:latin typeface="Playfair Display"/>
              <a:ea typeface="Playfair Display"/>
              <a:cs typeface="Playfair Display"/>
              <a:sym typeface="Playfair Display"/>
            </a:endParaRPr>
          </a:p>
        </p:txBody>
      </p:sp>
      <p:sp>
        <p:nvSpPr>
          <p:cNvPr id="314" name="Google Shape;314;p49"/>
          <p:cNvSpPr txBox="1">
            <a:spLocks noGrp="1"/>
          </p:cNvSpPr>
          <p:nvPr>
            <p:ph type="title" idx="4294967295"/>
          </p:nvPr>
        </p:nvSpPr>
        <p:spPr>
          <a:xfrm>
            <a:off x="265500" y="1081675"/>
            <a:ext cx="2886900" cy="12513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it"/>
              <a:t>What happens if...</a:t>
            </a:r>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Shape 714"/>
        <p:cNvGrpSpPr/>
        <p:nvPr/>
      </p:nvGrpSpPr>
      <p:grpSpPr>
        <a:xfrm>
          <a:off x="0" y="0"/>
          <a:ext cx="0" cy="0"/>
          <a:chOff x="0" y="0"/>
          <a:chExt cx="0" cy="0"/>
        </a:xfrm>
      </p:grpSpPr>
      <p:sp>
        <p:nvSpPr>
          <p:cNvPr id="715" name="Google Shape;715;p10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dirty="0"/>
              <a:t>Capacity of participants and consortium as a whole: Achievements</a:t>
            </a:r>
            <a:endParaRPr dirty="0"/>
          </a:p>
        </p:txBody>
      </p:sp>
      <p:sp>
        <p:nvSpPr>
          <p:cNvPr id="716" name="Google Shape;716;p101"/>
          <p:cNvSpPr txBox="1">
            <a:spLocks noGrp="1"/>
          </p:cNvSpPr>
          <p:nvPr>
            <p:ph type="body" idx="1"/>
          </p:nvPr>
        </p:nvSpPr>
        <p:spPr>
          <a:xfrm>
            <a:off x="729450" y="2260110"/>
            <a:ext cx="3945600" cy="2528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dirty="0"/>
              <a:t>When drafting a proposal for Horizon Europe, you are asked to list of up to 5 </a:t>
            </a:r>
            <a:r>
              <a:rPr lang="it" b="1" dirty="0"/>
              <a:t>publications</a:t>
            </a:r>
            <a:r>
              <a:rPr lang="it" dirty="0"/>
              <a:t>, </a:t>
            </a:r>
            <a:r>
              <a:rPr lang="it" b="1" dirty="0"/>
              <a:t>widely-used datasets</a:t>
            </a:r>
            <a:r>
              <a:rPr lang="it" dirty="0"/>
              <a:t>, </a:t>
            </a:r>
            <a:r>
              <a:rPr lang="it" b="1" dirty="0"/>
              <a:t>software</a:t>
            </a:r>
            <a:r>
              <a:rPr lang="it" dirty="0"/>
              <a:t>, </a:t>
            </a:r>
            <a:r>
              <a:rPr lang="it" b="1" dirty="0"/>
              <a:t>goods</a:t>
            </a:r>
            <a:r>
              <a:rPr lang="it" dirty="0"/>
              <a:t>, </a:t>
            </a:r>
            <a:r>
              <a:rPr lang="it" b="1" dirty="0"/>
              <a:t>services</a:t>
            </a:r>
            <a:r>
              <a:rPr lang="it" dirty="0"/>
              <a:t>, or any </a:t>
            </a:r>
            <a:r>
              <a:rPr lang="it" b="1" dirty="0"/>
              <a:t>other achievements relevant to the call content</a:t>
            </a:r>
            <a:r>
              <a:rPr lang="it" dirty="0"/>
              <a:t>.</a:t>
            </a:r>
            <a:endParaRPr dirty="0"/>
          </a:p>
          <a:p>
            <a:pPr marL="0" lvl="0" indent="0" algn="l" rtl="0">
              <a:spcBef>
                <a:spcPts val="1200"/>
              </a:spcBef>
              <a:spcAft>
                <a:spcPts val="0"/>
              </a:spcAft>
              <a:buNone/>
            </a:pPr>
            <a:r>
              <a:rPr lang="it" dirty="0"/>
              <a:t>The significance of publications </a:t>
            </a:r>
            <a:r>
              <a:rPr lang="it" dirty="0">
                <a:solidFill>
                  <a:schemeClr val="dk2"/>
                </a:solidFill>
                <a:highlight>
                  <a:srgbClr val="F8E71C"/>
                </a:highlight>
              </a:rPr>
              <a:t>are not evaluated on the basis of the Journal Impact Factor of the venue </a:t>
            </a:r>
            <a:r>
              <a:rPr lang="it" dirty="0"/>
              <a:t>they are published in, but </a:t>
            </a:r>
            <a:r>
              <a:rPr lang="it" dirty="0">
                <a:solidFill>
                  <a:schemeClr val="dk2"/>
                </a:solidFill>
                <a:highlight>
                  <a:srgbClr val="F8E71C"/>
                </a:highlight>
              </a:rPr>
              <a:t>on the basis of a qualitative assessment provided by the proposers </a:t>
            </a:r>
            <a:r>
              <a:rPr lang="it" dirty="0"/>
              <a:t>for each publication.</a:t>
            </a:r>
            <a:endParaRPr dirty="0"/>
          </a:p>
        </p:txBody>
      </p:sp>
      <p:pic>
        <p:nvPicPr>
          <p:cNvPr id="717" name="Google Shape;717;p101"/>
          <p:cNvPicPr preferRelativeResize="0"/>
          <p:nvPr/>
        </p:nvPicPr>
        <p:blipFill rotWithShape="1">
          <a:blip r:embed="rId3">
            <a:alphaModFix/>
          </a:blip>
          <a:srcRect t="8612" b="8728"/>
          <a:stretch/>
        </p:blipFill>
        <p:spPr>
          <a:xfrm>
            <a:off x="4827450" y="2222600"/>
            <a:ext cx="4164149" cy="2077849"/>
          </a:xfrm>
          <a:prstGeom prst="rect">
            <a:avLst/>
          </a:prstGeom>
          <a:noFill/>
          <a:ln>
            <a:noFill/>
          </a:ln>
        </p:spPr>
      </p:pic>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Shape 658"/>
        <p:cNvGrpSpPr/>
        <p:nvPr/>
      </p:nvGrpSpPr>
      <p:grpSpPr>
        <a:xfrm>
          <a:off x="0" y="0"/>
          <a:ext cx="0" cy="0"/>
          <a:chOff x="0" y="0"/>
          <a:chExt cx="0" cy="0"/>
        </a:xfrm>
      </p:grpSpPr>
      <p:sp>
        <p:nvSpPr>
          <p:cNvPr id="659" name="Google Shape;659;p94"/>
          <p:cNvSpPr txBox="1"/>
          <p:nvPr/>
        </p:nvSpPr>
        <p:spPr>
          <a:xfrm>
            <a:off x="0" y="4701050"/>
            <a:ext cx="7365000" cy="5079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700" b="0" i="0" u="sng" strike="noStrike" kern="0" cap="none" spc="0" normalizeH="0" baseline="0" noProof="0">
                <a:ln>
                  <a:noFill/>
                </a:ln>
                <a:solidFill>
                  <a:srgbClr val="1C3678"/>
                </a:solidFill>
                <a:effectLst/>
                <a:uLnTx/>
                <a:uFillTx/>
                <a:latin typeface="Arial"/>
                <a:cs typeface="Arial"/>
                <a:sym typeface="Arial"/>
                <a:hlinkClick r:id="rId3"/>
              </a:rPr>
              <a:t>https://osf.io/dp6je/</a:t>
            </a:r>
            <a:endParaRPr kumimoji="0" sz="7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700" b="0" i="0" u="none" strike="noStrike" kern="0" cap="none" spc="0" normalizeH="0" baseline="0" noProof="0">
                <a:ln>
                  <a:noFill/>
                </a:ln>
                <a:solidFill>
                  <a:srgbClr val="000000"/>
                </a:solidFill>
                <a:effectLst/>
                <a:uLnTx/>
                <a:uFillTx/>
                <a:latin typeface="Arial"/>
                <a:cs typeface="Arial"/>
                <a:sym typeface="Arial"/>
              </a:rPr>
              <a:t>Giglia, Elena. (2021, May 27). Guida all'Open Science in Horizon Europe. Zenodo. </a:t>
            </a:r>
            <a:r>
              <a:rPr kumimoji="0" lang="it" sz="700" b="0" i="0" u="sng" strike="noStrike" kern="0" cap="none" spc="0" normalizeH="0" baseline="0" noProof="0">
                <a:ln>
                  <a:noFill/>
                </a:ln>
                <a:solidFill>
                  <a:srgbClr val="1C3678"/>
                </a:solidFill>
                <a:effectLst/>
                <a:uLnTx/>
                <a:uFillTx/>
                <a:latin typeface="Arial"/>
                <a:cs typeface="Arial"/>
                <a:sym typeface="Arial"/>
                <a:hlinkClick r:id="rId4"/>
              </a:rPr>
              <a:t>https://doi.org/10.5281/zenodo.5589722</a:t>
            </a:r>
            <a:r>
              <a:rPr kumimoji="0" lang="it" sz="700" b="0" i="0" u="none" strike="noStrike" kern="0" cap="none" spc="0" normalizeH="0" baseline="0" noProof="0">
                <a:ln>
                  <a:noFill/>
                </a:ln>
                <a:solidFill>
                  <a:srgbClr val="000000"/>
                </a:solidFill>
                <a:effectLst/>
                <a:uLnTx/>
                <a:uFillTx/>
                <a:latin typeface="Arial"/>
                <a:cs typeface="Arial"/>
                <a:sym typeface="Arial"/>
              </a:rPr>
              <a:t> </a:t>
            </a:r>
            <a:endParaRPr kumimoji="0" sz="7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700" b="0" i="0" u="none" strike="noStrike" kern="0" cap="none" spc="0" normalizeH="0" baseline="0" noProof="0">
                <a:ln>
                  <a:noFill/>
                </a:ln>
                <a:solidFill>
                  <a:srgbClr val="000000"/>
                </a:solidFill>
                <a:effectLst/>
                <a:uLnTx/>
                <a:uFillTx/>
                <a:latin typeface="Arial"/>
                <a:cs typeface="Arial"/>
                <a:sym typeface="Arial"/>
              </a:rPr>
              <a:t>Giglia, Elena. (2021). A guide to Open Science in Horizon Europe (Version 3). Zenodo. </a:t>
            </a:r>
            <a:r>
              <a:rPr kumimoji="0" lang="it" sz="700" b="0" i="0" u="sng" strike="noStrike" kern="0" cap="none" spc="0" normalizeH="0" baseline="0" noProof="0">
                <a:ln>
                  <a:noFill/>
                </a:ln>
                <a:solidFill>
                  <a:srgbClr val="1C3678"/>
                </a:solidFill>
                <a:effectLst/>
                <a:uLnTx/>
                <a:uFillTx/>
                <a:latin typeface="Arial"/>
                <a:cs typeface="Arial"/>
                <a:sym typeface="Arial"/>
                <a:hlinkClick r:id="rId5"/>
              </a:rPr>
              <a:t>https://doi.org/10.5281/zenodo.5588123</a:t>
            </a:r>
            <a:r>
              <a:rPr kumimoji="0" lang="it" sz="700" b="0" i="0" u="none" strike="noStrike" kern="0" cap="none" spc="0" normalizeH="0" baseline="0" noProof="0">
                <a:ln>
                  <a:noFill/>
                </a:ln>
                <a:solidFill>
                  <a:srgbClr val="000000"/>
                </a:solidFill>
                <a:effectLst/>
                <a:uLnTx/>
                <a:uFillTx/>
                <a:latin typeface="Arial"/>
                <a:cs typeface="Arial"/>
                <a:sym typeface="Arial"/>
              </a:rPr>
              <a:t> </a:t>
            </a:r>
            <a:endParaRPr kumimoji="0" sz="700" b="0" i="0" u="none" strike="noStrike" kern="0" cap="none" spc="0" normalizeH="0" baseline="0" noProof="0">
              <a:ln>
                <a:noFill/>
              </a:ln>
              <a:solidFill>
                <a:srgbClr val="000000"/>
              </a:solidFill>
              <a:effectLst/>
              <a:uLnTx/>
              <a:uFillTx/>
              <a:latin typeface="Arial"/>
              <a:cs typeface="Arial"/>
              <a:sym typeface="Arial"/>
            </a:endParaRPr>
          </a:p>
        </p:txBody>
      </p:sp>
      <p:pic>
        <p:nvPicPr>
          <p:cNvPr id="660" name="Google Shape;660;p94"/>
          <p:cNvPicPr preferRelativeResize="0"/>
          <p:nvPr/>
        </p:nvPicPr>
        <p:blipFill>
          <a:blip r:embed="rId6">
            <a:alphaModFix/>
          </a:blip>
          <a:stretch>
            <a:fillRect/>
          </a:stretch>
        </p:blipFill>
        <p:spPr>
          <a:xfrm>
            <a:off x="1267525" y="72375"/>
            <a:ext cx="6482026" cy="4628675"/>
          </a:xfrm>
          <a:prstGeom prst="rect">
            <a:avLst/>
          </a:prstGeom>
          <a:noFill/>
          <a:ln>
            <a:noFill/>
          </a:ln>
        </p:spPr>
      </p:pic>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Shape 664"/>
        <p:cNvGrpSpPr/>
        <p:nvPr/>
      </p:nvGrpSpPr>
      <p:grpSpPr>
        <a:xfrm>
          <a:off x="0" y="0"/>
          <a:ext cx="0" cy="0"/>
          <a:chOff x="0" y="0"/>
          <a:chExt cx="0" cy="0"/>
        </a:xfrm>
      </p:grpSpPr>
      <p:sp>
        <p:nvSpPr>
          <p:cNvPr id="665" name="Google Shape;665;p95"/>
          <p:cNvSpPr txBox="1"/>
          <p:nvPr/>
        </p:nvSpPr>
        <p:spPr>
          <a:xfrm>
            <a:off x="3016550" y="278675"/>
            <a:ext cx="5155200" cy="6465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3000" b="1" i="0" u="none" strike="noStrike" kern="0" cap="none" spc="0" normalizeH="0" baseline="0" noProof="0">
              <a:ln>
                <a:noFill/>
              </a:ln>
              <a:solidFill>
                <a:srgbClr val="FFFFFF"/>
              </a:solidFill>
              <a:effectLst/>
              <a:uLnTx/>
              <a:uFillTx/>
              <a:latin typeface="Lato"/>
              <a:ea typeface="Lato"/>
              <a:cs typeface="Lato"/>
              <a:sym typeface="Lato"/>
            </a:endParaRPr>
          </a:p>
        </p:txBody>
      </p:sp>
      <p:sp>
        <p:nvSpPr>
          <p:cNvPr id="666" name="Google Shape;666;p95"/>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dirty="0">
                <a:latin typeface="Lato"/>
                <a:ea typeface="Lato"/>
                <a:cs typeface="Lato"/>
                <a:sym typeface="Lato"/>
              </a:rPr>
              <a:t>Open Science in Horizon Europe</a:t>
            </a:r>
            <a:endParaRPr dirty="0">
              <a:latin typeface="Lato"/>
              <a:ea typeface="Lato"/>
              <a:cs typeface="Lato"/>
              <a:sym typeface="Lato"/>
            </a:endParaRPr>
          </a:p>
          <a:p>
            <a:pPr marL="0" lvl="0" indent="0" algn="l" rtl="0">
              <a:spcBef>
                <a:spcPts val="0"/>
              </a:spcBef>
              <a:spcAft>
                <a:spcPts val="0"/>
              </a:spcAft>
              <a:buNone/>
            </a:pPr>
            <a:r>
              <a:rPr lang="it" dirty="0">
                <a:latin typeface="Lato"/>
                <a:ea typeface="Lato"/>
                <a:cs typeface="Lato"/>
                <a:sym typeface="Lato"/>
              </a:rPr>
              <a:t>during the project lifetime</a:t>
            </a:r>
            <a:endParaRPr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Shape 670"/>
        <p:cNvGrpSpPr/>
        <p:nvPr/>
      </p:nvGrpSpPr>
      <p:grpSpPr>
        <a:xfrm>
          <a:off x="0" y="0"/>
          <a:ext cx="0" cy="0"/>
          <a:chOff x="0" y="0"/>
          <a:chExt cx="0" cy="0"/>
        </a:xfrm>
      </p:grpSpPr>
      <p:sp>
        <p:nvSpPr>
          <p:cNvPr id="671" name="Google Shape;671;p96"/>
          <p:cNvSpPr txBox="1"/>
          <p:nvPr/>
        </p:nvSpPr>
        <p:spPr>
          <a:xfrm>
            <a:off x="727800" y="1315475"/>
            <a:ext cx="8074800" cy="37035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it" sz="1700" b="1" i="0" u="none" strike="noStrike" kern="0" cap="none" spc="0" normalizeH="0" baseline="0" noProof="0">
                <a:ln>
                  <a:noFill/>
                </a:ln>
                <a:solidFill>
                  <a:srgbClr val="1A1A1A"/>
                </a:solidFill>
                <a:effectLst/>
                <a:uLnTx/>
                <a:uFillTx/>
                <a:latin typeface="Lato"/>
                <a:ea typeface="Lato"/>
                <a:cs typeface="Lato"/>
                <a:sym typeface="Lato"/>
              </a:rPr>
              <a:t>early and open sharing </a:t>
            </a:r>
            <a:r>
              <a:rPr kumimoji="0" lang="it" sz="1700" b="0" i="0" u="none" strike="noStrike" kern="0" cap="none" spc="0" normalizeH="0" baseline="0" noProof="0">
                <a:ln>
                  <a:noFill/>
                </a:ln>
                <a:solidFill>
                  <a:srgbClr val="1A1A1A"/>
                </a:solidFill>
                <a:effectLst/>
                <a:uLnTx/>
                <a:uFillTx/>
                <a:latin typeface="Lato"/>
                <a:ea typeface="Lato"/>
                <a:cs typeface="Lato"/>
                <a:sym typeface="Lato"/>
              </a:rPr>
              <a:t>of research (i.e. preregistration, registered reports, pre-prints, or crowd-sourcing)</a:t>
            </a:r>
            <a:endParaRPr kumimoji="0" sz="1700" b="0" i="0" u="none" strike="noStrike" kern="0" cap="none" spc="0" normalizeH="0" baseline="0" noProof="0">
              <a:ln>
                <a:noFill/>
              </a:ln>
              <a:solidFill>
                <a:srgbClr val="1A1A1A"/>
              </a:solidFill>
              <a:effectLst/>
              <a:uLnTx/>
              <a:uFillTx/>
              <a:latin typeface="Lato"/>
              <a:ea typeface="Lato"/>
              <a:cs typeface="Lato"/>
              <a:sym typeface="Lato"/>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it" sz="1700" b="1" i="0" u="none" strike="noStrike" kern="0" cap="none" spc="0" normalizeH="0" baseline="0" noProof="0">
                <a:ln>
                  <a:noFill/>
                </a:ln>
                <a:solidFill>
                  <a:srgbClr val="1A1A1A"/>
                </a:solidFill>
                <a:effectLst/>
                <a:uLnTx/>
                <a:uFillTx/>
                <a:latin typeface="Lato"/>
                <a:ea typeface="Lato"/>
                <a:cs typeface="Lato"/>
                <a:sym typeface="Lato"/>
              </a:rPr>
              <a:t>research output management </a:t>
            </a:r>
            <a:r>
              <a:rPr kumimoji="0" lang="it" sz="1700" b="0" i="0" u="none" strike="noStrike" kern="0" cap="none" spc="0" normalizeH="0" baseline="0" noProof="0">
                <a:ln>
                  <a:noFill/>
                </a:ln>
                <a:solidFill>
                  <a:srgbClr val="1A1A1A"/>
                </a:solidFill>
                <a:effectLst/>
                <a:uLnTx/>
                <a:uFillTx/>
                <a:latin typeface="Lato"/>
                <a:ea typeface="Lato"/>
                <a:cs typeface="Lato"/>
                <a:sym typeface="Lato"/>
              </a:rPr>
              <a:t>including research data management</a:t>
            </a:r>
            <a:endParaRPr kumimoji="0" sz="1700" b="0" i="0" u="none" strike="noStrike" kern="0" cap="none" spc="0" normalizeH="0" baseline="0" noProof="0">
              <a:ln>
                <a:noFill/>
              </a:ln>
              <a:solidFill>
                <a:srgbClr val="1A1A1A"/>
              </a:solidFill>
              <a:effectLst/>
              <a:uLnTx/>
              <a:uFillTx/>
              <a:latin typeface="Lato"/>
              <a:ea typeface="Lato"/>
              <a:cs typeface="Lato"/>
              <a:sym typeface="Lato"/>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it" sz="1700" b="0" i="0" u="none" strike="noStrike" kern="0" cap="none" spc="0" normalizeH="0" baseline="0" noProof="0">
                <a:ln>
                  <a:noFill/>
                </a:ln>
                <a:solidFill>
                  <a:srgbClr val="1A1A1A"/>
                </a:solidFill>
                <a:effectLst/>
                <a:uLnTx/>
                <a:uFillTx/>
                <a:latin typeface="Lato"/>
                <a:ea typeface="Lato"/>
                <a:cs typeface="Lato"/>
                <a:sym typeface="Lato"/>
              </a:rPr>
              <a:t>measures to ensure </a:t>
            </a:r>
            <a:r>
              <a:rPr kumimoji="0" lang="it" sz="1700" b="1" i="0" u="none" strike="noStrike" kern="0" cap="none" spc="0" normalizeH="0" baseline="0" noProof="0">
                <a:ln>
                  <a:noFill/>
                </a:ln>
                <a:solidFill>
                  <a:srgbClr val="1A1A1A"/>
                </a:solidFill>
                <a:effectLst/>
                <a:uLnTx/>
                <a:uFillTx/>
                <a:latin typeface="Lato"/>
                <a:ea typeface="Lato"/>
                <a:cs typeface="Lato"/>
                <a:sym typeface="Lato"/>
              </a:rPr>
              <a:t>reproducibility</a:t>
            </a:r>
            <a:r>
              <a:rPr kumimoji="0" lang="it" sz="1700" b="0" i="0" u="none" strike="noStrike" kern="0" cap="none" spc="0" normalizeH="0" baseline="0" noProof="0">
                <a:ln>
                  <a:noFill/>
                </a:ln>
                <a:solidFill>
                  <a:srgbClr val="1A1A1A"/>
                </a:solidFill>
                <a:effectLst/>
                <a:uLnTx/>
                <a:uFillTx/>
                <a:latin typeface="Lato"/>
                <a:ea typeface="Lato"/>
                <a:cs typeface="Lato"/>
                <a:sym typeface="Lato"/>
              </a:rPr>
              <a:t> of research outputs</a:t>
            </a:r>
            <a:endParaRPr kumimoji="0" sz="1700" b="0" i="0" u="none" strike="noStrike" kern="0" cap="none" spc="0" normalizeH="0" baseline="0" noProof="0">
              <a:ln>
                <a:noFill/>
              </a:ln>
              <a:solidFill>
                <a:srgbClr val="1A1A1A"/>
              </a:solidFill>
              <a:effectLst/>
              <a:uLnTx/>
              <a:uFillTx/>
              <a:latin typeface="Lato"/>
              <a:ea typeface="Lato"/>
              <a:cs typeface="Lato"/>
              <a:sym typeface="Lato"/>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it" sz="1700" b="1" i="0" u="none" strike="noStrike" kern="0" cap="none" spc="0" normalizeH="0" baseline="0" noProof="0">
                <a:ln>
                  <a:noFill/>
                </a:ln>
                <a:solidFill>
                  <a:srgbClr val="1A1A1A"/>
                </a:solidFill>
                <a:effectLst/>
                <a:uLnTx/>
                <a:uFillTx/>
                <a:latin typeface="Lato"/>
                <a:ea typeface="Lato"/>
                <a:cs typeface="Lato"/>
                <a:sym typeface="Lato"/>
              </a:rPr>
              <a:t>open access </a:t>
            </a:r>
            <a:r>
              <a:rPr kumimoji="0" lang="it" sz="1700" b="0" i="0" u="none" strike="noStrike" kern="0" cap="none" spc="0" normalizeH="0" baseline="0" noProof="0">
                <a:ln>
                  <a:noFill/>
                </a:ln>
                <a:solidFill>
                  <a:srgbClr val="1A1A1A"/>
                </a:solidFill>
                <a:effectLst/>
                <a:uLnTx/>
                <a:uFillTx/>
                <a:latin typeface="Lato"/>
                <a:ea typeface="Lato"/>
                <a:cs typeface="Lato"/>
                <a:sym typeface="Lato"/>
              </a:rPr>
              <a:t>to research outputs (e.g. publications, data, software, models, algorithms, and workflows) through deposition in trusted repositories</a:t>
            </a:r>
            <a:endParaRPr kumimoji="0" sz="1700" b="0" i="0" u="none" strike="noStrike" kern="0" cap="none" spc="0" normalizeH="0" baseline="0" noProof="0">
              <a:ln>
                <a:noFill/>
              </a:ln>
              <a:solidFill>
                <a:srgbClr val="1A1A1A"/>
              </a:solidFill>
              <a:effectLst/>
              <a:uLnTx/>
              <a:uFillTx/>
              <a:latin typeface="Lato"/>
              <a:ea typeface="Lato"/>
              <a:cs typeface="Lato"/>
              <a:sym typeface="Lato"/>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it" sz="1700" b="0" i="0" u="none" strike="noStrike" kern="0" cap="none" spc="0" normalizeH="0" baseline="0" noProof="0">
                <a:ln>
                  <a:noFill/>
                </a:ln>
                <a:solidFill>
                  <a:srgbClr val="1A1A1A"/>
                </a:solidFill>
                <a:effectLst/>
                <a:uLnTx/>
                <a:uFillTx/>
                <a:latin typeface="Lato"/>
                <a:ea typeface="Lato"/>
                <a:cs typeface="Lato"/>
                <a:sym typeface="Lato"/>
              </a:rPr>
              <a:t>participation in </a:t>
            </a:r>
            <a:r>
              <a:rPr kumimoji="0" lang="it" sz="1700" b="1" i="0" u="none" strike="noStrike" kern="0" cap="none" spc="0" normalizeH="0" baseline="0" noProof="0">
                <a:ln>
                  <a:noFill/>
                </a:ln>
                <a:solidFill>
                  <a:srgbClr val="1A1A1A"/>
                </a:solidFill>
                <a:effectLst/>
                <a:uLnTx/>
                <a:uFillTx/>
                <a:latin typeface="Lato"/>
                <a:ea typeface="Lato"/>
                <a:cs typeface="Lato"/>
                <a:sym typeface="Lato"/>
              </a:rPr>
              <a:t>open peer-review</a:t>
            </a:r>
            <a:endParaRPr kumimoji="0" sz="1700" b="1" i="0" u="none" strike="noStrike" kern="0" cap="none" spc="0" normalizeH="0" baseline="0" noProof="0">
              <a:ln>
                <a:noFill/>
              </a:ln>
              <a:solidFill>
                <a:srgbClr val="1A1A1A"/>
              </a:solidFill>
              <a:effectLst/>
              <a:uLnTx/>
              <a:uFillTx/>
              <a:latin typeface="Lato"/>
              <a:ea typeface="Lato"/>
              <a:cs typeface="Lato"/>
              <a:sym typeface="Lato"/>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r>
              <a:rPr kumimoji="0" lang="it" sz="1700" b="1" i="0" u="none" strike="noStrike" kern="0" cap="none" spc="0" normalizeH="0" baseline="0" noProof="0">
                <a:ln>
                  <a:noFill/>
                </a:ln>
                <a:solidFill>
                  <a:srgbClr val="1A1A1A"/>
                </a:solidFill>
                <a:effectLst/>
                <a:uLnTx/>
                <a:uFillTx/>
                <a:latin typeface="Lato"/>
                <a:ea typeface="Lato"/>
                <a:cs typeface="Lato"/>
                <a:sym typeface="Lato"/>
              </a:rPr>
              <a:t>involving all relevant knowledge actors </a:t>
            </a:r>
            <a:r>
              <a:rPr kumimoji="0" lang="it" sz="1700" b="0" i="0" u="none" strike="noStrike" kern="0" cap="none" spc="0" normalizeH="0" baseline="0" noProof="0">
                <a:ln>
                  <a:noFill/>
                </a:ln>
                <a:solidFill>
                  <a:srgbClr val="1A1A1A"/>
                </a:solidFill>
                <a:effectLst/>
                <a:uLnTx/>
                <a:uFillTx/>
                <a:latin typeface="Lato"/>
                <a:ea typeface="Lato"/>
                <a:cs typeface="Lato"/>
                <a:sym typeface="Lato"/>
              </a:rPr>
              <a:t>including citizens, civil society and end users in the co-creation of R&amp;I agendas and contents (such as citizen science)</a:t>
            </a:r>
            <a:endParaRPr kumimoji="0" sz="1700" b="0" i="0" u="none" strike="noStrike" kern="0" cap="none" spc="0" normalizeH="0" baseline="0" noProof="0">
              <a:ln>
                <a:noFill/>
              </a:ln>
              <a:solidFill>
                <a:srgbClr val="1A1A1A"/>
              </a:solidFill>
              <a:effectLst/>
              <a:uLnTx/>
              <a:uFillTx/>
              <a:latin typeface="Lato"/>
              <a:ea typeface="Lato"/>
              <a:cs typeface="Lato"/>
              <a:sym typeface="Lato"/>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100" b="0" i="0" u="none" strike="noStrike" kern="0" cap="none" spc="0" normalizeH="0" baseline="0" noProof="0">
              <a:ln>
                <a:noFill/>
              </a:ln>
              <a:solidFill>
                <a:srgbClr val="000000"/>
              </a:solidFill>
              <a:effectLst/>
              <a:uLnTx/>
              <a:uFillTx/>
              <a:latin typeface="Playfair Display"/>
              <a:ea typeface="Playfair Display"/>
              <a:cs typeface="Playfair Display"/>
              <a:sym typeface="Playfair Display"/>
            </a:endParaRPr>
          </a:p>
        </p:txBody>
      </p:sp>
      <p:pic>
        <p:nvPicPr>
          <p:cNvPr id="672" name="Google Shape;672;p96"/>
          <p:cNvPicPr preferRelativeResize="0"/>
          <p:nvPr/>
        </p:nvPicPr>
        <p:blipFill>
          <a:blip r:embed="rId3">
            <a:alphaModFix/>
          </a:blip>
          <a:stretch>
            <a:fillRect/>
          </a:stretch>
        </p:blipFill>
        <p:spPr>
          <a:xfrm>
            <a:off x="432525" y="1554306"/>
            <a:ext cx="295275" cy="295275"/>
          </a:xfrm>
          <a:prstGeom prst="rect">
            <a:avLst/>
          </a:prstGeom>
          <a:noFill/>
          <a:ln>
            <a:noFill/>
          </a:ln>
        </p:spPr>
      </p:pic>
      <p:pic>
        <p:nvPicPr>
          <p:cNvPr id="673" name="Google Shape;673;p96"/>
          <p:cNvPicPr preferRelativeResize="0"/>
          <p:nvPr/>
        </p:nvPicPr>
        <p:blipFill>
          <a:blip r:embed="rId4">
            <a:alphaModFix/>
          </a:blip>
          <a:stretch>
            <a:fillRect/>
          </a:stretch>
        </p:blipFill>
        <p:spPr>
          <a:xfrm>
            <a:off x="432525" y="2237173"/>
            <a:ext cx="295275" cy="304800"/>
          </a:xfrm>
          <a:prstGeom prst="rect">
            <a:avLst/>
          </a:prstGeom>
          <a:noFill/>
          <a:ln>
            <a:noFill/>
          </a:ln>
        </p:spPr>
      </p:pic>
      <p:pic>
        <p:nvPicPr>
          <p:cNvPr id="674" name="Google Shape;674;p96"/>
          <p:cNvPicPr preferRelativeResize="0"/>
          <p:nvPr/>
        </p:nvPicPr>
        <p:blipFill>
          <a:blip r:embed="rId5">
            <a:alphaModFix/>
          </a:blip>
          <a:stretch>
            <a:fillRect/>
          </a:stretch>
        </p:blipFill>
        <p:spPr>
          <a:xfrm>
            <a:off x="432525" y="2701741"/>
            <a:ext cx="295275" cy="304800"/>
          </a:xfrm>
          <a:prstGeom prst="rect">
            <a:avLst/>
          </a:prstGeom>
          <a:noFill/>
          <a:ln>
            <a:noFill/>
          </a:ln>
        </p:spPr>
      </p:pic>
      <p:pic>
        <p:nvPicPr>
          <p:cNvPr id="675" name="Google Shape;675;p96"/>
          <p:cNvPicPr preferRelativeResize="0"/>
          <p:nvPr/>
        </p:nvPicPr>
        <p:blipFill>
          <a:blip r:embed="rId6">
            <a:alphaModFix/>
          </a:blip>
          <a:stretch>
            <a:fillRect/>
          </a:stretch>
        </p:blipFill>
        <p:spPr>
          <a:xfrm>
            <a:off x="432525" y="3134527"/>
            <a:ext cx="295275" cy="295275"/>
          </a:xfrm>
          <a:prstGeom prst="rect">
            <a:avLst/>
          </a:prstGeom>
          <a:noFill/>
          <a:ln>
            <a:noFill/>
          </a:ln>
        </p:spPr>
      </p:pic>
      <p:pic>
        <p:nvPicPr>
          <p:cNvPr id="676" name="Google Shape;676;p96"/>
          <p:cNvPicPr preferRelativeResize="0"/>
          <p:nvPr/>
        </p:nvPicPr>
        <p:blipFill>
          <a:blip r:embed="rId7">
            <a:alphaModFix/>
          </a:blip>
          <a:stretch>
            <a:fillRect/>
          </a:stretch>
        </p:blipFill>
        <p:spPr>
          <a:xfrm>
            <a:off x="432525" y="3857930"/>
            <a:ext cx="295275" cy="295275"/>
          </a:xfrm>
          <a:prstGeom prst="rect">
            <a:avLst/>
          </a:prstGeom>
          <a:noFill/>
          <a:ln>
            <a:noFill/>
          </a:ln>
        </p:spPr>
      </p:pic>
      <p:pic>
        <p:nvPicPr>
          <p:cNvPr id="677" name="Google Shape;677;p96"/>
          <p:cNvPicPr preferRelativeResize="0"/>
          <p:nvPr/>
        </p:nvPicPr>
        <p:blipFill>
          <a:blip r:embed="rId8">
            <a:alphaModFix/>
          </a:blip>
          <a:stretch>
            <a:fillRect/>
          </a:stretch>
        </p:blipFill>
        <p:spPr>
          <a:xfrm>
            <a:off x="432525" y="4265366"/>
            <a:ext cx="295275" cy="295275"/>
          </a:xfrm>
          <a:prstGeom prst="rect">
            <a:avLst/>
          </a:prstGeom>
          <a:noFill/>
          <a:ln>
            <a:noFill/>
          </a:ln>
        </p:spPr>
      </p:pic>
      <p:sp>
        <p:nvSpPr>
          <p:cNvPr id="678" name="Google Shape;678;p96"/>
          <p:cNvSpPr txBox="1">
            <a:spLocks noGrp="1"/>
          </p:cNvSpPr>
          <p:nvPr>
            <p:ph type="title"/>
          </p:nvPr>
        </p:nvSpPr>
        <p:spPr>
          <a:xfrm>
            <a:off x="727800" y="57990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Open Science practices in Horizon Europe</a:t>
            </a:r>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Shape 682"/>
        <p:cNvGrpSpPr/>
        <p:nvPr/>
      </p:nvGrpSpPr>
      <p:grpSpPr>
        <a:xfrm>
          <a:off x="0" y="0"/>
          <a:ext cx="0" cy="0"/>
          <a:chOff x="0" y="0"/>
          <a:chExt cx="0" cy="0"/>
        </a:xfrm>
      </p:grpSpPr>
      <p:sp>
        <p:nvSpPr>
          <p:cNvPr id="683" name="Google Shape;683;p97"/>
          <p:cNvSpPr txBox="1">
            <a:spLocks noGrp="1"/>
          </p:cNvSpPr>
          <p:nvPr>
            <p:ph type="title"/>
          </p:nvPr>
        </p:nvSpPr>
        <p:spPr>
          <a:xfrm>
            <a:off x="255373" y="411893"/>
            <a:ext cx="4753232" cy="755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dirty="0"/>
              <a:t>Open Science </a:t>
            </a:r>
            <a:br>
              <a:rPr lang="it" dirty="0"/>
            </a:br>
            <a:r>
              <a:rPr lang="it" dirty="0"/>
              <a:t>in Horizon Europe: Publications</a:t>
            </a:r>
            <a:endParaRPr dirty="0"/>
          </a:p>
        </p:txBody>
      </p:sp>
      <p:sp>
        <p:nvSpPr>
          <p:cNvPr id="684" name="Google Shape;684;p97"/>
          <p:cNvSpPr txBox="1">
            <a:spLocks noGrp="1"/>
          </p:cNvSpPr>
          <p:nvPr>
            <p:ph type="body" idx="1"/>
          </p:nvPr>
        </p:nvSpPr>
        <p:spPr>
          <a:xfrm>
            <a:off x="102750" y="1603000"/>
            <a:ext cx="4345682" cy="2980800"/>
          </a:xfrm>
          <a:prstGeom prst="rect">
            <a:avLst/>
          </a:prstGeom>
        </p:spPr>
        <p:txBody>
          <a:bodyPr spcFirstLastPara="1" wrap="square" lIns="91425" tIns="91425" rIns="91425" bIns="91425" anchor="t" anchorCtr="0">
            <a:noAutofit/>
          </a:bodyPr>
          <a:lstStyle/>
          <a:p>
            <a:pPr marL="457200" lvl="0" indent="-305435" algn="l" rtl="0">
              <a:lnSpc>
                <a:spcPct val="95000"/>
              </a:lnSpc>
              <a:spcBef>
                <a:spcPts val="0"/>
              </a:spcBef>
              <a:spcAft>
                <a:spcPts val="0"/>
              </a:spcAft>
              <a:buSzPts val="1210"/>
              <a:buChar char="●"/>
            </a:pPr>
            <a:r>
              <a:rPr lang="it" sz="1400" dirty="0"/>
              <a:t>Mandatory OA for all publications resulting from the project</a:t>
            </a:r>
            <a:endParaRPr sz="1400" dirty="0"/>
          </a:p>
          <a:p>
            <a:pPr marL="457200" lvl="0" indent="-305435" algn="l" rtl="0">
              <a:lnSpc>
                <a:spcPct val="95000"/>
              </a:lnSpc>
              <a:spcBef>
                <a:spcPts val="1000"/>
              </a:spcBef>
              <a:spcAft>
                <a:spcPts val="0"/>
              </a:spcAft>
              <a:buSzPts val="1210"/>
              <a:buChar char="●"/>
            </a:pPr>
            <a:r>
              <a:rPr lang="it" sz="1400" dirty="0"/>
              <a:t>Deposit of OA version immediate upon publication (no embargo)</a:t>
            </a:r>
            <a:endParaRPr sz="1400" dirty="0"/>
          </a:p>
          <a:p>
            <a:pPr marL="457200" lvl="0" indent="-305435" algn="l" rtl="0">
              <a:lnSpc>
                <a:spcPct val="95000"/>
              </a:lnSpc>
              <a:spcBef>
                <a:spcPts val="1000"/>
              </a:spcBef>
              <a:spcAft>
                <a:spcPts val="0"/>
              </a:spcAft>
              <a:buSzPts val="1210"/>
              <a:buChar char="●"/>
            </a:pPr>
            <a:r>
              <a:rPr lang="it" sz="1400" dirty="0"/>
              <a:t>All authors must retain sufficient rights - right retention strategy</a:t>
            </a:r>
            <a:endParaRPr sz="1400" dirty="0"/>
          </a:p>
          <a:p>
            <a:pPr marL="457200" lvl="0" indent="-305435" algn="l" rtl="0">
              <a:lnSpc>
                <a:spcPct val="95000"/>
              </a:lnSpc>
              <a:spcBef>
                <a:spcPts val="1000"/>
              </a:spcBef>
              <a:spcAft>
                <a:spcPts val="0"/>
              </a:spcAft>
              <a:buSzPts val="1210"/>
              <a:buChar char="●"/>
            </a:pPr>
            <a:r>
              <a:rPr lang="it" sz="1400" dirty="0"/>
              <a:t>Non-reimbursable costs for hybrid journals (subscription + author-paid OA option)</a:t>
            </a:r>
            <a:endParaRPr sz="1400" dirty="0"/>
          </a:p>
          <a:p>
            <a:pPr marL="457200" marR="0" lvl="0" indent="-305435" algn="l" rtl="0">
              <a:lnSpc>
                <a:spcPct val="95000"/>
              </a:lnSpc>
              <a:spcBef>
                <a:spcPts val="1000"/>
              </a:spcBef>
              <a:spcAft>
                <a:spcPts val="0"/>
              </a:spcAft>
              <a:buSzPts val="1210"/>
              <a:buChar char="●"/>
            </a:pPr>
            <a:r>
              <a:rPr lang="it" sz="1400" dirty="0"/>
              <a:t>Use of trusted repository for deposit and long term preservation </a:t>
            </a:r>
            <a:endParaRPr sz="1400" dirty="0"/>
          </a:p>
          <a:p>
            <a:pPr marL="457200" marR="0" lvl="0" indent="-305435" algn="l" rtl="0">
              <a:lnSpc>
                <a:spcPct val="95000"/>
              </a:lnSpc>
              <a:spcBef>
                <a:spcPts val="1000"/>
              </a:spcBef>
              <a:spcAft>
                <a:spcPts val="1000"/>
              </a:spcAft>
              <a:buSzPts val="1210"/>
              <a:buChar char="●"/>
            </a:pPr>
            <a:r>
              <a:rPr lang="it" sz="1400" dirty="0"/>
              <a:t>Link to other research outputs needed to validate published results </a:t>
            </a:r>
            <a:endParaRPr sz="1400" dirty="0"/>
          </a:p>
        </p:txBody>
      </p:sp>
      <p:pic>
        <p:nvPicPr>
          <p:cNvPr id="685" name="Google Shape;685;p97"/>
          <p:cNvPicPr preferRelativeResize="0"/>
          <p:nvPr/>
        </p:nvPicPr>
        <p:blipFill rotWithShape="1">
          <a:blip r:embed="rId3">
            <a:alphaModFix/>
          </a:blip>
          <a:srcRect l="48270"/>
          <a:stretch/>
        </p:blipFill>
        <p:spPr>
          <a:xfrm>
            <a:off x="5151833" y="0"/>
            <a:ext cx="3992167" cy="5143501"/>
          </a:xfrm>
          <a:prstGeom prst="rect">
            <a:avLst/>
          </a:prstGeom>
          <a:noFill/>
          <a:ln>
            <a:noFill/>
          </a:ln>
        </p:spPr>
      </p:pic>
      <p:sp>
        <p:nvSpPr>
          <p:cNvPr id="686" name="Google Shape;686;p97"/>
          <p:cNvSpPr txBox="1"/>
          <p:nvPr/>
        </p:nvSpPr>
        <p:spPr>
          <a:xfrm rot="-896">
            <a:off x="5151900" y="4787555"/>
            <a:ext cx="3454200" cy="5079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1100" b="0" i="0" u="none" strike="noStrike" kern="0" cap="none" spc="0" normalizeH="0" baseline="0" noProof="0">
                <a:ln>
                  <a:noFill/>
                </a:ln>
                <a:solidFill>
                  <a:srgbClr val="FFFFFF"/>
                </a:solidFill>
                <a:effectLst/>
                <a:uLnTx/>
                <a:uFillTx/>
                <a:latin typeface="Arial"/>
                <a:cs typeface="Arial"/>
                <a:sym typeface="Arial"/>
              </a:rPr>
              <a:t>Photo by</a:t>
            </a:r>
            <a:r>
              <a:rPr kumimoji="0" lang="it" sz="1100" b="0" i="0" u="none" strike="noStrike" kern="0" cap="none" spc="0" normalizeH="0" baseline="0" noProof="0">
                <a:ln>
                  <a:noFill/>
                </a:ln>
                <a:solidFill>
                  <a:srgbClr val="FFFFFF"/>
                </a:solidFill>
                <a:effectLst/>
                <a:uLnTx/>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kumimoji="0" lang="it" sz="1100" b="0" i="0" u="sng" strike="noStrike" kern="0" cap="none" spc="0" normalizeH="0" baseline="0" noProof="0">
                <a:ln>
                  <a:noFill/>
                </a:ln>
                <a:solidFill>
                  <a:srgbClr val="FFFFFF"/>
                </a:solidFill>
                <a:effectLst/>
                <a:uLnTx/>
                <a:uFillTx/>
                <a:latin typeface="Arial"/>
                <a:cs typeface="Arial"/>
                <a:sym typeface="Arial"/>
                <a:hlinkClick r:id="rId4">
                  <a:extLst>
                    <a:ext uri="{A12FA001-AC4F-418D-AE19-62706E023703}">
                      <ahyp:hlinkClr xmlns:ahyp="http://schemas.microsoft.com/office/drawing/2018/hyperlinkcolor" val="tx"/>
                    </a:ext>
                  </a:extLst>
                </a:hlinkClick>
              </a:rPr>
              <a:t>Gabriella Clare Marino</a:t>
            </a:r>
            <a:r>
              <a:rPr kumimoji="0" lang="it" sz="1100" b="0" i="0" u="none" strike="noStrike" kern="0" cap="none" spc="0" normalizeH="0" baseline="0" noProof="0">
                <a:ln>
                  <a:noFill/>
                </a:ln>
                <a:solidFill>
                  <a:srgbClr val="FFFFFF"/>
                </a:solidFill>
                <a:effectLst/>
                <a:uLnTx/>
                <a:uFillTx/>
                <a:latin typeface="Arial"/>
                <a:cs typeface="Arial"/>
                <a:sym typeface="Arial"/>
              </a:rPr>
              <a:t> on</a:t>
            </a:r>
            <a:r>
              <a:rPr kumimoji="0" lang="it" sz="1100" b="0" i="0" u="none" strike="noStrike" kern="0" cap="none" spc="0" normalizeH="0" baseline="0" noProof="0">
                <a:ln>
                  <a:noFill/>
                </a:ln>
                <a:solidFill>
                  <a:srgbClr val="FFFFFF"/>
                </a:solidFill>
                <a:effectLst/>
                <a:uLnTx/>
                <a:uFill>
                  <a:noFill/>
                </a:uFill>
                <a:latin typeface="Arial"/>
                <a:cs typeface="Arial"/>
                <a:sym typeface="Arial"/>
                <a:hlinkClick r:id="rId5">
                  <a:extLst>
                    <a:ext uri="{A12FA001-AC4F-418D-AE19-62706E023703}">
                      <ahyp:hlinkClr xmlns:ahyp="http://schemas.microsoft.com/office/drawing/2018/hyperlinkcolor" val="tx"/>
                    </a:ext>
                  </a:extLst>
                </a:hlinkClick>
              </a:rPr>
              <a:t> </a:t>
            </a:r>
            <a:r>
              <a:rPr kumimoji="0" lang="it" sz="1100" b="0" i="0" u="sng" strike="noStrike" kern="0" cap="none" spc="0" normalizeH="0" baseline="0" noProof="0">
                <a:ln>
                  <a:noFill/>
                </a:ln>
                <a:solidFill>
                  <a:srgbClr val="FFFFFF"/>
                </a:solidFill>
                <a:effectLst/>
                <a:uLnTx/>
                <a:uFillTx/>
                <a:latin typeface="Arial"/>
                <a:cs typeface="Arial"/>
                <a:sym typeface="Arial"/>
                <a:hlinkClick r:id="rId5">
                  <a:extLst>
                    <a:ext uri="{A12FA001-AC4F-418D-AE19-62706E023703}">
                      <ahyp:hlinkClr xmlns:ahyp="http://schemas.microsoft.com/office/drawing/2018/hyperlinkcolor" val="tx"/>
                    </a:ext>
                  </a:extLst>
                </a:hlinkClick>
              </a:rPr>
              <a:t>Unsplash</a:t>
            </a:r>
            <a:endParaRPr kumimoji="0" sz="1000" b="0" i="0" u="none" strike="noStrike" kern="0" cap="none" spc="0" normalizeH="0" baseline="0" noProof="0">
              <a:ln>
                <a:noFill/>
              </a:ln>
              <a:solidFill>
                <a:srgbClr val="FFFFFF"/>
              </a:solidFill>
              <a:effectLst/>
              <a:uLnTx/>
              <a:uFillTx/>
              <a:latin typeface="Playfair Display"/>
              <a:ea typeface="Playfair Display"/>
              <a:cs typeface="Playfair Display"/>
              <a:sym typeface="Playfair Display"/>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000" b="0" i="0" u="none" strike="noStrike" kern="0" cap="none" spc="0" normalizeH="0" baseline="0" noProof="0">
              <a:ln>
                <a:noFill/>
              </a:ln>
              <a:solidFill>
                <a:srgbClr val="FFFFFF"/>
              </a:solidFill>
              <a:effectLst/>
              <a:uLnTx/>
              <a:uFillTx/>
              <a:latin typeface="Playfair Display"/>
              <a:ea typeface="Playfair Display"/>
              <a:cs typeface="Playfair Display"/>
              <a:sym typeface="Playfair Display"/>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Shape 416"/>
        <p:cNvGrpSpPr/>
        <p:nvPr/>
      </p:nvGrpSpPr>
      <p:grpSpPr>
        <a:xfrm>
          <a:off x="0" y="0"/>
          <a:ext cx="0" cy="0"/>
          <a:chOff x="0" y="0"/>
          <a:chExt cx="0" cy="0"/>
        </a:xfrm>
      </p:grpSpPr>
      <p:sp>
        <p:nvSpPr>
          <p:cNvPr id="417" name="Google Shape;417;p54"/>
          <p:cNvSpPr txBox="1">
            <a:spLocks noGrp="1"/>
          </p:cNvSpPr>
          <p:nvPr>
            <p:ph type="body" idx="4294967295"/>
          </p:nvPr>
        </p:nvSpPr>
        <p:spPr>
          <a:xfrm>
            <a:off x="391500" y="1556950"/>
            <a:ext cx="4180500" cy="3089299"/>
          </a:xfrm>
          <a:prstGeom prst="rect">
            <a:avLst/>
          </a:prstGeom>
          <a:noFill/>
          <a:ln>
            <a:noFill/>
          </a:ln>
        </p:spPr>
        <p:txBody>
          <a:bodyPr spcFirstLastPara="1" wrap="square" lIns="91425" tIns="45700" rIns="91425" bIns="45700" anchor="t" anchorCtr="0">
            <a:normAutofit fontScale="32500" lnSpcReduction="20000"/>
          </a:bodyPr>
          <a:lstStyle/>
          <a:p>
            <a:pPr marL="0" lvl="0" indent="0" algn="l" rtl="0">
              <a:lnSpc>
                <a:spcPct val="115000"/>
              </a:lnSpc>
              <a:spcBef>
                <a:spcPts val="500"/>
              </a:spcBef>
              <a:spcAft>
                <a:spcPts val="0"/>
              </a:spcAft>
              <a:buClr>
                <a:schemeClr val="dk1"/>
              </a:buClr>
              <a:buSzPts val="275"/>
              <a:buFont typeface="Arial"/>
              <a:buNone/>
            </a:pPr>
            <a:r>
              <a:rPr lang="it" sz="5500" dirty="0">
                <a:solidFill>
                  <a:srgbClr val="202122"/>
                </a:solidFill>
                <a:highlight>
                  <a:srgbClr val="FFFFFF"/>
                </a:highlight>
              </a:rPr>
              <a:t>An </a:t>
            </a:r>
            <a:r>
              <a:rPr lang="it" sz="5500" b="1" dirty="0">
                <a:solidFill>
                  <a:srgbClr val="202122"/>
                </a:solidFill>
                <a:highlight>
                  <a:srgbClr val="FFFFFF"/>
                </a:highlight>
              </a:rPr>
              <a:t>open-access repository</a:t>
            </a:r>
            <a:r>
              <a:rPr lang="it" sz="5500" dirty="0">
                <a:solidFill>
                  <a:srgbClr val="202122"/>
                </a:solidFill>
                <a:highlight>
                  <a:srgbClr val="FFFFFF"/>
                </a:highlight>
              </a:rPr>
              <a:t> or </a:t>
            </a:r>
            <a:r>
              <a:rPr lang="it" sz="5500" b="1" dirty="0">
                <a:solidFill>
                  <a:srgbClr val="202122"/>
                </a:solidFill>
                <a:highlight>
                  <a:srgbClr val="FFFFFF"/>
                </a:highlight>
              </a:rPr>
              <a:t>open archive</a:t>
            </a:r>
            <a:r>
              <a:rPr lang="it" sz="5500" dirty="0">
                <a:solidFill>
                  <a:srgbClr val="202122"/>
                </a:solidFill>
                <a:highlight>
                  <a:srgbClr val="FFFFFF"/>
                </a:highlight>
              </a:rPr>
              <a:t> is a digital platform that holds research output and provides free, immediate and permanent access to research results for anyone to use, download and distribute. To facilitate </a:t>
            </a:r>
            <a:r>
              <a:rPr lang="it" sz="5500" dirty="0">
                <a:solidFill>
                  <a:srgbClr val="0645AD"/>
                </a:solidFill>
                <a:highlight>
                  <a:srgbClr val="FFFFFF"/>
                </a:highlight>
                <a:uFill>
                  <a:noFill/>
                </a:uFill>
                <a:hlinkClick r:id="rId3">
                  <a:extLst>
                    <a:ext uri="{A12FA001-AC4F-418D-AE19-62706E023703}">
                      <ahyp:hlinkClr xmlns:ahyp="http://schemas.microsoft.com/office/drawing/2018/hyperlinkcolor" val="tx"/>
                    </a:ext>
                  </a:extLst>
                </a:hlinkClick>
              </a:rPr>
              <a:t>open access</a:t>
            </a:r>
            <a:r>
              <a:rPr lang="it" sz="5500" dirty="0">
                <a:solidFill>
                  <a:srgbClr val="202122"/>
                </a:solidFill>
                <a:highlight>
                  <a:srgbClr val="FFFFFF"/>
                </a:highlight>
              </a:rPr>
              <a:t> such repositories must be </a:t>
            </a:r>
            <a:r>
              <a:rPr lang="it" sz="5500" dirty="0">
                <a:solidFill>
                  <a:srgbClr val="0645AD"/>
                </a:solidFill>
                <a:highlight>
                  <a:srgbClr val="FFFFFF"/>
                </a:highlight>
                <a:uFill>
                  <a:noFill/>
                </a:uFill>
                <a:hlinkClick r:id="rId4">
                  <a:extLst>
                    <a:ext uri="{A12FA001-AC4F-418D-AE19-62706E023703}">
                      <ahyp:hlinkClr xmlns:ahyp="http://schemas.microsoft.com/office/drawing/2018/hyperlinkcolor" val="tx"/>
                    </a:ext>
                  </a:extLst>
                </a:hlinkClick>
              </a:rPr>
              <a:t>interoperable</a:t>
            </a:r>
            <a:r>
              <a:rPr lang="it" sz="5500" dirty="0">
                <a:solidFill>
                  <a:srgbClr val="202122"/>
                </a:solidFill>
                <a:highlight>
                  <a:srgbClr val="FFFFFF"/>
                </a:highlight>
              </a:rPr>
              <a:t> according to the </a:t>
            </a:r>
            <a:r>
              <a:rPr lang="it" sz="5500" dirty="0">
                <a:solidFill>
                  <a:srgbClr val="0645AD"/>
                </a:solidFill>
                <a:highlight>
                  <a:srgbClr val="FFFFFF"/>
                </a:highlight>
                <a:uFill>
                  <a:noFill/>
                </a:uFill>
                <a:hlinkClick r:id="rId5">
                  <a:extLst>
                    <a:ext uri="{A12FA001-AC4F-418D-AE19-62706E023703}">
                      <ahyp:hlinkClr xmlns:ahyp="http://schemas.microsoft.com/office/drawing/2018/hyperlinkcolor" val="tx"/>
                    </a:ext>
                  </a:extLst>
                </a:hlinkClick>
              </a:rPr>
              <a:t>Open Archives Initiative Protocol for Metadata Harvesting</a:t>
            </a:r>
            <a:r>
              <a:rPr lang="it" sz="5500" dirty="0">
                <a:solidFill>
                  <a:srgbClr val="202122"/>
                </a:solidFill>
                <a:highlight>
                  <a:srgbClr val="FFFFFF"/>
                </a:highlight>
              </a:rPr>
              <a:t> (OAI-PMH).</a:t>
            </a:r>
            <a:endParaRPr dirty="0"/>
          </a:p>
          <a:p>
            <a:pPr marL="0" lvl="0" indent="0" algn="just" rtl="0">
              <a:lnSpc>
                <a:spcPct val="90000"/>
              </a:lnSpc>
              <a:spcBef>
                <a:spcPts val="1200"/>
              </a:spcBef>
              <a:spcAft>
                <a:spcPts val="0"/>
              </a:spcAft>
              <a:buClr>
                <a:schemeClr val="dk1"/>
              </a:buClr>
              <a:buSzPct val="84615"/>
              <a:buFont typeface="Arial"/>
              <a:buNone/>
            </a:pPr>
            <a:endParaRPr dirty="0"/>
          </a:p>
          <a:p>
            <a:pPr marL="0" lvl="0" indent="0" algn="just" rtl="0">
              <a:lnSpc>
                <a:spcPct val="90000"/>
              </a:lnSpc>
              <a:spcBef>
                <a:spcPts val="1200"/>
              </a:spcBef>
              <a:spcAft>
                <a:spcPts val="1200"/>
              </a:spcAft>
              <a:buClr>
                <a:srgbClr val="3F3F3F"/>
              </a:buClr>
              <a:buSzPct val="123076"/>
              <a:buFont typeface="Calibri"/>
              <a:buNone/>
            </a:pPr>
            <a:endParaRPr dirty="0"/>
          </a:p>
        </p:txBody>
      </p:sp>
      <p:sp>
        <p:nvSpPr>
          <p:cNvPr id="418" name="Google Shape;418;p54"/>
          <p:cNvSpPr txBox="1">
            <a:spLocks noGrp="1"/>
          </p:cNvSpPr>
          <p:nvPr>
            <p:ph type="title"/>
          </p:nvPr>
        </p:nvSpPr>
        <p:spPr>
          <a:xfrm>
            <a:off x="729450" y="556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Repository</a:t>
            </a:r>
            <a:endParaRPr/>
          </a:p>
        </p:txBody>
      </p:sp>
      <p:sp>
        <p:nvSpPr>
          <p:cNvPr id="419" name="Google Shape;419;p54"/>
          <p:cNvSpPr txBox="1"/>
          <p:nvPr/>
        </p:nvSpPr>
        <p:spPr>
          <a:xfrm>
            <a:off x="329575" y="4751075"/>
            <a:ext cx="7338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https://en.wikipedia.org/wiki/Open-access_repository</a:t>
            </a:r>
            <a:endParaRPr sz="800">
              <a:solidFill>
                <a:schemeClr val="accent1"/>
              </a:solidFill>
              <a:latin typeface="Lato"/>
              <a:ea typeface="Lato"/>
              <a:cs typeface="Lato"/>
              <a:sym typeface="Lato"/>
            </a:endParaRPr>
          </a:p>
        </p:txBody>
      </p:sp>
      <p:pic>
        <p:nvPicPr>
          <p:cNvPr id="420" name="Google Shape;420;p54"/>
          <p:cNvPicPr preferRelativeResize="0"/>
          <p:nvPr/>
        </p:nvPicPr>
        <p:blipFill>
          <a:blip r:embed="rId6">
            <a:alphaModFix/>
          </a:blip>
          <a:stretch>
            <a:fillRect/>
          </a:stretch>
        </p:blipFill>
        <p:spPr>
          <a:xfrm>
            <a:off x="4853715" y="1764750"/>
            <a:ext cx="4119352" cy="2313424"/>
          </a:xfrm>
          <a:prstGeom prst="rect">
            <a:avLst/>
          </a:prstGeom>
          <a:noFill/>
          <a:ln>
            <a:noFill/>
          </a:ln>
        </p:spPr>
      </p:pic>
    </p:spTree>
    <p:extLst>
      <p:ext uri="{BB962C8B-B14F-4D97-AF65-F5344CB8AC3E}">
        <p14:creationId xmlns:p14="http://schemas.microsoft.com/office/powerpoint/2010/main" val="1768398444"/>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Shape 164"/>
        <p:cNvGrpSpPr/>
        <p:nvPr/>
      </p:nvGrpSpPr>
      <p:grpSpPr>
        <a:xfrm>
          <a:off x="0" y="0"/>
          <a:ext cx="0" cy="0"/>
          <a:chOff x="0" y="0"/>
          <a:chExt cx="0" cy="0"/>
        </a:xfrm>
      </p:grpSpPr>
      <p:sp>
        <p:nvSpPr>
          <p:cNvPr id="2" name="Title 1">
            <a:extLst>
              <a:ext uri="{FF2B5EF4-FFF2-40B4-BE49-F238E27FC236}">
                <a16:creationId xmlns:a16="http://schemas.microsoft.com/office/drawing/2014/main" id="{0F5EFD47-FE4B-59B3-DA7A-657A08FA14CB}"/>
              </a:ext>
            </a:extLst>
          </p:cNvPr>
          <p:cNvSpPr>
            <a:spLocks noGrp="1"/>
          </p:cNvSpPr>
          <p:nvPr>
            <p:ph type="ctrTitle"/>
          </p:nvPr>
        </p:nvSpPr>
        <p:spPr>
          <a:xfrm>
            <a:off x="729627" y="461212"/>
            <a:ext cx="7688100" cy="1664700"/>
          </a:xfrm>
        </p:spPr>
        <p:txBody>
          <a:bodyPr>
            <a:normAutofit/>
          </a:bodyPr>
          <a:lstStyle/>
          <a:p>
            <a:r>
              <a:rPr lang="en-IT" sz="3600" dirty="0"/>
              <a:t>Trusted Repository</a:t>
            </a:r>
          </a:p>
        </p:txBody>
      </p:sp>
      <p:sp>
        <p:nvSpPr>
          <p:cNvPr id="166" name="Google Shape;166;p26"/>
          <p:cNvSpPr txBox="1"/>
          <p:nvPr/>
        </p:nvSpPr>
        <p:spPr>
          <a:xfrm>
            <a:off x="245550" y="1527862"/>
            <a:ext cx="8652900" cy="3585054"/>
          </a:xfrm>
          <a:prstGeom prst="rect">
            <a:avLst/>
          </a:prstGeom>
          <a:noFill/>
          <a:ln>
            <a:noFill/>
          </a:ln>
        </p:spPr>
        <p:txBody>
          <a:bodyPr spcFirstLastPara="1" wrap="square" lIns="91425" tIns="91425" rIns="91425" bIns="91425" anchor="t" anchorCtr="0">
            <a:spAutoFit/>
          </a:bodyPr>
          <a:lstStyle/>
          <a:p>
            <a:pPr marL="457189" indent="-342892" algn="just">
              <a:lnSpc>
                <a:spcPct val="115000"/>
              </a:lnSpc>
              <a:spcBef>
                <a:spcPts val="1000"/>
              </a:spcBef>
              <a:buClr>
                <a:schemeClr val="dk2"/>
              </a:buClr>
              <a:buSzPts val="1800"/>
              <a:buFont typeface="Playfair Display"/>
              <a:buChar char="●"/>
            </a:pPr>
            <a:r>
              <a:rPr lang="it" sz="1800" b="1" dirty="0">
                <a:solidFill>
                  <a:schemeClr val="dk2"/>
                </a:solidFill>
                <a:latin typeface="Lato"/>
                <a:ea typeface="Lato"/>
                <a:cs typeface="Lato"/>
                <a:sym typeface="Lato"/>
              </a:rPr>
              <a:t>Certified repositories </a:t>
            </a:r>
            <a:r>
              <a:rPr lang="it" sz="1800" dirty="0">
                <a:solidFill>
                  <a:schemeClr val="dk2"/>
                </a:solidFill>
                <a:latin typeface="Lato"/>
                <a:ea typeface="Lato"/>
                <a:cs typeface="Lato"/>
                <a:sym typeface="Lato"/>
              </a:rPr>
              <a:t>(e.g. CoreTrustSeal, nestor Seal DIN31644, ISO16363) or</a:t>
            </a:r>
          </a:p>
          <a:p>
            <a:pPr marL="457189" indent="-342892" algn="just">
              <a:lnSpc>
                <a:spcPct val="115000"/>
              </a:lnSpc>
              <a:spcBef>
                <a:spcPts val="1000"/>
              </a:spcBef>
              <a:buClr>
                <a:schemeClr val="dk2"/>
              </a:buClr>
              <a:buSzPts val="1800"/>
              <a:buFont typeface="Playfair Display"/>
              <a:buChar char="●"/>
            </a:pPr>
            <a:r>
              <a:rPr lang="it" sz="1800" b="1" dirty="0">
                <a:solidFill>
                  <a:schemeClr val="dk2"/>
                </a:solidFill>
                <a:latin typeface="Lato"/>
                <a:ea typeface="Lato"/>
                <a:cs typeface="Lato"/>
                <a:sym typeface="Lato"/>
              </a:rPr>
              <a:t>Disciplinary and domain</a:t>
            </a:r>
            <a:r>
              <a:rPr lang="it" sz="1800" dirty="0">
                <a:solidFill>
                  <a:schemeClr val="dk2"/>
                </a:solidFill>
                <a:latin typeface="Lato"/>
                <a:ea typeface="Lato"/>
                <a:cs typeface="Lato"/>
                <a:sym typeface="Lato"/>
              </a:rPr>
              <a:t> repositories commonly used and endorsed by the research communities and internationally recognised. </a:t>
            </a:r>
            <a:endParaRPr sz="1800" dirty="0">
              <a:solidFill>
                <a:schemeClr val="dk2"/>
              </a:solidFill>
              <a:latin typeface="Lato"/>
              <a:ea typeface="Lato"/>
              <a:cs typeface="Lato"/>
              <a:sym typeface="Lato"/>
            </a:endParaRPr>
          </a:p>
          <a:p>
            <a:pPr marL="457189" indent="-342892" algn="just">
              <a:lnSpc>
                <a:spcPct val="115000"/>
              </a:lnSpc>
              <a:buClr>
                <a:schemeClr val="dk2"/>
              </a:buClr>
              <a:buSzPts val="1800"/>
              <a:buFont typeface="Playfair Display"/>
              <a:buChar char="●"/>
            </a:pPr>
            <a:r>
              <a:rPr lang="it" sz="1800" b="1" dirty="0">
                <a:solidFill>
                  <a:schemeClr val="dk2"/>
                </a:solidFill>
                <a:latin typeface="Lato"/>
                <a:ea typeface="Lato"/>
                <a:cs typeface="Lato"/>
                <a:sym typeface="Lato"/>
              </a:rPr>
              <a:t>General-purpose or institutional</a:t>
            </a:r>
            <a:r>
              <a:rPr lang="it" sz="1800" dirty="0">
                <a:solidFill>
                  <a:schemeClr val="dk2"/>
                </a:solidFill>
                <a:latin typeface="Lato"/>
                <a:ea typeface="Lato"/>
                <a:cs typeface="Lato"/>
                <a:sym typeface="Lato"/>
              </a:rPr>
              <a:t> repositories that:</a:t>
            </a:r>
            <a:endParaRPr sz="1800" dirty="0">
              <a:solidFill>
                <a:schemeClr val="dk2"/>
              </a:solidFill>
              <a:latin typeface="Lato"/>
              <a:ea typeface="Lato"/>
              <a:cs typeface="Lato"/>
              <a:sym typeface="Lato"/>
            </a:endParaRPr>
          </a:p>
          <a:p>
            <a:pPr marL="914378" lvl="1" indent="-342892" algn="just">
              <a:lnSpc>
                <a:spcPct val="115000"/>
              </a:lnSpc>
              <a:buClr>
                <a:schemeClr val="dk2"/>
              </a:buClr>
              <a:buSzPts val="1800"/>
              <a:buFont typeface="Lato"/>
              <a:buChar char="○"/>
            </a:pPr>
            <a:r>
              <a:rPr lang="it" sz="1800" dirty="0">
                <a:solidFill>
                  <a:schemeClr val="bg2"/>
                </a:solidFill>
                <a:latin typeface="Lato"/>
                <a:ea typeface="Lato"/>
                <a:cs typeface="Lato"/>
                <a:sym typeface="Lato"/>
              </a:rPr>
              <a:t>assign </a:t>
            </a:r>
            <a:r>
              <a:rPr lang="it" sz="1800" b="1" dirty="0">
                <a:solidFill>
                  <a:schemeClr val="bg2"/>
                </a:solidFill>
                <a:latin typeface="Lato"/>
                <a:ea typeface="Lato"/>
                <a:cs typeface="Lato"/>
                <a:sym typeface="Lato"/>
              </a:rPr>
              <a:t>persistent unique identifiers </a:t>
            </a:r>
            <a:r>
              <a:rPr lang="it" sz="1800" dirty="0">
                <a:solidFill>
                  <a:schemeClr val="bg2"/>
                </a:solidFill>
                <a:latin typeface="Lato"/>
                <a:ea typeface="Lato"/>
                <a:cs typeface="Lato"/>
                <a:sym typeface="Lato"/>
              </a:rPr>
              <a:t>to contents </a:t>
            </a:r>
            <a:endParaRPr sz="1800" dirty="0">
              <a:solidFill>
                <a:schemeClr val="bg2"/>
              </a:solidFill>
              <a:latin typeface="Lato"/>
              <a:ea typeface="Lato"/>
              <a:cs typeface="Lato"/>
              <a:sym typeface="Lato"/>
            </a:endParaRPr>
          </a:p>
          <a:p>
            <a:pPr marL="914378" lvl="1" indent="-342892" algn="just">
              <a:lnSpc>
                <a:spcPct val="115000"/>
              </a:lnSpc>
              <a:buClr>
                <a:schemeClr val="dk2"/>
              </a:buClr>
              <a:buSzPts val="1800"/>
              <a:buFont typeface="Lato"/>
              <a:buChar char="○"/>
            </a:pPr>
            <a:r>
              <a:rPr lang="it" sz="1800" dirty="0">
                <a:solidFill>
                  <a:schemeClr val="bg2"/>
                </a:solidFill>
                <a:latin typeface="Lato"/>
                <a:ea typeface="Lato"/>
                <a:cs typeface="Lato"/>
                <a:sym typeface="Lato"/>
              </a:rPr>
              <a:t>contents are accompanied by </a:t>
            </a:r>
            <a:r>
              <a:rPr lang="it" sz="1800" b="1" dirty="0">
                <a:solidFill>
                  <a:schemeClr val="bg2"/>
                </a:solidFill>
                <a:latin typeface="Lato"/>
                <a:ea typeface="Lato"/>
                <a:cs typeface="Lato"/>
                <a:sym typeface="Lato"/>
              </a:rPr>
              <a:t>quality metadata</a:t>
            </a:r>
            <a:r>
              <a:rPr lang="it" sz="1800" dirty="0">
                <a:solidFill>
                  <a:schemeClr val="bg2"/>
                </a:solidFill>
                <a:latin typeface="Lato"/>
                <a:ea typeface="Lato"/>
                <a:cs typeface="Lato"/>
                <a:sym typeface="Lato"/>
              </a:rPr>
              <a:t> to enable discovery, reuse and citation (ie provide information about provenance and licensing; metadata are machine- actionable and standardized).</a:t>
            </a:r>
            <a:endParaRPr sz="1800" dirty="0">
              <a:solidFill>
                <a:schemeClr val="bg2"/>
              </a:solidFill>
              <a:latin typeface="Lato"/>
              <a:ea typeface="Lato"/>
              <a:cs typeface="Lato"/>
              <a:sym typeface="Lato"/>
            </a:endParaRPr>
          </a:p>
          <a:p>
            <a:pPr marL="914378" lvl="1" indent="-342892" algn="just">
              <a:lnSpc>
                <a:spcPct val="115000"/>
              </a:lnSpc>
              <a:buClr>
                <a:schemeClr val="dk2"/>
              </a:buClr>
              <a:buSzPts val="1800"/>
              <a:buFont typeface="Lato"/>
              <a:buChar char="○"/>
            </a:pPr>
            <a:r>
              <a:rPr lang="it" sz="1800" dirty="0">
                <a:solidFill>
                  <a:schemeClr val="bg2"/>
                </a:solidFill>
                <a:latin typeface="Lato"/>
                <a:ea typeface="Lato"/>
                <a:cs typeface="Lato"/>
                <a:sym typeface="Lato"/>
              </a:rPr>
              <a:t>facilitate </a:t>
            </a:r>
            <a:r>
              <a:rPr lang="it" sz="1800" b="1" dirty="0">
                <a:solidFill>
                  <a:schemeClr val="bg2"/>
                </a:solidFill>
                <a:latin typeface="Lato"/>
                <a:ea typeface="Lato"/>
                <a:cs typeface="Lato"/>
                <a:sym typeface="Lato"/>
              </a:rPr>
              <a:t>mid- and long-term preservation </a:t>
            </a:r>
            <a:r>
              <a:rPr lang="it" sz="1800" dirty="0">
                <a:solidFill>
                  <a:schemeClr val="bg2"/>
                </a:solidFill>
                <a:latin typeface="Lato"/>
                <a:ea typeface="Lato"/>
                <a:cs typeface="Lato"/>
                <a:sym typeface="Lato"/>
              </a:rPr>
              <a:t>of the deposited material. </a:t>
            </a:r>
            <a:endParaRPr sz="2000" dirty="0">
              <a:solidFill>
                <a:schemeClr val="dk2"/>
              </a:solidFill>
              <a:latin typeface="Playfair Display"/>
              <a:ea typeface="Playfair Display"/>
              <a:cs typeface="Playfair Display"/>
              <a:sym typeface="Playfair Display"/>
            </a:endParaRPr>
          </a:p>
          <a:p>
            <a:endParaRPr sz="1800" dirty="0">
              <a:solidFill>
                <a:schemeClr val="dk2"/>
              </a:solidFill>
              <a:latin typeface="Playfair Display"/>
              <a:ea typeface="Playfair Display"/>
              <a:cs typeface="Playfair Display"/>
              <a:sym typeface="Playfair Display"/>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Shape 690"/>
        <p:cNvGrpSpPr/>
        <p:nvPr/>
      </p:nvGrpSpPr>
      <p:grpSpPr>
        <a:xfrm>
          <a:off x="0" y="0"/>
          <a:ext cx="0" cy="0"/>
          <a:chOff x="0" y="0"/>
          <a:chExt cx="0" cy="0"/>
        </a:xfrm>
      </p:grpSpPr>
      <p:sp>
        <p:nvSpPr>
          <p:cNvPr id="691" name="Google Shape;691;p98"/>
          <p:cNvSpPr txBox="1">
            <a:spLocks noGrp="1"/>
          </p:cNvSpPr>
          <p:nvPr>
            <p:ph type="body" idx="1"/>
          </p:nvPr>
        </p:nvSpPr>
        <p:spPr>
          <a:xfrm>
            <a:off x="119700" y="1839950"/>
            <a:ext cx="4542916" cy="3147000"/>
          </a:xfrm>
          <a:prstGeom prst="rect">
            <a:avLst/>
          </a:prstGeom>
        </p:spPr>
        <p:txBody>
          <a:bodyPr spcFirstLastPara="1" wrap="square" lIns="91425" tIns="91425" rIns="91425" bIns="91425" anchor="t" anchorCtr="0">
            <a:normAutofit fontScale="92500"/>
          </a:bodyPr>
          <a:lstStyle/>
          <a:p>
            <a:pPr marL="457200" marR="0" lvl="0" indent="-305435" algn="l" rtl="0">
              <a:lnSpc>
                <a:spcPct val="95000"/>
              </a:lnSpc>
              <a:spcBef>
                <a:spcPts val="0"/>
              </a:spcBef>
              <a:spcAft>
                <a:spcPts val="0"/>
              </a:spcAft>
              <a:buSzPts val="1210"/>
              <a:buChar char="●"/>
            </a:pPr>
            <a:r>
              <a:rPr lang="it" sz="1400" dirty="0"/>
              <a:t>End of Open Data Pilot (no opt-out)</a:t>
            </a:r>
            <a:endParaRPr sz="1400" dirty="0"/>
          </a:p>
          <a:p>
            <a:pPr marL="457200" marR="0" lvl="0" indent="-305435" algn="l" rtl="0">
              <a:lnSpc>
                <a:spcPct val="95000"/>
              </a:lnSpc>
              <a:spcBef>
                <a:spcPts val="1000"/>
              </a:spcBef>
              <a:spcAft>
                <a:spcPts val="0"/>
              </a:spcAft>
              <a:buSzPts val="1210"/>
              <a:buChar char="●"/>
            </a:pPr>
            <a:r>
              <a:rPr lang="it" sz="1400" dirty="0"/>
              <a:t>Mandatory FAIR (Findable Accessible Interoperable and Reusable) management of research data</a:t>
            </a:r>
            <a:endParaRPr sz="1400" dirty="0"/>
          </a:p>
          <a:p>
            <a:pPr marL="457200" marR="0" lvl="0" indent="-305435" algn="l" rtl="0">
              <a:lnSpc>
                <a:spcPct val="95000"/>
              </a:lnSpc>
              <a:spcBef>
                <a:spcPts val="1000"/>
              </a:spcBef>
              <a:spcAft>
                <a:spcPts val="0"/>
              </a:spcAft>
              <a:buSzPts val="1210"/>
              <a:buChar char="●"/>
            </a:pPr>
            <a:r>
              <a:rPr lang="it" sz="1400" dirty="0"/>
              <a:t>Mandatory Data Management Plan (DMP) for all projects as one of the deliverables, living document to be updated everytime needed at least at each review</a:t>
            </a:r>
            <a:endParaRPr sz="1400" dirty="0"/>
          </a:p>
          <a:p>
            <a:pPr marL="457200" marR="0" lvl="0" indent="-305435" algn="l" rtl="0">
              <a:lnSpc>
                <a:spcPct val="95000"/>
              </a:lnSpc>
              <a:spcBef>
                <a:spcPts val="1000"/>
              </a:spcBef>
              <a:spcAft>
                <a:spcPts val="0"/>
              </a:spcAft>
              <a:buSzPts val="1210"/>
              <a:buChar char="●"/>
            </a:pPr>
            <a:r>
              <a:rPr lang="it" sz="1400" dirty="0"/>
              <a:t>Open Access to research data by default, with exceptions that can be justified in the DMP and accepted by the Project Officer /Reviewers</a:t>
            </a:r>
            <a:endParaRPr sz="1400" dirty="0"/>
          </a:p>
          <a:p>
            <a:pPr marL="457200" marR="0" lvl="0" indent="-305435" algn="l" rtl="0">
              <a:lnSpc>
                <a:spcPct val="95000"/>
              </a:lnSpc>
              <a:spcBef>
                <a:spcPts val="1000"/>
              </a:spcBef>
              <a:spcAft>
                <a:spcPts val="1000"/>
              </a:spcAft>
              <a:buSzPts val="1210"/>
              <a:buChar char="●"/>
            </a:pPr>
            <a:r>
              <a:rPr lang="it" sz="1400" dirty="0"/>
              <a:t>Use of trusted repository for deposit and long term preservation </a:t>
            </a:r>
            <a:endParaRPr sz="1400" dirty="0"/>
          </a:p>
        </p:txBody>
      </p:sp>
      <p:pic>
        <p:nvPicPr>
          <p:cNvPr id="692" name="Google Shape;692;p98"/>
          <p:cNvPicPr preferRelativeResize="0"/>
          <p:nvPr/>
        </p:nvPicPr>
        <p:blipFill rotWithShape="1">
          <a:blip r:embed="rId3">
            <a:alphaModFix/>
          </a:blip>
          <a:srcRect l="50744"/>
          <a:stretch/>
        </p:blipFill>
        <p:spPr>
          <a:xfrm>
            <a:off x="5198076" y="0"/>
            <a:ext cx="3969973" cy="5143499"/>
          </a:xfrm>
          <a:prstGeom prst="rect">
            <a:avLst/>
          </a:prstGeom>
          <a:noFill/>
          <a:ln>
            <a:noFill/>
          </a:ln>
        </p:spPr>
      </p:pic>
      <p:sp>
        <p:nvSpPr>
          <p:cNvPr id="693" name="Google Shape;693;p98"/>
          <p:cNvSpPr txBox="1"/>
          <p:nvPr/>
        </p:nvSpPr>
        <p:spPr>
          <a:xfrm>
            <a:off x="4798525" y="4742450"/>
            <a:ext cx="3000000" cy="3540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1100" b="0" i="0" u="none" strike="noStrike" kern="0" cap="none" spc="0" normalizeH="0" baseline="0" noProof="0">
                <a:ln>
                  <a:noFill/>
                </a:ln>
                <a:solidFill>
                  <a:srgbClr val="FFFFFF"/>
                </a:solidFill>
                <a:effectLst/>
                <a:uLnTx/>
                <a:uFillTx/>
                <a:latin typeface="Arial"/>
                <a:cs typeface="Arial"/>
                <a:sym typeface="Arial"/>
              </a:rPr>
              <a:t>Photo by</a:t>
            </a:r>
            <a:r>
              <a:rPr kumimoji="0" lang="it" sz="1100" b="0" i="0" u="none" strike="noStrike" kern="0" cap="none" spc="0" normalizeH="0" baseline="0" noProof="0">
                <a:ln>
                  <a:noFill/>
                </a:ln>
                <a:solidFill>
                  <a:srgbClr val="FFFFFF"/>
                </a:solidFill>
                <a:effectLst/>
                <a:uLnTx/>
                <a:uFill>
                  <a:noFill/>
                </a:uFill>
                <a:latin typeface="Arial"/>
                <a:cs typeface="Arial"/>
                <a:sym typeface="Arial"/>
                <a:hlinkClick r:id="rId4">
                  <a:extLst>
                    <a:ext uri="{A12FA001-AC4F-418D-AE19-62706E023703}">
                      <ahyp:hlinkClr xmlns:ahyp="http://schemas.microsoft.com/office/drawing/2018/hyperlinkcolor" val="tx"/>
                    </a:ext>
                  </a:extLst>
                </a:hlinkClick>
              </a:rPr>
              <a:t> Nana Smirnova</a:t>
            </a:r>
            <a:r>
              <a:rPr kumimoji="0" lang="it" sz="1100" b="0" i="0" u="none" strike="noStrike" kern="0" cap="none" spc="0" normalizeH="0" baseline="0" noProof="0">
                <a:ln>
                  <a:noFill/>
                </a:ln>
                <a:solidFill>
                  <a:srgbClr val="FFFFFF"/>
                </a:solidFill>
                <a:effectLst/>
                <a:uLnTx/>
                <a:uFillTx/>
                <a:latin typeface="Arial"/>
                <a:cs typeface="Arial"/>
                <a:sym typeface="Arial"/>
              </a:rPr>
              <a:t> on</a:t>
            </a:r>
            <a:r>
              <a:rPr kumimoji="0" lang="it" sz="1100" b="0" i="0" u="none" strike="noStrike" kern="0" cap="none" spc="0" normalizeH="0" baseline="0" noProof="0">
                <a:ln>
                  <a:noFill/>
                </a:ln>
                <a:solidFill>
                  <a:srgbClr val="FFFFFF"/>
                </a:solidFill>
                <a:effectLst/>
                <a:uLnTx/>
                <a:uFill>
                  <a:noFill/>
                </a:uFill>
                <a:latin typeface="Arial"/>
                <a:cs typeface="Arial"/>
                <a:sym typeface="Arial"/>
                <a:hlinkClick r:id="rId5">
                  <a:extLst>
                    <a:ext uri="{A12FA001-AC4F-418D-AE19-62706E023703}">
                      <ahyp:hlinkClr xmlns:ahyp="http://schemas.microsoft.com/office/drawing/2018/hyperlinkcolor" val="tx"/>
                    </a:ext>
                  </a:extLst>
                </a:hlinkClick>
              </a:rPr>
              <a:t> Unsplash</a:t>
            </a:r>
            <a:endParaRPr kumimoji="0" sz="1100" b="0" i="0" u="none" strike="noStrike" kern="0" cap="none" spc="0" normalizeH="0" baseline="0" noProof="0">
              <a:ln>
                <a:noFill/>
              </a:ln>
              <a:solidFill>
                <a:srgbClr val="FFFFFF"/>
              </a:solidFill>
              <a:effectLst/>
              <a:uLnTx/>
              <a:uFillTx/>
              <a:latin typeface="Arial"/>
              <a:cs typeface="Arial"/>
              <a:sym typeface="Arial"/>
            </a:endParaRPr>
          </a:p>
        </p:txBody>
      </p:sp>
      <p:sp>
        <p:nvSpPr>
          <p:cNvPr id="694" name="Google Shape;694;p98"/>
          <p:cNvSpPr txBox="1">
            <a:spLocks noGrp="1"/>
          </p:cNvSpPr>
          <p:nvPr>
            <p:ph type="title"/>
          </p:nvPr>
        </p:nvSpPr>
        <p:spPr>
          <a:xfrm>
            <a:off x="65250" y="390300"/>
            <a:ext cx="3300900" cy="921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2300"/>
              <a:t>Open Science in </a:t>
            </a:r>
            <a:endParaRPr sz="2300"/>
          </a:p>
          <a:p>
            <a:pPr marL="0" lvl="0" indent="0" algn="l" rtl="0">
              <a:spcBef>
                <a:spcPts val="0"/>
              </a:spcBef>
              <a:spcAft>
                <a:spcPts val="0"/>
              </a:spcAft>
              <a:buNone/>
            </a:pPr>
            <a:r>
              <a:rPr lang="it" sz="2300"/>
              <a:t>Horizon Europe: data</a:t>
            </a:r>
            <a:endParaRPr sz="230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Shape 698"/>
        <p:cNvGrpSpPr/>
        <p:nvPr/>
      </p:nvGrpSpPr>
      <p:grpSpPr>
        <a:xfrm>
          <a:off x="0" y="0"/>
          <a:ext cx="0" cy="0"/>
          <a:chOff x="0" y="0"/>
          <a:chExt cx="0" cy="0"/>
        </a:xfrm>
      </p:grpSpPr>
      <p:sp>
        <p:nvSpPr>
          <p:cNvPr id="699" name="Google Shape;699;p99"/>
          <p:cNvSpPr txBox="1">
            <a:spLocks noGrp="1"/>
          </p:cNvSpPr>
          <p:nvPr>
            <p:ph type="title"/>
          </p:nvPr>
        </p:nvSpPr>
        <p:spPr>
          <a:xfrm>
            <a:off x="730000" y="556650"/>
            <a:ext cx="4859700" cy="1381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Open Research Europe</a:t>
            </a:r>
            <a:endParaRPr/>
          </a:p>
        </p:txBody>
      </p:sp>
      <p:sp>
        <p:nvSpPr>
          <p:cNvPr id="700" name="Google Shape;700;p99"/>
          <p:cNvSpPr txBox="1">
            <a:spLocks noGrp="1"/>
          </p:cNvSpPr>
          <p:nvPr>
            <p:ph type="body" idx="1"/>
          </p:nvPr>
        </p:nvSpPr>
        <p:spPr>
          <a:xfrm>
            <a:off x="223025" y="1407850"/>
            <a:ext cx="4655700" cy="3735900"/>
          </a:xfrm>
          <a:prstGeom prst="rect">
            <a:avLst/>
          </a:prstGeom>
        </p:spPr>
        <p:txBody>
          <a:bodyPr spcFirstLastPara="1" wrap="square" lIns="91425" tIns="91425" rIns="91425" bIns="91425" anchor="t" anchorCtr="0">
            <a:normAutofit fontScale="92500" lnSpcReduction="20000"/>
          </a:bodyPr>
          <a:lstStyle/>
          <a:p>
            <a:pPr marL="0" lvl="0" indent="0" algn="l" rtl="0">
              <a:lnSpc>
                <a:spcPct val="100000"/>
              </a:lnSpc>
              <a:spcBef>
                <a:spcPts val="1600"/>
              </a:spcBef>
              <a:spcAft>
                <a:spcPts val="0"/>
              </a:spcAft>
              <a:buNone/>
            </a:pPr>
            <a:r>
              <a:rPr lang="it" sz="1500">
                <a:solidFill>
                  <a:srgbClr val="000000"/>
                </a:solidFill>
              </a:rPr>
              <a:t>•It is not a Journal, it is a </a:t>
            </a:r>
            <a:r>
              <a:rPr lang="it" sz="1500" b="1">
                <a:solidFill>
                  <a:srgbClr val="000000"/>
                </a:solidFill>
                <a:highlight>
                  <a:srgbClr val="CCE402"/>
                </a:highlight>
              </a:rPr>
              <a:t>publishing platform</a:t>
            </a:r>
            <a:endParaRPr sz="1500" b="1">
              <a:solidFill>
                <a:srgbClr val="000000"/>
              </a:solidFill>
              <a:highlight>
                <a:srgbClr val="CCE402"/>
              </a:highlight>
            </a:endParaRPr>
          </a:p>
          <a:p>
            <a:pPr marL="0" lvl="0" indent="0" algn="l" rtl="0">
              <a:lnSpc>
                <a:spcPct val="100000"/>
              </a:lnSpc>
              <a:spcBef>
                <a:spcPts val="1000"/>
              </a:spcBef>
              <a:spcAft>
                <a:spcPts val="0"/>
              </a:spcAft>
              <a:buNone/>
            </a:pPr>
            <a:r>
              <a:rPr lang="it" sz="1500">
                <a:solidFill>
                  <a:srgbClr val="000000"/>
                </a:solidFill>
              </a:rPr>
              <a:t>•The </a:t>
            </a:r>
            <a:r>
              <a:rPr lang="it" sz="1500" b="1">
                <a:solidFill>
                  <a:srgbClr val="000000"/>
                </a:solidFill>
                <a:highlight>
                  <a:srgbClr val="CCE402"/>
                </a:highlight>
              </a:rPr>
              <a:t>aim</a:t>
            </a:r>
            <a:r>
              <a:rPr lang="it" sz="1500">
                <a:solidFill>
                  <a:srgbClr val="000000"/>
                </a:solidFill>
              </a:rPr>
              <a:t> is to give researcher a venue where to publish the results of their research funded by the EC, irrespective of the perceived level of interest or novelty</a:t>
            </a:r>
            <a:endParaRPr sz="1500">
              <a:solidFill>
                <a:srgbClr val="000000"/>
              </a:solidFill>
            </a:endParaRPr>
          </a:p>
          <a:p>
            <a:pPr marL="0" lvl="0" indent="0" algn="l" rtl="0">
              <a:lnSpc>
                <a:spcPct val="100000"/>
              </a:lnSpc>
              <a:spcBef>
                <a:spcPts val="1000"/>
              </a:spcBef>
              <a:spcAft>
                <a:spcPts val="0"/>
              </a:spcAft>
              <a:buNone/>
            </a:pPr>
            <a:r>
              <a:rPr lang="it" sz="1500">
                <a:solidFill>
                  <a:srgbClr val="000000"/>
                </a:solidFill>
              </a:rPr>
              <a:t>•</a:t>
            </a:r>
            <a:r>
              <a:rPr lang="it" sz="1500" b="1">
                <a:solidFill>
                  <a:srgbClr val="000000"/>
                </a:solidFill>
                <a:highlight>
                  <a:srgbClr val="CCE402"/>
                </a:highlight>
              </a:rPr>
              <a:t>Confirmatory or negative results</a:t>
            </a:r>
            <a:r>
              <a:rPr lang="it" sz="1500">
                <a:solidFill>
                  <a:srgbClr val="000000"/>
                </a:solidFill>
              </a:rPr>
              <a:t>, as well as null studies are suitable</a:t>
            </a:r>
            <a:endParaRPr sz="1500">
              <a:solidFill>
                <a:srgbClr val="000000"/>
              </a:solidFill>
            </a:endParaRPr>
          </a:p>
          <a:p>
            <a:pPr marL="0" lvl="0" indent="0" algn="l" rtl="0">
              <a:lnSpc>
                <a:spcPct val="100000"/>
              </a:lnSpc>
              <a:spcBef>
                <a:spcPts val="1000"/>
              </a:spcBef>
              <a:spcAft>
                <a:spcPts val="0"/>
              </a:spcAft>
              <a:buNone/>
            </a:pPr>
            <a:r>
              <a:rPr lang="it" sz="1500">
                <a:solidFill>
                  <a:srgbClr val="000000"/>
                </a:solidFill>
              </a:rPr>
              <a:t>•The </a:t>
            </a:r>
            <a:r>
              <a:rPr lang="it" sz="1500" b="1">
                <a:solidFill>
                  <a:srgbClr val="000000"/>
                </a:solidFill>
                <a:highlight>
                  <a:srgbClr val="CCE402"/>
                </a:highlight>
              </a:rPr>
              <a:t>scope of the Peer Review </a:t>
            </a:r>
            <a:r>
              <a:rPr lang="it" sz="1500">
                <a:solidFill>
                  <a:srgbClr val="000000"/>
                </a:solidFill>
              </a:rPr>
              <a:t>is not to reject or accept a result but to improve its publication thanks to a collaboration effort among experts</a:t>
            </a:r>
            <a:endParaRPr sz="1500">
              <a:solidFill>
                <a:srgbClr val="000000"/>
              </a:solidFill>
            </a:endParaRPr>
          </a:p>
          <a:p>
            <a:pPr marL="0" lvl="0" indent="0" algn="l" rtl="0">
              <a:lnSpc>
                <a:spcPct val="100000"/>
              </a:lnSpc>
              <a:spcBef>
                <a:spcPts val="1000"/>
              </a:spcBef>
              <a:spcAft>
                <a:spcPts val="0"/>
              </a:spcAft>
              <a:buNone/>
            </a:pPr>
            <a:r>
              <a:rPr lang="it" sz="1500">
                <a:solidFill>
                  <a:srgbClr val="000000"/>
                </a:solidFill>
              </a:rPr>
              <a:t>•The </a:t>
            </a:r>
            <a:r>
              <a:rPr lang="it" sz="1500" b="1">
                <a:solidFill>
                  <a:srgbClr val="000000"/>
                </a:solidFill>
                <a:highlight>
                  <a:srgbClr val="CCE402"/>
                </a:highlight>
              </a:rPr>
              <a:t>Reviewer role</a:t>
            </a:r>
            <a:r>
              <a:rPr lang="it" sz="1500" b="1">
                <a:solidFill>
                  <a:srgbClr val="000000"/>
                </a:solidFill>
              </a:rPr>
              <a:t> </a:t>
            </a:r>
            <a:r>
              <a:rPr lang="it" sz="1500">
                <a:solidFill>
                  <a:srgbClr val="000000"/>
                </a:solidFill>
              </a:rPr>
              <a:t>is to assess whether the research is technically sound and of academic merit.</a:t>
            </a:r>
            <a:endParaRPr sz="1500">
              <a:solidFill>
                <a:srgbClr val="000000"/>
              </a:solidFill>
            </a:endParaRPr>
          </a:p>
          <a:p>
            <a:pPr marL="0" lvl="0" indent="0" algn="l" rtl="0">
              <a:lnSpc>
                <a:spcPct val="100000"/>
              </a:lnSpc>
              <a:spcBef>
                <a:spcPts val="1000"/>
              </a:spcBef>
              <a:spcAft>
                <a:spcPts val="0"/>
              </a:spcAft>
              <a:buNone/>
            </a:pPr>
            <a:r>
              <a:rPr lang="it" sz="1500">
                <a:solidFill>
                  <a:srgbClr val="000000"/>
                </a:solidFill>
              </a:rPr>
              <a:t>•Only H2020 and Horizon Europe results are </a:t>
            </a:r>
            <a:r>
              <a:rPr lang="it" sz="1500" b="1">
                <a:solidFill>
                  <a:srgbClr val="000000"/>
                </a:solidFill>
                <a:highlight>
                  <a:srgbClr val="CCE402"/>
                </a:highlight>
              </a:rPr>
              <a:t>eligible, no costs for authors/projects</a:t>
            </a:r>
            <a:endParaRPr sz="1500" b="1">
              <a:solidFill>
                <a:srgbClr val="000000"/>
              </a:solidFill>
              <a:highlight>
                <a:srgbClr val="CCE402"/>
              </a:highlight>
            </a:endParaRPr>
          </a:p>
          <a:p>
            <a:pPr marL="0" lvl="0" indent="0" algn="l" rtl="0">
              <a:lnSpc>
                <a:spcPct val="100000"/>
              </a:lnSpc>
              <a:spcBef>
                <a:spcPts val="1000"/>
              </a:spcBef>
              <a:spcAft>
                <a:spcPts val="1000"/>
              </a:spcAft>
              <a:buNone/>
            </a:pPr>
            <a:r>
              <a:rPr lang="it" sz="1500">
                <a:solidFill>
                  <a:srgbClr val="000000"/>
                </a:solidFill>
              </a:rPr>
              <a:t>•</a:t>
            </a:r>
            <a:r>
              <a:rPr lang="it" sz="1500" b="1">
                <a:solidFill>
                  <a:srgbClr val="000000"/>
                </a:solidFill>
                <a:highlight>
                  <a:srgbClr val="CCE402"/>
                </a:highlight>
              </a:rPr>
              <a:t>Open Peer Review</a:t>
            </a:r>
            <a:endParaRPr/>
          </a:p>
        </p:txBody>
      </p:sp>
      <p:pic>
        <p:nvPicPr>
          <p:cNvPr id="701" name="Google Shape;701;p99"/>
          <p:cNvPicPr preferRelativeResize="0"/>
          <p:nvPr/>
        </p:nvPicPr>
        <p:blipFill rotWithShape="1">
          <a:blip r:embed="rId3">
            <a:alphaModFix/>
          </a:blip>
          <a:srcRect t="1477"/>
          <a:stretch/>
        </p:blipFill>
        <p:spPr>
          <a:xfrm>
            <a:off x="4878725" y="752700"/>
            <a:ext cx="4265276" cy="3861849"/>
          </a:xfrm>
          <a:prstGeom prst="rect">
            <a:avLst/>
          </a:prstGeom>
          <a:noFill/>
          <a:ln>
            <a:noFill/>
          </a:ln>
          <a:effectLst>
            <a:outerShdw blurRad="57150" dist="19050" dir="5400000" algn="bl" rotWithShape="0">
              <a:srgbClr val="000000">
                <a:alpha val="50000"/>
              </a:srgbClr>
            </a:outerShdw>
          </a:effectLst>
        </p:spPr>
      </p:pic>
      <p:sp>
        <p:nvSpPr>
          <p:cNvPr id="702" name="Google Shape;702;p99"/>
          <p:cNvSpPr txBox="1"/>
          <p:nvPr/>
        </p:nvSpPr>
        <p:spPr>
          <a:xfrm>
            <a:off x="5450100" y="4614550"/>
            <a:ext cx="3693900" cy="4002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it" sz="1400" b="0" i="0" u="sng" strike="noStrike" kern="0" cap="none" spc="0" normalizeH="0" baseline="0" noProof="0">
                <a:ln>
                  <a:noFill/>
                </a:ln>
                <a:solidFill>
                  <a:srgbClr val="1C3678"/>
                </a:solidFill>
                <a:effectLst/>
                <a:uLnTx/>
                <a:uFillTx/>
                <a:latin typeface="Arial"/>
                <a:cs typeface="Arial"/>
                <a:sym typeface="Arial"/>
                <a:hlinkClick r:id="rId4"/>
              </a:rPr>
              <a:t>https://open-research-europe.ec.europa.eu/</a:t>
            </a:r>
            <a:r>
              <a:rPr kumimoji="0" lang="it" sz="1400" b="0" i="0" u="none" strike="noStrike" kern="0" cap="none" spc="0" normalizeH="0" baseline="0" noProof="0">
                <a:ln>
                  <a:noFill/>
                </a:ln>
                <a:solidFill>
                  <a:srgbClr val="000000"/>
                </a:solidFill>
                <a:effectLst/>
                <a:uLnTx/>
                <a:uFillTx/>
                <a:latin typeface="Arial"/>
                <a:cs typeface="Arial"/>
                <a:sym typeface="Aria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399"/>
        <p:cNvGrpSpPr/>
        <p:nvPr/>
      </p:nvGrpSpPr>
      <p:grpSpPr>
        <a:xfrm>
          <a:off x="0" y="0"/>
          <a:ext cx="0" cy="0"/>
          <a:chOff x="0" y="0"/>
          <a:chExt cx="0" cy="0"/>
        </a:xfrm>
      </p:grpSpPr>
      <p:sp>
        <p:nvSpPr>
          <p:cNvPr id="1400" name="Google Shape;1400;p179"/>
          <p:cNvSpPr txBox="1">
            <a:spLocks noGrp="1"/>
          </p:cNvSpPr>
          <p:nvPr>
            <p:ph type="title"/>
          </p:nvPr>
        </p:nvSpPr>
        <p:spPr>
          <a:xfrm>
            <a:off x="729450" y="733950"/>
            <a:ext cx="7688400" cy="1244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thank you!</a:t>
            </a:r>
            <a:endParaRPr/>
          </a:p>
        </p:txBody>
      </p:sp>
      <p:sp>
        <p:nvSpPr>
          <p:cNvPr id="1401" name="Google Shape;1401;p179"/>
          <p:cNvSpPr txBox="1">
            <a:spLocks noGrp="1"/>
          </p:cNvSpPr>
          <p:nvPr>
            <p:ph type="body" idx="1"/>
          </p:nvPr>
        </p:nvSpPr>
        <p:spPr>
          <a:xfrm>
            <a:off x="729450" y="2272888"/>
            <a:ext cx="7688400" cy="1933352"/>
          </a:xfrm>
          <a:prstGeom prst="rect">
            <a:avLst/>
          </a:prstGeom>
        </p:spPr>
        <p:txBody>
          <a:bodyPr spcFirstLastPara="1" wrap="square" lIns="91425" tIns="91425" rIns="91425" bIns="91425" anchor="t" anchorCtr="0">
            <a:normAutofit fontScale="77500" lnSpcReduction="20000"/>
          </a:bodyPr>
          <a:lstStyle/>
          <a:p>
            <a:pPr marL="0" lvl="0" indent="0" algn="l" rtl="0">
              <a:spcBef>
                <a:spcPts val="0"/>
              </a:spcBef>
              <a:spcAft>
                <a:spcPts val="0"/>
              </a:spcAft>
              <a:buNone/>
            </a:pPr>
            <a:endParaRPr lang="it" dirty="0">
              <a:solidFill>
                <a:schemeClr val="bg1"/>
              </a:solidFill>
            </a:endParaRPr>
          </a:p>
          <a:p>
            <a:pPr marL="0" lvl="0" indent="0" algn="l" rtl="0">
              <a:spcBef>
                <a:spcPts val="0"/>
              </a:spcBef>
              <a:spcAft>
                <a:spcPts val="0"/>
              </a:spcAft>
              <a:buNone/>
            </a:pPr>
            <a:endParaRPr lang="it" u="sng" dirty="0">
              <a:solidFill>
                <a:schemeClr val="bg1"/>
              </a:solidFill>
            </a:endParaRPr>
          </a:p>
          <a:p>
            <a:pPr marL="0" lvl="0" indent="0" algn="l" rtl="0">
              <a:spcBef>
                <a:spcPts val="0"/>
              </a:spcBef>
              <a:spcAft>
                <a:spcPts val="0"/>
              </a:spcAft>
              <a:buNone/>
            </a:pPr>
            <a:r>
              <a:rPr lang="en-GB" dirty="0">
                <a:solidFill>
                  <a:schemeClr val="bg1"/>
                </a:solidFill>
                <a:hlinkClick r:id="rId3">
                  <a:extLst>
                    <a:ext uri="{A12FA001-AC4F-418D-AE19-62706E023703}">
                      <ahyp:hlinkClr xmlns:ahyp="http://schemas.microsoft.com/office/drawing/2018/hyperlinkcolor" val="tx"/>
                    </a:ext>
                  </a:extLst>
                </a:hlinkClick>
              </a:rPr>
              <a:t>e</a:t>
            </a:r>
            <a:r>
              <a:rPr lang="it" dirty="0">
                <a:solidFill>
                  <a:schemeClr val="bg1"/>
                </a:solidFill>
                <a:hlinkClick r:id="rId3">
                  <a:extLst>
                    <a:ext uri="{A12FA001-AC4F-418D-AE19-62706E023703}">
                      <ahyp:hlinkClr xmlns:ahyp="http://schemas.microsoft.com/office/drawing/2018/hyperlinkcolor" val="tx"/>
                    </a:ext>
                  </a:extLst>
                </a:hlinkClick>
              </a:rPr>
              <a:t>mma.lazzeri@cnr.it</a:t>
            </a:r>
            <a:r>
              <a:rPr lang="it" dirty="0">
                <a:solidFill>
                  <a:schemeClr val="bg1"/>
                </a:solidFill>
              </a:rPr>
              <a:t> </a:t>
            </a:r>
          </a:p>
          <a:p>
            <a:pPr marL="0" lvl="0" indent="0" algn="l" rtl="0">
              <a:spcBef>
                <a:spcPts val="0"/>
              </a:spcBef>
              <a:spcAft>
                <a:spcPts val="0"/>
              </a:spcAft>
              <a:buNone/>
            </a:pPr>
            <a:endParaRPr lang="it" dirty="0">
              <a:solidFill>
                <a:schemeClr val="bg1"/>
              </a:solidFill>
            </a:endParaRPr>
          </a:p>
          <a:p>
            <a:pPr marL="0" lvl="0" indent="0" algn="l" rtl="0">
              <a:spcBef>
                <a:spcPts val="0"/>
              </a:spcBef>
              <a:spcAft>
                <a:spcPts val="0"/>
              </a:spcAft>
              <a:buNone/>
            </a:pPr>
            <a:r>
              <a:rPr lang="it" dirty="0">
                <a:solidFill>
                  <a:schemeClr val="bg1"/>
                </a:solidFill>
              </a:rPr>
              <a:t>This presentation is released under a CC-BY 4.0 Licence</a:t>
            </a:r>
          </a:p>
          <a:p>
            <a:pPr marL="0" lvl="0" indent="0" algn="l" rtl="0">
              <a:spcBef>
                <a:spcPts val="0"/>
              </a:spcBef>
              <a:spcAft>
                <a:spcPts val="0"/>
              </a:spcAft>
              <a:buNone/>
            </a:pPr>
            <a:r>
              <a:rPr lang="it" dirty="0">
                <a:solidFill>
                  <a:schemeClr val="bg1"/>
                </a:solidFill>
              </a:rPr>
              <a:t>To cite this presentation, please copy and paste</a:t>
            </a:r>
          </a:p>
          <a:p>
            <a:pPr marL="0" lvl="0" indent="0" algn="l" rtl="0">
              <a:spcBef>
                <a:spcPts val="0"/>
              </a:spcBef>
              <a:spcAft>
                <a:spcPts val="0"/>
              </a:spcAft>
              <a:buNone/>
            </a:pPr>
            <a:endParaRPr lang="it" dirty="0">
              <a:solidFill>
                <a:schemeClr val="bg1"/>
              </a:solidFill>
            </a:endParaRPr>
          </a:p>
          <a:p>
            <a:pPr marL="0" indent="0">
              <a:buNone/>
            </a:pPr>
            <a:r>
              <a:rPr lang="en-GB" b="0" i="0" dirty="0">
                <a:solidFill>
                  <a:srgbClr val="000000"/>
                </a:solidFill>
                <a:effectLst/>
                <a:latin typeface="Helvetica" pitchFamily="2" charset="0"/>
              </a:rPr>
              <a:t>Lazzeri, E. (2026, </a:t>
            </a:r>
            <a:r>
              <a:rPr lang="en-GB" b="0" i="0" dirty="0" err="1">
                <a:solidFill>
                  <a:srgbClr val="000000"/>
                </a:solidFill>
                <a:effectLst/>
                <a:latin typeface="Helvetica" pitchFamily="2" charset="0"/>
              </a:rPr>
              <a:t>febbraio</a:t>
            </a:r>
            <a:r>
              <a:rPr lang="en-GB" b="0" i="0" dirty="0">
                <a:solidFill>
                  <a:srgbClr val="000000"/>
                </a:solidFill>
                <a:effectLst/>
                <a:latin typeface="Helvetica" pitchFamily="2" charset="0"/>
              </a:rPr>
              <a:t> </a:t>
            </a:r>
            <a:r>
              <a:rPr lang="en-GB" dirty="0">
                <a:solidFill>
                  <a:srgbClr val="000000"/>
                </a:solidFill>
                <a:latin typeface="Helvetica" pitchFamily="2" charset="0"/>
              </a:rPr>
              <a:t>23</a:t>
            </a:r>
            <a:r>
              <a:rPr lang="en-GB" b="0" i="0" dirty="0">
                <a:solidFill>
                  <a:srgbClr val="000000"/>
                </a:solidFill>
                <a:effectLst/>
                <a:latin typeface="Helvetica" pitchFamily="2" charset="0"/>
              </a:rPr>
              <a:t>). Research Data Management and FAIR Principles. </a:t>
            </a:r>
            <a:r>
              <a:rPr lang="en-GB" b="0" i="0" dirty="0" err="1">
                <a:solidFill>
                  <a:srgbClr val="000000"/>
                </a:solidFill>
                <a:effectLst/>
                <a:latin typeface="Helvetica" pitchFamily="2" charset="0"/>
              </a:rPr>
              <a:t>Zenodo</a:t>
            </a:r>
            <a:r>
              <a:rPr lang="en-GB" b="0" i="0" dirty="0">
                <a:solidFill>
                  <a:srgbClr val="000000"/>
                </a:solidFill>
                <a:effectLst/>
                <a:latin typeface="Helvetica" pitchFamily="2" charset="0"/>
              </a:rPr>
              <a:t>. </a:t>
            </a:r>
            <a:r>
              <a:rPr lang="en-GB" b="0" i="0" dirty="0">
                <a:solidFill>
                  <a:srgbClr val="000000"/>
                </a:solidFill>
                <a:effectLst/>
                <a:latin typeface="Helvetica" pitchFamily="2" charset="0"/>
                <a:hlinkClick r:id="rId4"/>
              </a:rPr>
              <a:t>https://doi.org/10.5281/zenodo.18745984</a:t>
            </a:r>
            <a:r>
              <a:rPr lang="en-GB" b="0" i="0" dirty="0">
                <a:solidFill>
                  <a:srgbClr val="000000"/>
                </a:solidFill>
                <a:effectLst/>
                <a:latin typeface="Helvetica" pitchFamily="2" charset="0"/>
              </a:rPr>
              <a:t>  </a:t>
            </a:r>
            <a:endParaRPr lang="it" dirty="0">
              <a:solidFill>
                <a:schemeClr val="bg1"/>
              </a:solidFill>
            </a:endParaRPr>
          </a:p>
          <a:p>
            <a:pPr marL="0" lvl="0" indent="0" algn="l" rtl="0">
              <a:spcBef>
                <a:spcPts val="0"/>
              </a:spcBef>
              <a:spcAft>
                <a:spcPts val="0"/>
              </a:spcAft>
              <a:buNone/>
            </a:pPr>
            <a:endParaRPr lang="it" dirty="0">
              <a:solidFill>
                <a:schemeClr val="bg1"/>
              </a:solidFill>
            </a:endParaRPr>
          </a:p>
          <a:p>
            <a:pPr marL="0" indent="0">
              <a:buNone/>
            </a:pPr>
            <a:r>
              <a:rPr lang="it" dirty="0">
                <a:solidFill>
                  <a:schemeClr val="bg1"/>
                </a:solidFill>
              </a:rPr>
              <a:t>DOI: </a:t>
            </a:r>
            <a:r>
              <a:rPr lang="en-GB" b="1" i="0" dirty="0">
                <a:effectLst/>
                <a:latin typeface="Helvetica" pitchFamily="2" charset="0"/>
              </a:rPr>
              <a:t>10.5281/zenodo.18745984 </a:t>
            </a:r>
            <a:endParaRPr lang="it" dirty="0">
              <a:solidFill>
                <a:schemeClr val="bg1"/>
              </a:solidFill>
            </a:endParaRPr>
          </a:p>
        </p:txBody>
      </p:sp>
      <p:sp>
        <p:nvSpPr>
          <p:cNvPr id="2" name="Rectangle 1">
            <a:extLst>
              <a:ext uri="{FF2B5EF4-FFF2-40B4-BE49-F238E27FC236}">
                <a16:creationId xmlns:a16="http://schemas.microsoft.com/office/drawing/2014/main" id="{D05596CE-47DA-3D92-7D9C-91F78A8377F1}"/>
              </a:ext>
            </a:extLst>
          </p:cNvPr>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IT" altLang="en-IT" sz="1000" b="0" i="0" u="none" strike="noStrike" cap="none" normalizeH="0" baseline="0">
                <a:ln>
                  <a:noFill/>
                </a:ln>
                <a:solidFill>
                  <a:srgbClr val="000000"/>
                </a:solidFill>
                <a:effectLst/>
                <a:latin typeface="Helvetica" pitchFamily="2" charset="0"/>
              </a:rPr>
              <a:t>10.5281/zenodo.18745984</a:t>
            </a:r>
          </a:p>
          <a:p>
            <a:pPr marL="0" marR="0" lvl="0" indent="0" algn="l" defTabSz="914400" rtl="0" eaLnBrk="0" fontAlgn="base" latinLnBrk="0" hangingPunct="0">
              <a:lnSpc>
                <a:spcPct val="100000"/>
              </a:lnSpc>
              <a:spcBef>
                <a:spcPct val="0"/>
              </a:spcBef>
              <a:spcAft>
                <a:spcPct val="0"/>
              </a:spcAft>
              <a:buClrTx/>
              <a:buSzTx/>
              <a:buFontTx/>
              <a:buNone/>
              <a:tabLst/>
            </a:pPr>
            <a:br>
              <a:rPr kumimoji="0" lang="en-IT" altLang="en-IT" sz="800" b="0" i="0" u="none" strike="noStrike" cap="none" normalizeH="0" baseline="0">
                <a:ln>
                  <a:noFill/>
                </a:ln>
                <a:solidFill>
                  <a:schemeClr val="tx1"/>
                </a:solidFill>
                <a:effectLst/>
              </a:rPr>
            </a:br>
            <a:endParaRPr kumimoji="0" lang="en-IT" altLang="en-IT"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50"/>
          <p:cNvSpPr/>
          <p:nvPr/>
        </p:nvSpPr>
        <p:spPr>
          <a:xfrm>
            <a:off x="373200" y="1309075"/>
            <a:ext cx="3603000" cy="3568500"/>
          </a:xfrm>
          <a:prstGeom prst="rect">
            <a:avLst/>
          </a:prstGeom>
          <a:solidFill>
            <a:schemeClr val="lt1"/>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50"/>
          <p:cNvSpPr txBox="1">
            <a:spLocks noGrp="1"/>
          </p:cNvSpPr>
          <p:nvPr>
            <p:ph type="body" idx="1"/>
          </p:nvPr>
        </p:nvSpPr>
        <p:spPr>
          <a:xfrm>
            <a:off x="729325" y="2078875"/>
            <a:ext cx="3774300" cy="22611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0"/>
              </a:spcBef>
              <a:spcAft>
                <a:spcPts val="0"/>
              </a:spcAft>
              <a:buClr>
                <a:schemeClr val="dk1"/>
              </a:buClr>
              <a:buSzPts val="1100"/>
              <a:buFont typeface="Arial"/>
              <a:buNone/>
            </a:pPr>
            <a:endParaRPr sz="1303" u="sng">
              <a:solidFill>
                <a:schemeClr val="hlink"/>
              </a:solidFill>
            </a:endParaRPr>
          </a:p>
          <a:p>
            <a:pPr marL="0" lvl="0" indent="0" algn="just" rtl="0">
              <a:lnSpc>
                <a:spcPct val="90000"/>
              </a:lnSpc>
              <a:spcBef>
                <a:spcPts val="1200"/>
              </a:spcBef>
              <a:spcAft>
                <a:spcPts val="1200"/>
              </a:spcAft>
              <a:buClr>
                <a:srgbClr val="3F3F3F"/>
              </a:buClr>
              <a:buSzPts val="1600"/>
              <a:buFont typeface="Calibri"/>
              <a:buNone/>
            </a:pPr>
            <a:endParaRPr/>
          </a:p>
        </p:txBody>
      </p:sp>
      <p:pic>
        <p:nvPicPr>
          <p:cNvPr id="322" name="Google Shape;322;p50"/>
          <p:cNvPicPr preferRelativeResize="0"/>
          <p:nvPr/>
        </p:nvPicPr>
        <p:blipFill rotWithShape="1">
          <a:blip r:embed="rId3">
            <a:alphaModFix/>
          </a:blip>
          <a:srcRect l="6076" t="4595" b="-1947"/>
          <a:stretch/>
        </p:blipFill>
        <p:spPr>
          <a:xfrm>
            <a:off x="449400" y="1438000"/>
            <a:ext cx="3430300" cy="3351099"/>
          </a:xfrm>
          <a:prstGeom prst="rect">
            <a:avLst/>
          </a:prstGeom>
          <a:noFill/>
          <a:ln>
            <a:noFill/>
          </a:ln>
        </p:spPr>
      </p:pic>
      <p:sp>
        <p:nvSpPr>
          <p:cNvPr id="323" name="Google Shape;323;p50"/>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fontScale="55000" lnSpcReduction="20000"/>
          </a:bodyPr>
          <a:lstStyle/>
          <a:p>
            <a:pPr marL="0" lvl="0" indent="0" algn="l" rtl="0">
              <a:spcBef>
                <a:spcPts val="0"/>
              </a:spcBef>
              <a:spcAft>
                <a:spcPts val="0"/>
              </a:spcAft>
              <a:buClr>
                <a:schemeClr val="dk1"/>
              </a:buClr>
              <a:buSzPct val="49634"/>
              <a:buFont typeface="Arial"/>
              <a:buNone/>
            </a:pPr>
            <a:r>
              <a:rPr lang="it" sz="2216" i="1"/>
              <a:t>Neither [the original dataset and the approved protocol] have been provided by Dr Schietroma, and the university has informed us that </a:t>
            </a:r>
            <a:r>
              <a:rPr lang="it" sz="2216" b="1" i="1"/>
              <a:t>“without those pieces of information the results of the papers under investigation cannot be validated.”</a:t>
            </a:r>
            <a:endParaRPr sz="2216" b="1" i="1"/>
          </a:p>
          <a:p>
            <a:pPr marL="0" lvl="0" indent="0" algn="l" rtl="0">
              <a:spcBef>
                <a:spcPts val="1200"/>
              </a:spcBef>
              <a:spcAft>
                <a:spcPts val="0"/>
              </a:spcAft>
              <a:buClr>
                <a:schemeClr val="dk1"/>
              </a:buClr>
              <a:buSzPct val="49634"/>
              <a:buFont typeface="Arial"/>
              <a:buNone/>
            </a:pPr>
            <a:endParaRPr sz="2216" b="1" i="1">
              <a:solidFill>
                <a:srgbClr val="741B47"/>
              </a:solidFill>
            </a:endParaRPr>
          </a:p>
          <a:p>
            <a:pPr marL="0" lvl="0" indent="0" algn="l" rtl="0">
              <a:spcBef>
                <a:spcPts val="1200"/>
              </a:spcBef>
              <a:spcAft>
                <a:spcPts val="1200"/>
              </a:spcAft>
              <a:buClr>
                <a:schemeClr val="dk1"/>
              </a:buClr>
              <a:buSzPct val="84377"/>
              <a:buFont typeface="Arial"/>
              <a:buNone/>
            </a:pPr>
            <a:r>
              <a:rPr lang="it" sz="1303" u="sng">
                <a:solidFill>
                  <a:schemeClr val="accent1"/>
                </a:solidFill>
                <a:hlinkClick r:id="rId4">
                  <a:extLst>
                    <a:ext uri="{A12FA001-AC4F-418D-AE19-62706E023703}">
                      <ahyp:hlinkClr xmlns:ahyp="http://schemas.microsoft.com/office/drawing/2018/hyperlinkcolor" val="tx"/>
                    </a:ext>
                  </a:extLst>
                </a:hlinkClick>
              </a:rPr>
              <a:t>https://retractionwatch.com/2018/10/25/jama-journal-retracts-paper-when-author-cant-produce-original-data/</a:t>
            </a:r>
            <a:endParaRPr>
              <a:solidFill>
                <a:schemeClr val="accent1"/>
              </a:solidFill>
            </a:endParaRPr>
          </a:p>
        </p:txBody>
      </p:sp>
      <p:sp>
        <p:nvSpPr>
          <p:cNvPr id="324" name="Google Shape;324;p50"/>
          <p:cNvSpPr txBox="1"/>
          <p:nvPr/>
        </p:nvSpPr>
        <p:spPr>
          <a:xfrm>
            <a:off x="311700" y="521225"/>
            <a:ext cx="8520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None/>
            </a:pPr>
            <a:r>
              <a:rPr lang="it" sz="3000">
                <a:solidFill>
                  <a:srgbClr val="000000"/>
                </a:solidFill>
                <a:highlight>
                  <a:srgbClr val="F8E71C"/>
                </a:highlight>
                <a:latin typeface="Oswald"/>
                <a:ea typeface="Oswald"/>
                <a:cs typeface="Oswald"/>
                <a:sym typeface="Oswald"/>
              </a:rPr>
              <a:t>Data can be lost...</a:t>
            </a:r>
            <a:endParaRPr sz="3000">
              <a:solidFill>
                <a:srgbClr val="000000"/>
              </a:solidFill>
              <a:highlight>
                <a:srgbClr val="F8E71C"/>
              </a:highlight>
              <a:latin typeface="Oswald"/>
              <a:ea typeface="Oswald"/>
              <a:cs typeface="Oswald"/>
              <a:sym typeface="Oswald"/>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406"/>
        <p:cNvGrpSpPr/>
        <p:nvPr/>
      </p:nvGrpSpPr>
      <p:grpSpPr>
        <a:xfrm>
          <a:off x="0" y="0"/>
          <a:ext cx="0" cy="0"/>
          <a:chOff x="0" y="0"/>
          <a:chExt cx="0" cy="0"/>
        </a:xfrm>
      </p:grpSpPr>
      <p:sp>
        <p:nvSpPr>
          <p:cNvPr id="1407" name="Google Shape;1407;p180"/>
          <p:cNvSpPr txBox="1"/>
          <p:nvPr/>
        </p:nvSpPr>
        <p:spPr>
          <a:xfrm>
            <a:off x="483400" y="1368175"/>
            <a:ext cx="8415000" cy="3603900"/>
          </a:xfrm>
          <a:prstGeom prst="rect">
            <a:avLst/>
          </a:prstGeom>
          <a:noFill/>
          <a:ln>
            <a:noFill/>
          </a:ln>
        </p:spPr>
        <p:txBody>
          <a:bodyPr spcFirstLastPara="1" wrap="square" lIns="0" tIns="101250" rIns="0" bIns="0" anchor="t" anchorCtr="0">
            <a:noAutofit/>
          </a:bodyPr>
          <a:lstStyle/>
          <a:p>
            <a:pPr marL="457200" lvl="0" indent="-317500" algn="l" rtl="0">
              <a:lnSpc>
                <a:spcPct val="80000"/>
              </a:lnSpc>
              <a:spcBef>
                <a:spcPts val="0"/>
              </a:spcBef>
              <a:spcAft>
                <a:spcPts val="0"/>
              </a:spcAft>
              <a:buSzPts val="1400"/>
              <a:buFont typeface="Calibri"/>
              <a:buChar char="❏"/>
            </a:pPr>
            <a:r>
              <a:rPr lang="it" sz="1200" dirty="0">
                <a:solidFill>
                  <a:schemeClr val="accent1"/>
                </a:solidFill>
                <a:latin typeface="Calibri"/>
                <a:ea typeface="Calibri"/>
                <a:cs typeface="Calibri"/>
                <a:sym typeface="Calibri"/>
              </a:rPr>
              <a:t>Components of Open Science, UNESCO 2020, </a:t>
            </a:r>
            <a:r>
              <a:rPr lang="it" sz="1200" u="sng" dirty="0">
                <a:solidFill>
                  <a:schemeClr val="hlink"/>
                </a:solidFill>
                <a:latin typeface="Calibri"/>
                <a:ea typeface="Calibri"/>
                <a:cs typeface="Calibri"/>
                <a:sym typeface="Calibri"/>
                <a:hlinkClick r:id="rId3"/>
              </a:rPr>
              <a:t>https://en.unesco.org/sites/default/files/open_science_brochure_en.pdf</a:t>
            </a:r>
            <a:r>
              <a:rPr lang="it" sz="1200" dirty="0">
                <a:solidFill>
                  <a:schemeClr val="accent1"/>
                </a:solidFill>
                <a:latin typeface="Calibri"/>
                <a:ea typeface="Calibri"/>
                <a:cs typeface="Calibri"/>
                <a:sym typeface="Calibri"/>
              </a:rPr>
              <a:t>  </a:t>
            </a:r>
            <a:endParaRPr sz="1200" dirty="0">
              <a:solidFill>
                <a:schemeClr val="accent1"/>
              </a:solidFill>
              <a:latin typeface="Calibri"/>
              <a:ea typeface="Calibri"/>
              <a:cs typeface="Calibri"/>
              <a:sym typeface="Calibri"/>
            </a:endParaRPr>
          </a:p>
          <a:p>
            <a:pPr marL="457200" lvl="0" indent="-317500" algn="l" rtl="0">
              <a:spcBef>
                <a:spcPts val="0"/>
              </a:spcBef>
              <a:spcAft>
                <a:spcPts val="0"/>
              </a:spcAft>
              <a:buClr>
                <a:schemeClr val="accent1"/>
              </a:buClr>
              <a:buSzPts val="1400"/>
              <a:buFont typeface="Calibri"/>
              <a:buChar char="❏"/>
            </a:pPr>
            <a:r>
              <a:rPr lang="it" sz="1200" dirty="0">
                <a:solidFill>
                  <a:schemeClr val="accent1"/>
                </a:solidFill>
                <a:latin typeface="Calibri"/>
                <a:ea typeface="Calibri"/>
                <a:cs typeface="Calibri"/>
                <a:sym typeface="Calibri"/>
              </a:rPr>
              <a:t>UNESCO Recommendation on Open Science, 2021, </a:t>
            </a:r>
            <a:r>
              <a:rPr lang="it" sz="1200" u="sng" dirty="0">
                <a:solidFill>
                  <a:schemeClr val="hlink"/>
                </a:solidFill>
                <a:latin typeface="Calibri"/>
                <a:ea typeface="Calibri"/>
                <a:cs typeface="Calibri"/>
                <a:sym typeface="Calibri"/>
                <a:hlinkClick r:id="rId4"/>
              </a:rPr>
              <a:t>https://doi.org/10.54677/MNMH8546</a:t>
            </a:r>
            <a:r>
              <a:rPr lang="it" sz="1200" dirty="0">
                <a:solidFill>
                  <a:schemeClr val="accent1"/>
                </a:solidFill>
                <a:latin typeface="Calibri"/>
                <a:ea typeface="Calibri"/>
                <a:cs typeface="Calibri"/>
                <a:sym typeface="Calibri"/>
              </a:rPr>
              <a:t> </a:t>
            </a:r>
            <a:endParaRPr sz="1200" dirty="0">
              <a:solidFill>
                <a:schemeClr val="accent1"/>
              </a:solidFill>
              <a:latin typeface="Calibri"/>
              <a:ea typeface="Calibri"/>
              <a:cs typeface="Calibri"/>
              <a:sym typeface="Calibri"/>
            </a:endParaRPr>
          </a:p>
          <a:p>
            <a:pPr marL="457200" lvl="0" indent="-317500" algn="l" rtl="0">
              <a:spcBef>
                <a:spcPts val="1000"/>
              </a:spcBef>
              <a:spcAft>
                <a:spcPts val="0"/>
              </a:spcAft>
              <a:buSzPts val="1400"/>
              <a:buFont typeface="Calibri"/>
              <a:buChar char="❏"/>
            </a:pPr>
            <a:r>
              <a:rPr lang="it" sz="1200" dirty="0">
                <a:solidFill>
                  <a:schemeClr val="accent1"/>
                </a:solidFill>
                <a:latin typeface="Calibri"/>
                <a:ea typeface="Calibri"/>
                <a:cs typeface="Calibri"/>
                <a:sym typeface="Calibri"/>
              </a:rPr>
              <a:t>UCL Research Data Policy, </a:t>
            </a:r>
            <a:r>
              <a:rPr lang="it" sz="1200" u="sng" dirty="0">
                <a:solidFill>
                  <a:schemeClr val="hlink"/>
                </a:solidFill>
                <a:latin typeface="Calibri"/>
                <a:ea typeface="Calibri"/>
                <a:cs typeface="Calibri"/>
                <a:sym typeface="Calibri"/>
                <a:hlinkClick r:id="rId5"/>
              </a:rPr>
              <a:t>https://www.ucl.ac.uk/library/research-support/research-data-management</a:t>
            </a:r>
            <a:r>
              <a:rPr lang="it" sz="1200" dirty="0">
                <a:solidFill>
                  <a:schemeClr val="accent1"/>
                </a:solidFill>
                <a:latin typeface="Calibri"/>
                <a:ea typeface="Calibri"/>
                <a:cs typeface="Calibri"/>
                <a:sym typeface="Calibri"/>
              </a:rPr>
              <a:t>  </a:t>
            </a:r>
            <a:endParaRPr sz="1200" dirty="0">
              <a:solidFill>
                <a:schemeClr val="accent1"/>
              </a:solidFill>
              <a:latin typeface="Calibri"/>
              <a:ea typeface="Calibri"/>
              <a:cs typeface="Calibri"/>
              <a:sym typeface="Calibri"/>
            </a:endParaRPr>
          </a:p>
          <a:p>
            <a:pPr marL="457200" lvl="0" indent="-317500" algn="l" rtl="0">
              <a:spcBef>
                <a:spcPts val="1000"/>
              </a:spcBef>
              <a:spcAft>
                <a:spcPts val="0"/>
              </a:spcAft>
              <a:buSzPts val="1400"/>
              <a:buFont typeface="Calibri"/>
              <a:buChar char="❏"/>
            </a:pPr>
            <a:r>
              <a:rPr lang="it" sz="1200" dirty="0">
                <a:solidFill>
                  <a:schemeClr val="accent1"/>
                </a:solidFill>
                <a:latin typeface="Calibri"/>
                <a:ea typeface="Calibri"/>
                <a:cs typeface="Calibri"/>
                <a:sym typeface="Calibri"/>
              </a:rPr>
              <a:t>C. Ingram, How and why you should manage your research data: a guide for researchers. An introduction to engaging with research data management processes, JISC Guides, </a:t>
            </a:r>
            <a:r>
              <a:rPr lang="it" sz="1200" u="sng" dirty="0">
                <a:solidFill>
                  <a:schemeClr val="hlink"/>
                </a:solidFill>
                <a:latin typeface="Calibri"/>
                <a:ea typeface="Calibri"/>
                <a:cs typeface="Calibri"/>
                <a:sym typeface="Calibri"/>
                <a:hlinkClick r:id="rId6"/>
              </a:rPr>
              <a:t>https://www.jisc.ac.uk/guides/how-and-why-you-should-manage-your-research-data</a:t>
            </a:r>
            <a:r>
              <a:rPr lang="it" sz="1200" dirty="0">
                <a:solidFill>
                  <a:schemeClr val="accent1"/>
                </a:solidFill>
                <a:latin typeface="Calibri"/>
                <a:ea typeface="Calibri"/>
                <a:cs typeface="Calibri"/>
                <a:sym typeface="Calibri"/>
              </a:rPr>
              <a:t> </a:t>
            </a:r>
            <a:endParaRPr sz="1200" dirty="0">
              <a:solidFill>
                <a:schemeClr val="accent1"/>
              </a:solidFill>
              <a:latin typeface="Calibri"/>
              <a:ea typeface="Calibri"/>
              <a:cs typeface="Calibri"/>
              <a:sym typeface="Calibri"/>
            </a:endParaRPr>
          </a:p>
          <a:p>
            <a:pPr marL="457200" lvl="0" indent="-317500" algn="l" rtl="0">
              <a:spcBef>
                <a:spcPts val="1000"/>
              </a:spcBef>
              <a:spcAft>
                <a:spcPts val="0"/>
              </a:spcAft>
              <a:buSzPts val="1400"/>
              <a:buFont typeface="Calibri"/>
              <a:buChar char="❏"/>
            </a:pPr>
            <a:r>
              <a:rPr lang="it" sz="1200" dirty="0">
                <a:solidFill>
                  <a:schemeClr val="accent1"/>
                </a:solidFill>
                <a:latin typeface="Calibri"/>
                <a:ea typeface="Calibri"/>
                <a:cs typeface="Calibri"/>
                <a:sym typeface="Calibri"/>
              </a:rPr>
              <a:t>[</a:t>
            </a:r>
            <a:r>
              <a:rPr lang="it" sz="1200" dirty="0">
                <a:solidFill>
                  <a:schemeClr val="accent1"/>
                </a:solidFill>
                <a:highlight>
                  <a:schemeClr val="lt1"/>
                </a:highlight>
                <a:latin typeface="Calibri"/>
                <a:ea typeface="Calibri"/>
                <a:cs typeface="Calibri"/>
                <a:sym typeface="Calibri"/>
              </a:rPr>
              <a:t>B. Kramer, J. Bosman,  Vienna Open Science workshop, 17-09-2020</a:t>
            </a:r>
            <a:r>
              <a:rPr lang="it" sz="1200" dirty="0">
                <a:solidFill>
                  <a:schemeClr val="accent1"/>
                </a:solidFill>
                <a:latin typeface="Calibri"/>
                <a:ea typeface="Calibri"/>
                <a:cs typeface="Calibri"/>
                <a:sym typeface="Calibri"/>
              </a:rPr>
              <a:t>, </a:t>
            </a:r>
            <a:r>
              <a:rPr lang="it" sz="1200" u="sng" dirty="0">
                <a:solidFill>
                  <a:schemeClr val="hlink"/>
                </a:solidFill>
                <a:latin typeface="Calibri"/>
                <a:ea typeface="Calibri"/>
                <a:cs typeface="Calibri"/>
                <a:sym typeface="Calibri"/>
                <a:hlinkClick r:id="rId7"/>
              </a:rPr>
              <a:t>https://docs.google.com/presentation/d/1iw7zN_VSQmzTl81GnVOItrjuvl2_1mOeXXlH3EFx4A8/edit#slide=id.p15</a:t>
            </a:r>
            <a:r>
              <a:rPr lang="it" sz="1200" dirty="0">
                <a:solidFill>
                  <a:schemeClr val="accent1"/>
                </a:solidFill>
                <a:latin typeface="Calibri"/>
                <a:ea typeface="Calibri"/>
                <a:cs typeface="Calibri"/>
                <a:sym typeface="Calibri"/>
              </a:rPr>
              <a:t> </a:t>
            </a:r>
            <a:endParaRPr sz="1200" dirty="0">
              <a:solidFill>
                <a:schemeClr val="accent1"/>
              </a:solidFill>
              <a:latin typeface="Calibri"/>
              <a:ea typeface="Calibri"/>
              <a:cs typeface="Calibri"/>
              <a:sym typeface="Calibri"/>
            </a:endParaRPr>
          </a:p>
          <a:p>
            <a:pPr marL="457200" lvl="0" indent="-317500" algn="l" rtl="0">
              <a:spcBef>
                <a:spcPts val="1000"/>
              </a:spcBef>
              <a:spcAft>
                <a:spcPts val="0"/>
              </a:spcAft>
              <a:buClr>
                <a:schemeClr val="accent1"/>
              </a:buClr>
              <a:buSzPts val="1400"/>
              <a:buFont typeface="Calibri"/>
              <a:buChar char="❏"/>
            </a:pPr>
            <a:r>
              <a:rPr lang="it" sz="1200" dirty="0">
                <a:solidFill>
                  <a:schemeClr val="accent1"/>
                </a:solidFill>
                <a:latin typeface="Calibri"/>
                <a:ea typeface="Calibri"/>
                <a:cs typeface="Calibri"/>
                <a:sym typeface="Calibri"/>
              </a:rPr>
              <a:t>K. den Heijer, CTG Data Management training day 1, 10.5281/zenodo.4048591</a:t>
            </a:r>
            <a:endParaRPr sz="1200" dirty="0">
              <a:solidFill>
                <a:schemeClr val="accent1"/>
              </a:solidFill>
              <a:latin typeface="Calibri"/>
              <a:ea typeface="Calibri"/>
              <a:cs typeface="Calibri"/>
              <a:sym typeface="Calibri"/>
            </a:endParaRPr>
          </a:p>
          <a:p>
            <a:pPr marL="457200" lvl="0" indent="-317500" algn="l" rtl="0">
              <a:spcBef>
                <a:spcPts val="1000"/>
              </a:spcBef>
              <a:spcAft>
                <a:spcPts val="0"/>
              </a:spcAft>
              <a:buSzPts val="1400"/>
              <a:buFont typeface="Calibri"/>
              <a:buChar char="❏"/>
            </a:pPr>
            <a:r>
              <a:rPr lang="it" sz="1200" dirty="0">
                <a:solidFill>
                  <a:schemeClr val="accent1"/>
                </a:solidFill>
                <a:latin typeface="Calibri"/>
                <a:ea typeface="Calibri"/>
                <a:cs typeface="Calibri"/>
                <a:sym typeface="Calibri"/>
              </a:rPr>
              <a:t>Fifty Shades of No, January 2015, </a:t>
            </a:r>
            <a:r>
              <a:rPr lang="it" sz="1200" u="sng" dirty="0">
                <a:solidFill>
                  <a:schemeClr val="hlink"/>
                </a:solidFill>
                <a:latin typeface="Calibri"/>
                <a:ea typeface="Calibri"/>
                <a:cs typeface="Calibri"/>
                <a:sym typeface="Calibri"/>
                <a:hlinkClick r:id="rId8"/>
              </a:rPr>
              <a:t>https://philarcher.org/diary/2015/50shadesofno/?fbclid=IwAR0gztaEKIjyn89n1azf4dFrYami_0hb-QSRKm_XpIRyzvLRRB929uCsckg</a:t>
            </a:r>
            <a:endParaRPr sz="1200" dirty="0">
              <a:solidFill>
                <a:schemeClr val="accent1"/>
              </a:solidFill>
              <a:latin typeface="Calibri"/>
              <a:ea typeface="Calibri"/>
              <a:cs typeface="Calibri"/>
              <a:sym typeface="Calibri"/>
            </a:endParaRPr>
          </a:p>
          <a:p>
            <a:pPr marL="457200" lvl="0" indent="-317500" algn="l" rtl="0">
              <a:spcBef>
                <a:spcPts val="1000"/>
              </a:spcBef>
              <a:spcAft>
                <a:spcPts val="1000"/>
              </a:spcAft>
              <a:buSzPts val="1400"/>
              <a:buFont typeface="Calibri"/>
              <a:buChar char="❏"/>
            </a:pPr>
            <a:r>
              <a:rPr lang="it" sz="1200" dirty="0">
                <a:solidFill>
                  <a:schemeClr val="accent1"/>
                </a:solidFill>
                <a:latin typeface="Calibri"/>
                <a:ea typeface="Calibri"/>
                <a:cs typeface="Calibri"/>
                <a:sym typeface="Calibri"/>
              </a:rPr>
              <a:t>Ghent University guide on Research Data Management: </a:t>
            </a:r>
            <a:r>
              <a:rPr lang="it" sz="1200" u="sng" dirty="0">
                <a:solidFill>
                  <a:schemeClr val="hlink"/>
                </a:solidFill>
                <a:latin typeface="Calibri"/>
                <a:ea typeface="Calibri"/>
                <a:cs typeface="Calibri"/>
                <a:sym typeface="Calibri"/>
                <a:hlinkClick r:id="rId9"/>
              </a:rPr>
              <a:t>https://www.ugent.be/en/research/datamanagement</a:t>
            </a:r>
            <a:r>
              <a:rPr lang="it" sz="1200" dirty="0">
                <a:solidFill>
                  <a:schemeClr val="accent1"/>
                </a:solidFill>
                <a:latin typeface="Calibri"/>
                <a:ea typeface="Calibri"/>
                <a:cs typeface="Calibri"/>
                <a:sym typeface="Calibri"/>
              </a:rPr>
              <a:t> </a:t>
            </a:r>
            <a:endParaRPr dirty="0">
              <a:latin typeface="Calibri"/>
              <a:ea typeface="Calibri"/>
              <a:cs typeface="Calibri"/>
              <a:sym typeface="Calibri"/>
            </a:endParaRPr>
          </a:p>
        </p:txBody>
      </p:sp>
      <p:sp>
        <p:nvSpPr>
          <p:cNvPr id="1408" name="Google Shape;1408;p180"/>
          <p:cNvSpPr txBox="1"/>
          <p:nvPr/>
        </p:nvSpPr>
        <p:spPr>
          <a:xfrm>
            <a:off x="400050" y="495301"/>
            <a:ext cx="7610700" cy="6444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sz="2400" b="1">
              <a:solidFill>
                <a:schemeClr val="dk1"/>
              </a:solidFill>
              <a:latin typeface="Calibri"/>
              <a:ea typeface="Calibri"/>
              <a:cs typeface="Calibri"/>
              <a:sym typeface="Calibri"/>
            </a:endParaRPr>
          </a:p>
        </p:txBody>
      </p:sp>
      <p:sp>
        <p:nvSpPr>
          <p:cNvPr id="1409" name="Google Shape;1409;p180"/>
          <p:cNvSpPr txBox="1">
            <a:spLocks noGrp="1"/>
          </p:cNvSpPr>
          <p:nvPr>
            <p:ph type="title"/>
          </p:nvPr>
        </p:nvSpPr>
        <p:spPr>
          <a:xfrm>
            <a:off x="540875" y="54990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References</a:t>
            </a:r>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414"/>
        <p:cNvGrpSpPr/>
        <p:nvPr/>
      </p:nvGrpSpPr>
      <p:grpSpPr>
        <a:xfrm>
          <a:off x="0" y="0"/>
          <a:ext cx="0" cy="0"/>
          <a:chOff x="0" y="0"/>
          <a:chExt cx="0" cy="0"/>
        </a:xfrm>
      </p:grpSpPr>
      <p:sp>
        <p:nvSpPr>
          <p:cNvPr id="1415" name="Google Shape;1415;p181"/>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References</a:t>
            </a:r>
            <a:endParaRPr/>
          </a:p>
        </p:txBody>
      </p:sp>
      <p:sp>
        <p:nvSpPr>
          <p:cNvPr id="1416" name="Google Shape;1416;p181"/>
          <p:cNvSpPr txBox="1">
            <a:spLocks noGrp="1"/>
          </p:cNvSpPr>
          <p:nvPr>
            <p:ph type="body" idx="1"/>
          </p:nvPr>
        </p:nvSpPr>
        <p:spPr>
          <a:xfrm>
            <a:off x="250825" y="1063625"/>
            <a:ext cx="8642400" cy="3560700"/>
          </a:xfrm>
          <a:prstGeom prst="rect">
            <a:avLst/>
          </a:prstGeom>
          <a:noFill/>
          <a:ln>
            <a:noFill/>
          </a:ln>
        </p:spPr>
        <p:txBody>
          <a:bodyPr spcFirstLastPara="1" wrap="square" lIns="91425" tIns="45700" rIns="91425" bIns="45700" anchor="t" anchorCtr="0">
            <a:normAutofit/>
          </a:bodyPr>
          <a:lstStyle/>
          <a:p>
            <a:pPr marL="457200" marR="0" lvl="0" indent="-317500" algn="l" rtl="0">
              <a:lnSpc>
                <a:spcPct val="100000"/>
              </a:lnSpc>
              <a:spcBef>
                <a:spcPts val="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Wilkinson, M., Dumontier, M., Aalbersberg, I. et al. The FAIR Guiding Principles for scientific data management and stewardship. Sci Data 3, 160018 (2016). </a:t>
            </a:r>
            <a:r>
              <a:rPr lang="it" sz="1400" u="sng">
                <a:solidFill>
                  <a:schemeClr val="hlink"/>
                </a:solidFill>
                <a:latin typeface="Calibri"/>
                <a:ea typeface="Calibri"/>
                <a:cs typeface="Calibri"/>
                <a:sym typeface="Calibri"/>
                <a:hlinkClick r:id="rId3"/>
              </a:rPr>
              <a:t>https://doi.org/10.1038/sdata.2016.18</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Martínez-Lavanchy, P.M., Hüser, F.J., Buss, M.C.H., Andersen, J.J., Begtrup, J.W. (2019). 'FAIR Principles'. In: Holmstrand, K.F., den Boer, S.P.A., Vlachos, E., Martínez-Lavanchy, P.M., Hansen, K.K. (Eds.), Research Data Management (eLearning course). </a:t>
            </a:r>
            <a:r>
              <a:rPr lang="it" sz="1400" u="sng">
                <a:solidFill>
                  <a:schemeClr val="hlink"/>
                </a:solidFill>
                <a:latin typeface="Calibri"/>
                <a:ea typeface="Calibri"/>
                <a:cs typeface="Calibri"/>
                <a:sym typeface="Calibri"/>
                <a:hlinkClick r:id="rId4"/>
              </a:rPr>
              <a:t>https://doi.org/10.11581/dtu:00000049</a:t>
            </a:r>
            <a:r>
              <a:rPr lang="it" sz="1400">
                <a:solidFill>
                  <a:schemeClr val="accent1"/>
                </a:solidFill>
                <a:latin typeface="Calibri"/>
                <a:ea typeface="Calibri"/>
                <a:cs typeface="Calibri"/>
                <a:sym typeface="Calibri"/>
              </a:rPr>
              <a:t>     </a:t>
            </a:r>
            <a:endParaRPr sz="1400"/>
          </a:p>
          <a:p>
            <a:pPr marL="0" lvl="0" indent="0" algn="just" rtl="0">
              <a:lnSpc>
                <a:spcPct val="70000"/>
              </a:lnSpc>
              <a:spcBef>
                <a:spcPts val="1000"/>
              </a:spcBef>
              <a:spcAft>
                <a:spcPts val="0"/>
              </a:spcAft>
              <a:buClr>
                <a:schemeClr val="dk1"/>
              </a:buClr>
              <a:buSzPts val="1100"/>
              <a:buFont typeface="Arial"/>
              <a:buNone/>
            </a:pPr>
            <a:endParaRPr sz="1400"/>
          </a:p>
          <a:p>
            <a:pPr marL="0" lvl="0" indent="0" algn="just" rtl="0">
              <a:lnSpc>
                <a:spcPct val="70000"/>
              </a:lnSpc>
              <a:spcBef>
                <a:spcPts val="1200"/>
              </a:spcBef>
              <a:spcAft>
                <a:spcPts val="1200"/>
              </a:spcAft>
              <a:buClr>
                <a:schemeClr val="dk1"/>
              </a:buClr>
              <a:buSzPts val="1100"/>
              <a:buFont typeface="Arial"/>
              <a:buNone/>
            </a:pPr>
            <a:endParaRPr sz="140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2" name="Google Shape;1422;p182"/>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References</a:t>
            </a:r>
            <a:endParaRPr/>
          </a:p>
        </p:txBody>
      </p:sp>
      <p:sp>
        <p:nvSpPr>
          <p:cNvPr id="1423" name="Google Shape;1423;p182"/>
          <p:cNvSpPr txBox="1">
            <a:spLocks noGrp="1"/>
          </p:cNvSpPr>
          <p:nvPr>
            <p:ph type="body" idx="1"/>
          </p:nvPr>
        </p:nvSpPr>
        <p:spPr>
          <a:xfrm>
            <a:off x="250825" y="1063625"/>
            <a:ext cx="8642400" cy="3560700"/>
          </a:xfrm>
          <a:prstGeom prst="rect">
            <a:avLst/>
          </a:prstGeom>
        </p:spPr>
        <p:txBody>
          <a:bodyPr spcFirstLastPara="1" wrap="square" lIns="91425" tIns="45700" rIns="91425" bIns="45700" anchor="t" anchorCtr="0">
            <a:normAutofit lnSpcReduction="10000"/>
          </a:bodyPr>
          <a:lstStyle/>
          <a:p>
            <a:pPr marL="457200" marR="0" lvl="0" indent="-317500" algn="l" rtl="0">
              <a:lnSpc>
                <a:spcPct val="100000"/>
              </a:lnSpc>
              <a:spcBef>
                <a:spcPts val="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Simone Aliprandi, Data governance: un dato non appartiene a nessuno… a meno che sia personale, 11 Dicembre 2019, </a:t>
            </a:r>
            <a:r>
              <a:rPr lang="it" sz="1400" u="sng">
                <a:solidFill>
                  <a:schemeClr val="hlink"/>
                </a:solidFill>
                <a:latin typeface="Calibri"/>
                <a:ea typeface="Calibri"/>
                <a:cs typeface="Calibri"/>
                <a:sym typeface="Calibri"/>
                <a:hlinkClick r:id="rId3"/>
              </a:rPr>
              <a:t>https://www.apogeonline.com/articoli/data-governance-un-dato-non-appartiene-a-nessuno-a-meno-che-sia-personale-simone-aliprandi/?fbclid=IwAR2LaXV6b6m8aaJ7SeFKVAidbTlB9C4_-mQPirLxs3m5DxAs0jG8gkn8ZKg</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OpenAIRE Guidelines on data protection: </a:t>
            </a:r>
            <a:r>
              <a:rPr lang="it" sz="1400" u="sng">
                <a:solidFill>
                  <a:schemeClr val="hlink"/>
                </a:solidFill>
                <a:latin typeface="Calibri"/>
                <a:ea typeface="Calibri"/>
                <a:cs typeface="Calibri"/>
                <a:sym typeface="Calibri"/>
                <a:hlinkClick r:id="rId4"/>
              </a:rPr>
              <a:t>https://www.openaire.eu/how-do-i-know-if-my-research-data-is-protected</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OpenAIRE Guideline: How do I license my research data? </a:t>
            </a:r>
            <a:r>
              <a:rPr lang="it" sz="1400" u="sng">
                <a:solidFill>
                  <a:schemeClr val="hlink"/>
                </a:solidFill>
                <a:latin typeface="Calibri"/>
                <a:ea typeface="Calibri"/>
                <a:cs typeface="Calibri"/>
                <a:sym typeface="Calibri"/>
                <a:hlinkClick r:id="rId5"/>
              </a:rPr>
              <a:t>https://www.openaire.eu/how-do-i-license-my-research-data</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OpenAIRE Guideline: Can I reuse someone else’s research data? </a:t>
            </a:r>
            <a:r>
              <a:rPr lang="it" sz="1400" u="sng">
                <a:solidFill>
                  <a:schemeClr val="hlink"/>
                </a:solidFill>
                <a:latin typeface="Calibri"/>
                <a:ea typeface="Calibri"/>
                <a:cs typeface="Calibri"/>
                <a:sym typeface="Calibri"/>
                <a:hlinkClick r:id="rId6"/>
              </a:rPr>
              <a:t>https://www.openaire.eu/can-i-reuse-someone-else-research-data</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CC-Infographic</a:t>
            </a:r>
            <a:r>
              <a:rPr lang="it" sz="1400">
                <a:solidFill>
                  <a:schemeClr val="accent1"/>
                </a:solidFill>
                <a:latin typeface="Calibri"/>
                <a:ea typeface="Calibri"/>
                <a:cs typeface="Calibri"/>
                <a:sym typeface="Calibri"/>
              </a:rPr>
              <a:t> by </a:t>
            </a:r>
            <a:r>
              <a:rPr lang="it" sz="1400">
                <a:solidFill>
                  <a:schemeClr val="accent1"/>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Foter</a:t>
            </a:r>
            <a:r>
              <a:rPr lang="it" sz="1400">
                <a:solidFill>
                  <a:schemeClr val="accent1"/>
                </a:solidFill>
                <a:latin typeface="Calibri"/>
                <a:ea typeface="Calibri"/>
                <a:cs typeface="Calibri"/>
                <a:sym typeface="Calibri"/>
              </a:rPr>
              <a:t> under </a:t>
            </a:r>
            <a:r>
              <a:rPr lang="it" sz="1400">
                <a:solidFill>
                  <a:schemeClr val="accent1"/>
                </a:solidFill>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CC-BY-SA 3.0</a:t>
            </a:r>
            <a:r>
              <a:rPr lang="it" sz="1400">
                <a:solidFill>
                  <a:schemeClr val="accent1"/>
                </a:solidFill>
                <a:latin typeface="Calibri"/>
                <a:ea typeface="Calibri"/>
                <a:cs typeface="Calibri"/>
                <a:sym typeface="Calibri"/>
              </a:rPr>
              <a:t> license.</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1000"/>
              </a:spcAft>
              <a:buClr>
                <a:srgbClr val="000000"/>
              </a:buClr>
              <a:buSzPts val="1400"/>
              <a:buFont typeface="Calibri"/>
              <a:buChar char="❏"/>
            </a:pPr>
            <a:r>
              <a:rPr lang="it" sz="1400">
                <a:solidFill>
                  <a:schemeClr val="accent1"/>
                </a:solidFill>
                <a:latin typeface="Calibri"/>
                <a:ea typeface="Calibri"/>
                <a:cs typeface="Calibri"/>
                <a:sym typeface="Calibri"/>
              </a:rPr>
              <a:t>Creative Commons UK. (2017). Fact Sheet on Creative Commons &amp; Open Science. Zenodo. </a:t>
            </a:r>
            <a:r>
              <a:rPr lang="it" sz="1400" u="sng">
                <a:solidFill>
                  <a:schemeClr val="hlink"/>
                </a:solidFill>
                <a:latin typeface="Calibri"/>
                <a:ea typeface="Calibri"/>
                <a:cs typeface="Calibri"/>
                <a:sym typeface="Calibri"/>
                <a:hlinkClick r:id="rId10"/>
              </a:rPr>
              <a:t>https://doi.org/10.5281/zenodo.840652</a:t>
            </a:r>
            <a:r>
              <a:rPr lang="it" sz="1400">
                <a:solidFill>
                  <a:schemeClr val="accent1"/>
                </a:solidFill>
                <a:latin typeface="Calibri"/>
                <a:ea typeface="Calibri"/>
                <a:cs typeface="Calibri"/>
                <a:sym typeface="Calibri"/>
              </a:rPr>
              <a:t>   </a:t>
            </a:r>
            <a:endParaRPr sz="1000">
              <a:solidFill>
                <a:srgbClr val="333333"/>
              </a:solidFill>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428"/>
        <p:cNvGrpSpPr/>
        <p:nvPr/>
      </p:nvGrpSpPr>
      <p:grpSpPr>
        <a:xfrm>
          <a:off x="0" y="0"/>
          <a:ext cx="0" cy="0"/>
          <a:chOff x="0" y="0"/>
          <a:chExt cx="0" cy="0"/>
        </a:xfrm>
      </p:grpSpPr>
      <p:sp>
        <p:nvSpPr>
          <p:cNvPr id="1429" name="Google Shape;1429;p183"/>
          <p:cNvSpPr txBox="1">
            <a:spLocks noGrp="1"/>
          </p:cNvSpPr>
          <p:nvPr>
            <p:ph type="body" idx="1"/>
          </p:nvPr>
        </p:nvSpPr>
        <p:spPr>
          <a:xfrm>
            <a:off x="403225" y="682625"/>
            <a:ext cx="8642400" cy="3926400"/>
          </a:xfrm>
          <a:prstGeom prst="rect">
            <a:avLst/>
          </a:prstGeom>
        </p:spPr>
        <p:txBody>
          <a:bodyPr spcFirstLastPara="1" wrap="square" lIns="91425" tIns="45700" rIns="91425" bIns="45700" anchor="t" anchorCtr="0">
            <a:normAutofit fontScale="92500" lnSpcReduction="10000"/>
          </a:bodyPr>
          <a:lstStyle/>
          <a:p>
            <a:pPr marL="457200" marR="0" lvl="0" indent="-317500" algn="l" rtl="0">
              <a:lnSpc>
                <a:spcPct val="100000"/>
              </a:lnSpc>
              <a:spcBef>
                <a:spcPts val="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DMP Tool: </a:t>
            </a:r>
            <a:r>
              <a:rPr lang="it" sz="1400" u="sng">
                <a:solidFill>
                  <a:schemeClr val="hlink"/>
                </a:solidFill>
                <a:latin typeface="Calibri"/>
                <a:ea typeface="Calibri"/>
                <a:cs typeface="Calibri"/>
                <a:sym typeface="Calibri"/>
                <a:hlinkClick r:id="rId3"/>
              </a:rPr>
              <a:t>https://dmptool.org/general_guidance#metadata-data-documentation</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How to Guides DCC: </a:t>
            </a:r>
            <a:r>
              <a:rPr lang="it" sz="1400" u="sng">
                <a:solidFill>
                  <a:schemeClr val="hlink"/>
                </a:solidFill>
                <a:latin typeface="Calibri"/>
                <a:ea typeface="Calibri"/>
                <a:cs typeface="Calibri"/>
                <a:sym typeface="Calibri"/>
                <a:hlinkClick r:id="rId4"/>
              </a:rPr>
              <a:t>https://www.dcc.ac.uk/guidance/how-guides</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Five steps to decide what data keep: </a:t>
            </a:r>
            <a:r>
              <a:rPr lang="it" sz="1400" u="sng">
                <a:solidFill>
                  <a:schemeClr val="hlink"/>
                </a:solidFill>
                <a:latin typeface="Calibri"/>
                <a:ea typeface="Calibri"/>
                <a:cs typeface="Calibri"/>
                <a:sym typeface="Calibri"/>
                <a:hlinkClick r:id="rId5"/>
              </a:rPr>
              <a:t>https://www.dcc.ac.uk/guidance/how-guides/five-steps-decide-what-data-keep</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Adapt your Data Management Plan. A list of Data Management Questions based on the Expert Tour Guide on Data Management: </a:t>
            </a:r>
            <a:r>
              <a:rPr lang="it" sz="1400" u="sng">
                <a:solidFill>
                  <a:schemeClr val="hlink"/>
                </a:solidFill>
                <a:latin typeface="Calibri"/>
                <a:ea typeface="Calibri"/>
                <a:cs typeface="Calibri"/>
                <a:sym typeface="Calibri"/>
                <a:hlinkClick r:id="rId6"/>
              </a:rPr>
              <a:t>https://www.cessda.eu/content/download/4302/48656/file/TTT_DO_DMPExpertGuide_v1.2.pdf</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Practical Guide to the International Alignment of Research Data Management - Extended Edition, 2021, </a:t>
            </a:r>
            <a:r>
              <a:rPr lang="it" sz="1400" u="sng">
                <a:solidFill>
                  <a:schemeClr val="hlink"/>
                </a:solidFill>
                <a:latin typeface="Calibri"/>
                <a:ea typeface="Calibri"/>
                <a:cs typeface="Calibri"/>
                <a:sym typeface="Calibri"/>
                <a:hlinkClick r:id="rId7"/>
              </a:rPr>
              <a:t>https://doi.org/10.5281/zenodo.4915861</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OpenAIRE guide on cost in research data management, </a:t>
            </a:r>
            <a:r>
              <a:rPr lang="it" sz="1400" u="sng">
                <a:solidFill>
                  <a:schemeClr val="hlink"/>
                </a:solidFill>
                <a:latin typeface="Calibri"/>
                <a:ea typeface="Calibri"/>
                <a:cs typeface="Calibri"/>
                <a:sym typeface="Calibri"/>
                <a:hlinkClick r:id="rId8"/>
              </a:rPr>
              <a:t>https://www.openaire.eu/how-to-comply-to-h2020-mandates-rdm-costs</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Making Your Code Citable, </a:t>
            </a:r>
            <a:r>
              <a:rPr lang="it" sz="1400" u="sng">
                <a:solidFill>
                  <a:schemeClr val="hlink"/>
                </a:solidFill>
                <a:latin typeface="Calibri"/>
                <a:ea typeface="Calibri"/>
                <a:cs typeface="Calibri"/>
                <a:sym typeface="Calibri"/>
                <a:hlinkClick r:id="rId9"/>
              </a:rPr>
              <a:t>https://guides.github.com/activities/citable-code/</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Setting up an Organised Folder Structure for Research Projects, </a:t>
            </a:r>
            <a:r>
              <a:rPr lang="it" sz="1400" u="sng">
                <a:solidFill>
                  <a:schemeClr val="hlink"/>
                </a:solidFill>
                <a:latin typeface="Calibri"/>
                <a:ea typeface="Calibri"/>
                <a:cs typeface="Calibri"/>
                <a:sym typeface="Calibri"/>
                <a:hlinkClick r:id="rId10"/>
              </a:rPr>
              <a:t>http://nikola.me/folder_structure.html</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TILS Document Naming Convention, </a:t>
            </a:r>
            <a:r>
              <a:rPr lang="it" sz="1400" u="sng">
                <a:solidFill>
                  <a:schemeClr val="hlink"/>
                </a:solidFill>
                <a:latin typeface="Calibri"/>
                <a:ea typeface="Calibri"/>
                <a:cs typeface="Calibri"/>
                <a:sym typeface="Calibri"/>
                <a:hlinkClick r:id="rId11"/>
              </a:rPr>
              <a:t>http://www.data.cam.ac.uk/files/gdl_tilsdocnaming_v1_20090612.pdf</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1000"/>
              </a:spcAft>
              <a:buClr>
                <a:srgbClr val="000000"/>
              </a:buClr>
              <a:buSzPts val="1400"/>
              <a:buFont typeface="Calibri"/>
              <a:buChar char="❏"/>
            </a:pPr>
            <a:r>
              <a:rPr lang="it" sz="1400">
                <a:solidFill>
                  <a:schemeClr val="accent1"/>
                </a:solidFill>
                <a:latin typeface="Calibri"/>
                <a:ea typeface="Calibri"/>
                <a:cs typeface="Calibri"/>
                <a:sym typeface="Calibri"/>
              </a:rPr>
              <a:t>FAIRsharing, </a:t>
            </a:r>
            <a:r>
              <a:rPr lang="it" sz="1400" u="sng">
                <a:solidFill>
                  <a:schemeClr val="hlink"/>
                </a:solidFill>
                <a:latin typeface="Calibri"/>
                <a:ea typeface="Calibri"/>
                <a:cs typeface="Calibri"/>
                <a:sym typeface="Calibri"/>
                <a:hlinkClick r:id="rId12"/>
              </a:rPr>
              <a:t>https://fairsharing.org/standards/</a:t>
            </a:r>
            <a:r>
              <a:rPr lang="it" sz="1400">
                <a:solidFill>
                  <a:schemeClr val="accent1"/>
                </a:solidFill>
                <a:latin typeface="Calibri"/>
                <a:ea typeface="Calibri"/>
                <a:cs typeface="Calibri"/>
                <a:sym typeface="Calibri"/>
              </a:rPr>
              <a:t> </a:t>
            </a:r>
            <a:endParaRPr>
              <a:solidFill>
                <a:schemeClr val="accent1"/>
              </a:solidFill>
            </a:endParaRPr>
          </a:p>
        </p:txBody>
      </p:sp>
      <p:sp>
        <p:nvSpPr>
          <p:cNvPr id="1430" name="Google Shape;1430;p183"/>
          <p:cNvSpPr txBox="1">
            <a:spLocks noGrp="1"/>
          </p:cNvSpPr>
          <p:nvPr>
            <p:ph type="title"/>
          </p:nvPr>
        </p:nvSpPr>
        <p:spPr>
          <a:xfrm>
            <a:off x="251520" y="1787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References</a:t>
            </a:r>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435"/>
        <p:cNvGrpSpPr/>
        <p:nvPr/>
      </p:nvGrpSpPr>
      <p:grpSpPr>
        <a:xfrm>
          <a:off x="0" y="0"/>
          <a:ext cx="0" cy="0"/>
          <a:chOff x="0" y="0"/>
          <a:chExt cx="0" cy="0"/>
        </a:xfrm>
      </p:grpSpPr>
      <p:sp>
        <p:nvSpPr>
          <p:cNvPr id="1436" name="Google Shape;1436;p184"/>
          <p:cNvSpPr txBox="1">
            <a:spLocks noGrp="1"/>
          </p:cNvSpPr>
          <p:nvPr>
            <p:ph type="body" idx="1"/>
          </p:nvPr>
        </p:nvSpPr>
        <p:spPr>
          <a:xfrm>
            <a:off x="403225" y="1026350"/>
            <a:ext cx="8642400" cy="2713200"/>
          </a:xfrm>
          <a:prstGeom prst="rect">
            <a:avLst/>
          </a:prstGeom>
        </p:spPr>
        <p:txBody>
          <a:bodyPr spcFirstLastPara="1" wrap="square" lIns="91425" tIns="45700" rIns="91425" bIns="45700" anchor="t" anchorCtr="0">
            <a:normAutofit fontScale="92500"/>
          </a:bodyPr>
          <a:lstStyle/>
          <a:p>
            <a:pPr marL="457200" marR="0" lvl="0" indent="-317500" algn="l" rtl="0">
              <a:lnSpc>
                <a:spcPct val="100000"/>
              </a:lnSpc>
              <a:spcBef>
                <a:spcPts val="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RDA, Metadata Standards Directory Working Group, </a:t>
            </a:r>
            <a:r>
              <a:rPr lang="it" sz="1400" u="sng">
                <a:solidFill>
                  <a:schemeClr val="hlink"/>
                </a:solidFill>
                <a:latin typeface="Calibri"/>
                <a:ea typeface="Calibri"/>
                <a:cs typeface="Calibri"/>
                <a:sym typeface="Calibri"/>
                <a:hlinkClick r:id="rId3"/>
              </a:rPr>
              <a:t>http://rd-alliance.github.io/metadata-directory</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Ghent University web guide on Research data management: </a:t>
            </a:r>
            <a:r>
              <a:rPr lang="it" sz="1400" u="sng">
                <a:solidFill>
                  <a:schemeClr val="hlink"/>
                </a:solidFill>
                <a:latin typeface="Calibri"/>
                <a:ea typeface="Calibri"/>
                <a:cs typeface="Calibri"/>
                <a:sym typeface="Calibri"/>
                <a:hlinkClick r:id="rId4"/>
              </a:rPr>
              <a:t>https://www.ugent.be/en/research/datamanagement</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Reading University web guide on RDM: </a:t>
            </a:r>
            <a:r>
              <a:rPr lang="it" sz="1400" u="sng">
                <a:solidFill>
                  <a:schemeClr val="hlink"/>
                </a:solidFill>
                <a:latin typeface="Calibri"/>
                <a:ea typeface="Calibri"/>
                <a:cs typeface="Calibri"/>
                <a:sym typeface="Calibri"/>
                <a:hlinkClick r:id="rId5"/>
              </a:rPr>
              <a:t>https://www.reading.ac.uk/research-services/research-data-management</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Francesca Di Donato, &amp; Emma Lazzeri. (2021, October 18). Data Management. Zenodo. </a:t>
            </a:r>
            <a:r>
              <a:rPr lang="it" sz="1400" u="sng">
                <a:solidFill>
                  <a:schemeClr val="hlink"/>
                </a:solidFill>
                <a:latin typeface="Calibri"/>
                <a:ea typeface="Calibri"/>
                <a:cs typeface="Calibri"/>
                <a:sym typeface="Calibri"/>
                <a:hlinkClick r:id="rId6"/>
              </a:rPr>
              <a:t>https://doi.org/10.5281/zenodo.5593104</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0"/>
              </a:spcAft>
              <a:buClr>
                <a:srgbClr val="000000"/>
              </a:buClr>
              <a:buSzPts val="1400"/>
              <a:buFont typeface="Calibri"/>
              <a:buChar char="❏"/>
            </a:pPr>
            <a:r>
              <a:rPr lang="it" sz="1400">
                <a:solidFill>
                  <a:schemeClr val="accent1"/>
                </a:solidFill>
                <a:latin typeface="Calibri"/>
                <a:ea typeface="Calibri"/>
                <a:cs typeface="Calibri"/>
                <a:sym typeface="Calibri"/>
              </a:rPr>
              <a:t>OpenAIRE infographic on RDM costs: </a:t>
            </a:r>
            <a:r>
              <a:rPr lang="it" sz="1400" u="sng">
                <a:solidFill>
                  <a:schemeClr val="hlink"/>
                </a:solidFill>
                <a:latin typeface="Calibri"/>
                <a:ea typeface="Calibri"/>
                <a:cs typeface="Calibri"/>
                <a:sym typeface="Calibri"/>
                <a:hlinkClick r:id="rId7"/>
              </a:rPr>
              <a:t>https://www.openaire.eu/rdm-researcher-costs-infographic/view-document</a:t>
            </a:r>
            <a:r>
              <a:rPr lang="it" sz="1400">
                <a:solidFill>
                  <a:schemeClr val="accent1"/>
                </a:solidFill>
                <a:latin typeface="Calibri"/>
                <a:ea typeface="Calibri"/>
                <a:cs typeface="Calibri"/>
                <a:sym typeface="Calibri"/>
              </a:rPr>
              <a:t>  </a:t>
            </a:r>
            <a:endParaRPr sz="1400">
              <a:solidFill>
                <a:schemeClr val="accent1"/>
              </a:solidFill>
              <a:latin typeface="Calibri"/>
              <a:ea typeface="Calibri"/>
              <a:cs typeface="Calibri"/>
              <a:sym typeface="Calibri"/>
            </a:endParaRPr>
          </a:p>
          <a:p>
            <a:pPr marL="457200" marR="0" lvl="0" indent="-317500" algn="l" rtl="0">
              <a:lnSpc>
                <a:spcPct val="100000"/>
              </a:lnSpc>
              <a:spcBef>
                <a:spcPts val="1000"/>
              </a:spcBef>
              <a:spcAft>
                <a:spcPts val="1000"/>
              </a:spcAft>
              <a:buClr>
                <a:srgbClr val="000000"/>
              </a:buClr>
              <a:buSzPts val="1400"/>
              <a:buFont typeface="Calibri"/>
              <a:buChar char="❏"/>
            </a:pPr>
            <a:r>
              <a:rPr lang="it" sz="1400">
                <a:solidFill>
                  <a:schemeClr val="accent1"/>
                </a:solidFill>
                <a:latin typeface="Calibri"/>
                <a:ea typeface="Calibri"/>
                <a:cs typeface="Calibri"/>
                <a:sym typeface="Calibri"/>
              </a:rPr>
              <a:t>Cambridge University, Data Management Guide: </a:t>
            </a:r>
            <a:r>
              <a:rPr lang="it" sz="1400" u="sng">
                <a:solidFill>
                  <a:schemeClr val="hlink"/>
                </a:solidFill>
                <a:latin typeface="Calibri"/>
                <a:ea typeface="Calibri"/>
                <a:cs typeface="Calibri"/>
                <a:sym typeface="Calibri"/>
                <a:hlinkClick r:id="rId8"/>
              </a:rPr>
              <a:t>https://www.data.cam.ac.uk/data-management-guide</a:t>
            </a:r>
            <a:r>
              <a:rPr lang="it" sz="1400">
                <a:solidFill>
                  <a:schemeClr val="accent1"/>
                </a:solidFill>
                <a:latin typeface="Calibri"/>
                <a:ea typeface="Calibri"/>
                <a:cs typeface="Calibri"/>
                <a:sym typeface="Calibri"/>
              </a:rPr>
              <a:t> </a:t>
            </a:r>
            <a:r>
              <a:rPr lang="it">
                <a:solidFill>
                  <a:schemeClr val="accent1"/>
                </a:solidFill>
              </a:rPr>
              <a:t> </a:t>
            </a:r>
            <a:endParaRPr>
              <a:solidFill>
                <a:schemeClr val="accent1"/>
              </a:solidFill>
            </a:endParaRPr>
          </a:p>
        </p:txBody>
      </p:sp>
      <p:sp>
        <p:nvSpPr>
          <p:cNvPr id="1437" name="Google Shape;1437;p184"/>
          <p:cNvSpPr txBox="1">
            <a:spLocks noGrp="1"/>
          </p:cNvSpPr>
          <p:nvPr>
            <p:ph type="title"/>
          </p:nvPr>
        </p:nvSpPr>
        <p:spPr>
          <a:xfrm>
            <a:off x="251520" y="1787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References</a:t>
            </a:r>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1441"/>
        <p:cNvGrpSpPr/>
        <p:nvPr/>
      </p:nvGrpSpPr>
      <p:grpSpPr>
        <a:xfrm>
          <a:off x="0" y="0"/>
          <a:ext cx="0" cy="0"/>
          <a:chOff x="0" y="0"/>
          <a:chExt cx="0" cy="0"/>
        </a:xfrm>
      </p:grpSpPr>
      <p:sp>
        <p:nvSpPr>
          <p:cNvPr id="1442" name="Google Shape;1442;p185"/>
          <p:cNvSpPr txBox="1">
            <a:spLocks noGrp="1"/>
          </p:cNvSpPr>
          <p:nvPr>
            <p:ph type="title"/>
          </p:nvPr>
        </p:nvSpPr>
        <p:spPr>
          <a:xfrm>
            <a:off x="251550" y="211285"/>
            <a:ext cx="8640900" cy="14322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Useful links</a:t>
            </a:r>
            <a:endParaRPr/>
          </a:p>
        </p:txBody>
      </p:sp>
      <p:sp>
        <p:nvSpPr>
          <p:cNvPr id="1443" name="Google Shape;1443;p185"/>
          <p:cNvSpPr txBox="1"/>
          <p:nvPr/>
        </p:nvSpPr>
        <p:spPr>
          <a:xfrm>
            <a:off x="312750" y="1264050"/>
            <a:ext cx="4304400" cy="3453000"/>
          </a:xfrm>
          <a:prstGeom prst="rect">
            <a:avLst/>
          </a:prstGeom>
          <a:noFill/>
          <a:ln>
            <a:noFill/>
          </a:ln>
        </p:spPr>
        <p:txBody>
          <a:bodyPr spcFirstLastPara="1" wrap="square" lIns="91425" tIns="91425" rIns="91425" bIns="91425" anchor="t" anchorCtr="0">
            <a:spAutoFit/>
          </a:bodyPr>
          <a:lstStyle/>
          <a:p>
            <a:pPr marL="215900" lvl="0" indent="-215900" algn="l" rtl="0">
              <a:spcBef>
                <a:spcPts val="0"/>
              </a:spcBef>
              <a:spcAft>
                <a:spcPts val="0"/>
              </a:spcAft>
              <a:buClr>
                <a:schemeClr val="accent1"/>
              </a:buClr>
              <a:buSzPts val="1000"/>
              <a:buFont typeface="Calibri"/>
              <a:buChar char="•"/>
            </a:pPr>
            <a:r>
              <a:rPr lang="it" b="1">
                <a:solidFill>
                  <a:schemeClr val="accent1"/>
                </a:solidFill>
                <a:latin typeface="Calibri"/>
                <a:ea typeface="Calibri"/>
                <a:cs typeface="Calibri"/>
                <a:sym typeface="Calibri"/>
              </a:rPr>
              <a:t>Zenodo - CERN-OpenAIRE OA repository - catch all</a:t>
            </a:r>
            <a:endParaRPr b="1">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3"/>
              </a:rPr>
              <a:t>www.zenodo.org</a:t>
            </a:r>
            <a:r>
              <a:rPr lang="it">
                <a:solidFill>
                  <a:schemeClr val="accent1"/>
                </a:solidFill>
                <a:latin typeface="Calibri"/>
                <a:ea typeface="Calibri"/>
                <a:cs typeface="Calibri"/>
                <a:sym typeface="Calibri"/>
              </a:rPr>
              <a:t>  </a:t>
            </a:r>
            <a:endParaRPr b="1">
              <a:solidFill>
                <a:schemeClr val="accent1"/>
              </a:solidFill>
              <a:latin typeface="Calibri"/>
              <a:ea typeface="Calibri"/>
              <a:cs typeface="Calibri"/>
              <a:sym typeface="Calibri"/>
            </a:endParaRPr>
          </a:p>
          <a:p>
            <a:pPr marL="215900" lvl="0" indent="-215900" algn="l" rtl="0">
              <a:spcBef>
                <a:spcPts val="700"/>
              </a:spcBef>
              <a:spcAft>
                <a:spcPts val="0"/>
              </a:spcAft>
              <a:buClr>
                <a:schemeClr val="accent1"/>
              </a:buClr>
              <a:buSzPts val="1000"/>
              <a:buFont typeface="Calibri"/>
              <a:buChar char="•"/>
            </a:pPr>
            <a:r>
              <a:rPr lang="it" b="1">
                <a:solidFill>
                  <a:schemeClr val="accent1"/>
                </a:solidFill>
                <a:latin typeface="Calibri"/>
                <a:ea typeface="Calibri"/>
                <a:cs typeface="Calibri"/>
                <a:sym typeface="Calibri"/>
              </a:rPr>
              <a:t>Choose a license - Creative Commons</a:t>
            </a:r>
            <a:endParaRPr b="1">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4"/>
              </a:rPr>
              <a:t>https://creativecommons.org/choose/?lang=en</a:t>
            </a:r>
            <a:r>
              <a:rPr lang="it">
                <a:solidFill>
                  <a:schemeClr val="accent1"/>
                </a:solidFill>
                <a:latin typeface="Calibri"/>
                <a:ea typeface="Calibri"/>
                <a:cs typeface="Calibri"/>
                <a:sym typeface="Calibri"/>
              </a:rPr>
              <a:t>  </a:t>
            </a:r>
            <a:endParaRPr b="1">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5"/>
              </a:rPr>
              <a:t>https://chooser-beta.creativecommons.org/</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a:p>
            <a:pPr marL="215900" lvl="0" indent="-215900" algn="l" rtl="0">
              <a:spcBef>
                <a:spcPts val="700"/>
              </a:spcBef>
              <a:spcAft>
                <a:spcPts val="0"/>
              </a:spcAft>
              <a:buClr>
                <a:schemeClr val="accent1"/>
              </a:buClr>
              <a:buSzPts val="1000"/>
              <a:buFont typeface="Calibri"/>
              <a:buChar char="•"/>
            </a:pPr>
            <a:r>
              <a:rPr lang="it" b="1">
                <a:solidFill>
                  <a:schemeClr val="accent1"/>
                </a:solidFill>
                <a:latin typeface="Calibri"/>
                <a:ea typeface="Calibri"/>
                <a:cs typeface="Calibri"/>
                <a:sym typeface="Calibri"/>
              </a:rPr>
              <a:t>DMP examples by subject - LIBER</a:t>
            </a:r>
            <a:endParaRPr b="1">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6"/>
              </a:rPr>
              <a:t>https://libereurope.eu/dmpcatalogue/</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a:p>
            <a:pPr marL="215900" lvl="0" indent="-215900" algn="l" rtl="0">
              <a:spcBef>
                <a:spcPts val="700"/>
              </a:spcBef>
              <a:spcAft>
                <a:spcPts val="0"/>
              </a:spcAft>
              <a:buClr>
                <a:schemeClr val="accent1"/>
              </a:buClr>
              <a:buSzPts val="1000"/>
              <a:buFont typeface="Calibri"/>
              <a:buChar char="•"/>
            </a:pPr>
            <a:r>
              <a:rPr lang="it" b="1">
                <a:solidFill>
                  <a:schemeClr val="accent1"/>
                </a:solidFill>
                <a:latin typeface="Calibri"/>
                <a:ea typeface="Calibri"/>
                <a:cs typeface="Calibri"/>
                <a:sym typeface="Calibri"/>
              </a:rPr>
              <a:t>Tools to create your DMP</a:t>
            </a:r>
            <a:endParaRPr b="1">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7"/>
              </a:rPr>
              <a:t>https://www.openaire.eu/argos/</a:t>
            </a:r>
            <a:r>
              <a:rPr lang="it">
                <a:solidFill>
                  <a:schemeClr val="accent1"/>
                </a:solidFill>
                <a:latin typeface="Calibri"/>
                <a:ea typeface="Calibri"/>
                <a:cs typeface="Calibri"/>
                <a:sym typeface="Calibri"/>
              </a:rPr>
              <a:t>   </a:t>
            </a:r>
            <a:endParaRPr b="1">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8"/>
              </a:rPr>
              <a:t>https://dmponline.dcc.ac.uk/</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a:p>
            <a:pPr marL="0" lvl="0" indent="0" algn="l" rtl="0">
              <a:spcBef>
                <a:spcPts val="700"/>
              </a:spcBef>
              <a:spcAft>
                <a:spcPts val="0"/>
              </a:spcAft>
              <a:buNone/>
            </a:pPr>
            <a:r>
              <a:rPr lang="it" u="sng">
                <a:solidFill>
                  <a:schemeClr val="hlink"/>
                </a:solidFill>
                <a:latin typeface="Calibri"/>
                <a:ea typeface="Calibri"/>
                <a:cs typeface="Calibri"/>
                <a:sym typeface="Calibri"/>
                <a:hlinkClick r:id="rId9"/>
              </a:rPr>
              <a:t>https://argos.openaire.eu/splash/</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p:txBody>
      </p:sp>
      <p:sp>
        <p:nvSpPr>
          <p:cNvPr id="1444" name="Google Shape;1444;p185"/>
          <p:cNvSpPr txBox="1"/>
          <p:nvPr/>
        </p:nvSpPr>
        <p:spPr>
          <a:xfrm>
            <a:off x="4988300" y="1234349"/>
            <a:ext cx="3993900" cy="1746900"/>
          </a:xfrm>
          <a:prstGeom prst="rect">
            <a:avLst/>
          </a:prstGeom>
          <a:noFill/>
          <a:ln>
            <a:noFill/>
          </a:ln>
        </p:spPr>
        <p:txBody>
          <a:bodyPr spcFirstLastPara="1" wrap="square" lIns="91425" tIns="91425" rIns="91425" bIns="91425" anchor="t" anchorCtr="0">
            <a:spAutoFit/>
          </a:bodyPr>
          <a:lstStyle/>
          <a:p>
            <a:pPr marL="215900" lvl="0" indent="-215900" algn="l" rtl="0">
              <a:spcBef>
                <a:spcPts val="700"/>
              </a:spcBef>
              <a:spcAft>
                <a:spcPts val="0"/>
              </a:spcAft>
              <a:buClr>
                <a:schemeClr val="accent1"/>
              </a:buClr>
              <a:buSzPts val="1000"/>
              <a:buFont typeface="Calibri"/>
              <a:buChar char="•"/>
            </a:pPr>
            <a:r>
              <a:rPr lang="it" b="1">
                <a:solidFill>
                  <a:schemeClr val="accent1"/>
                </a:solidFill>
                <a:latin typeface="Calibri"/>
                <a:ea typeface="Calibri"/>
                <a:cs typeface="Calibri"/>
                <a:sym typeface="Calibri"/>
              </a:rPr>
              <a:t>Re3Data</a:t>
            </a:r>
            <a:endParaRPr b="1">
              <a:solidFill>
                <a:schemeClr val="accent1"/>
              </a:solidFill>
              <a:latin typeface="Calibri"/>
              <a:ea typeface="Calibri"/>
              <a:cs typeface="Calibri"/>
              <a:sym typeface="Calibri"/>
            </a:endParaRPr>
          </a:p>
          <a:p>
            <a:pPr marL="0" lvl="0" indent="0" algn="l" rtl="0">
              <a:spcBef>
                <a:spcPts val="700"/>
              </a:spcBef>
              <a:spcAft>
                <a:spcPts val="0"/>
              </a:spcAft>
              <a:buClr>
                <a:schemeClr val="dk1"/>
              </a:buClr>
              <a:buSzPts val="1100"/>
              <a:buFont typeface="Arial"/>
              <a:buNone/>
            </a:pPr>
            <a:r>
              <a:rPr lang="it" u="sng">
                <a:solidFill>
                  <a:schemeClr val="hlink"/>
                </a:solidFill>
                <a:latin typeface="Calibri"/>
                <a:ea typeface="Calibri"/>
                <a:cs typeface="Calibri"/>
                <a:sym typeface="Calibri"/>
                <a:hlinkClick r:id="rId10"/>
              </a:rPr>
              <a:t>https://www.re3data.org/</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a:p>
            <a:pPr marL="215900" lvl="0" indent="-215900" algn="l" rtl="0">
              <a:spcBef>
                <a:spcPts val="700"/>
              </a:spcBef>
              <a:spcAft>
                <a:spcPts val="0"/>
              </a:spcAft>
              <a:buClr>
                <a:schemeClr val="accent1"/>
              </a:buClr>
              <a:buSzPts val="1000"/>
              <a:buFont typeface="Calibri"/>
              <a:buChar char="•"/>
            </a:pPr>
            <a:r>
              <a:rPr lang="it" b="1">
                <a:solidFill>
                  <a:schemeClr val="accent1"/>
                </a:solidFill>
                <a:latin typeface="Calibri"/>
                <a:ea typeface="Calibri"/>
                <a:cs typeface="Calibri"/>
                <a:sym typeface="Calibri"/>
              </a:rPr>
              <a:t>Metadata standard Directory - Research Data Alliance</a:t>
            </a:r>
            <a:endParaRPr b="1">
              <a:solidFill>
                <a:schemeClr val="accent1"/>
              </a:solidFill>
              <a:latin typeface="Calibri"/>
              <a:ea typeface="Calibri"/>
              <a:cs typeface="Calibri"/>
              <a:sym typeface="Calibri"/>
            </a:endParaRPr>
          </a:p>
          <a:p>
            <a:pPr marL="0" lvl="0" indent="0" algn="l" rtl="0">
              <a:spcBef>
                <a:spcPts val="700"/>
              </a:spcBef>
              <a:spcAft>
                <a:spcPts val="0"/>
              </a:spcAft>
              <a:buClr>
                <a:schemeClr val="dk1"/>
              </a:buClr>
              <a:buSzPts val="1100"/>
              <a:buFont typeface="Arial"/>
              <a:buNone/>
            </a:pPr>
            <a:r>
              <a:rPr lang="it" u="sng">
                <a:solidFill>
                  <a:schemeClr val="hlink"/>
                </a:solidFill>
                <a:latin typeface="Calibri"/>
                <a:ea typeface="Calibri"/>
                <a:cs typeface="Calibri"/>
                <a:sym typeface="Calibri"/>
                <a:hlinkClick r:id="rId11"/>
              </a:rPr>
              <a:t>https://rd-alliance.github.io/metadata-directory/</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a:p>
            <a:pPr marL="0" lvl="0" indent="0" algn="l" rtl="0">
              <a:spcBef>
                <a:spcPts val="0"/>
              </a:spcBef>
              <a:spcAft>
                <a:spcPts val="0"/>
              </a:spcAft>
              <a:buNone/>
            </a:pPr>
            <a:endParaRPr>
              <a:solidFill>
                <a:schemeClr val="accent1"/>
              </a:solidFill>
              <a:latin typeface="Calibri"/>
              <a:ea typeface="Calibri"/>
              <a:cs typeface="Calibri"/>
              <a:sym typeface="Calibri"/>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449"/>
        <p:cNvGrpSpPr/>
        <p:nvPr/>
      </p:nvGrpSpPr>
      <p:grpSpPr>
        <a:xfrm>
          <a:off x="0" y="0"/>
          <a:ext cx="0" cy="0"/>
          <a:chOff x="0" y="0"/>
          <a:chExt cx="0" cy="0"/>
        </a:xfrm>
      </p:grpSpPr>
      <p:sp>
        <p:nvSpPr>
          <p:cNvPr id="1450" name="Google Shape;1450;p186"/>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Figure List</a:t>
            </a:r>
            <a:endParaRPr/>
          </a:p>
        </p:txBody>
      </p:sp>
      <p:sp>
        <p:nvSpPr>
          <p:cNvPr id="1451" name="Google Shape;1451;p186"/>
          <p:cNvSpPr txBox="1">
            <a:spLocks noGrp="1"/>
          </p:cNvSpPr>
          <p:nvPr>
            <p:ph type="body" idx="1"/>
          </p:nvPr>
        </p:nvSpPr>
        <p:spPr>
          <a:xfrm>
            <a:off x="250825" y="1063625"/>
            <a:ext cx="8642400" cy="3560700"/>
          </a:xfrm>
          <a:prstGeom prst="rect">
            <a:avLst/>
          </a:prstGeom>
        </p:spPr>
        <p:txBody>
          <a:bodyPr spcFirstLastPara="1" wrap="square" lIns="91425" tIns="45700" rIns="91425" bIns="45700" anchor="t" anchorCtr="0">
            <a:normAutofit/>
          </a:bodyPr>
          <a:lstStyle/>
          <a:p>
            <a:pPr marL="457200" lvl="0" indent="-298450" algn="l" rtl="0">
              <a:lnSpc>
                <a:spcPct val="100000"/>
              </a:lnSpc>
              <a:spcBef>
                <a:spcPts val="0"/>
              </a:spcBef>
              <a:spcAft>
                <a:spcPts val="0"/>
              </a:spcAft>
              <a:buSzPts val="1100"/>
              <a:buFont typeface="Arial"/>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3">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3"/>
              </a:rPr>
              <a:t>Serhat Beyazkaya</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4">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4"/>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5">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5"/>
              </a:rPr>
              <a:t>Jon Tyson</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6">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6"/>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7">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7"/>
              </a:rPr>
              <a:t>Possessed Photography</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8">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8"/>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9">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9"/>
              </a:rPr>
              <a:t>Jason Dent</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10">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0"/>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11">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1"/>
              </a:rPr>
              <a:t>Peter Herrmann</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12">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2"/>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13">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3"/>
              </a:rPr>
              <a:t>Maria Ziegler</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14">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4"/>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15">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5"/>
              </a:rPr>
              <a:t>Tsvetoslav Hristov</a:t>
            </a:r>
            <a:r>
              <a:rPr lang="it" sz="1100" dirty="0">
                <a:solidFill>
                  <a:schemeClr val="dk1"/>
                </a:solidFill>
                <a:latin typeface="Arial"/>
                <a:ea typeface="Arial"/>
                <a:cs typeface="Arial"/>
                <a:sym typeface="Arial"/>
              </a:rPr>
              <a:t> on</a:t>
            </a:r>
            <a:r>
              <a:rPr lang="it" sz="1100" dirty="0">
                <a:solidFill>
                  <a:schemeClr val="dk1"/>
                </a:solidFill>
                <a:uFill>
                  <a:noFill/>
                </a:uFill>
                <a:latin typeface="Arial"/>
                <a:ea typeface="Arial"/>
                <a:cs typeface="Arial"/>
                <a:sym typeface="Arial"/>
                <a:hlinkClick r:id="rId16">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6"/>
              </a:rPr>
              <a:t>Unsplash</a:t>
            </a:r>
            <a:endParaRPr sz="1100" dirty="0"/>
          </a:p>
          <a:p>
            <a:pPr marL="457200" lvl="0" indent="-298450" algn="l" rtl="0">
              <a:lnSpc>
                <a:spcPct val="100000"/>
              </a:lnSpc>
              <a:spcBef>
                <a:spcPts val="0"/>
              </a:spcBef>
              <a:spcAft>
                <a:spcPts val="0"/>
              </a:spcAft>
              <a:buSzPts val="1100"/>
              <a:buAutoNum type="arabicPeriod"/>
            </a:pPr>
            <a:r>
              <a:rPr lang="it" sz="1100" dirty="0">
                <a:solidFill>
                  <a:schemeClr val="dk1"/>
                </a:solidFill>
                <a:latin typeface="Arial"/>
                <a:ea typeface="Arial"/>
                <a:cs typeface="Arial"/>
                <a:sym typeface="Arial"/>
              </a:rPr>
              <a:t>Photo by</a:t>
            </a:r>
            <a:r>
              <a:rPr lang="it" sz="1100" dirty="0">
                <a:solidFill>
                  <a:schemeClr val="dk1"/>
                </a:solidFill>
                <a:uFill>
                  <a:noFill/>
                </a:uFill>
                <a:latin typeface="Arial"/>
                <a:ea typeface="Arial"/>
                <a:cs typeface="Arial"/>
                <a:sym typeface="Arial"/>
                <a:hlinkClick r:id="rId15">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7"/>
              </a:rPr>
              <a:t>Quino Al</a:t>
            </a:r>
            <a:r>
              <a:rPr lang="it" sz="1100" dirty="0">
                <a:solidFill>
                  <a:srgbClr val="000000"/>
                </a:solidFill>
                <a:latin typeface="Arial"/>
                <a:ea typeface="Arial"/>
                <a:cs typeface="Arial"/>
                <a:sym typeface="Arial"/>
              </a:rPr>
              <a:t> </a:t>
            </a:r>
            <a:r>
              <a:rPr lang="it" sz="1100" dirty="0">
                <a:solidFill>
                  <a:schemeClr val="dk1"/>
                </a:solidFill>
                <a:latin typeface="Arial"/>
                <a:ea typeface="Arial"/>
                <a:cs typeface="Arial"/>
                <a:sym typeface="Arial"/>
              </a:rPr>
              <a:t>on</a:t>
            </a:r>
            <a:r>
              <a:rPr lang="it" sz="1100" dirty="0">
                <a:solidFill>
                  <a:schemeClr val="dk1"/>
                </a:solidFill>
                <a:uFill>
                  <a:noFill/>
                </a:uFill>
                <a:latin typeface="Arial"/>
                <a:ea typeface="Arial"/>
                <a:cs typeface="Arial"/>
                <a:sym typeface="Arial"/>
                <a:hlinkClick r:id="rId16">
                  <a:extLst>
                    <a:ext uri="{A12FA001-AC4F-418D-AE19-62706E023703}">
                      <ahyp:hlinkClr xmlns:ahyp="http://schemas.microsoft.com/office/drawing/2018/hyperlinkcolor" val="tx"/>
                    </a:ext>
                  </a:extLst>
                </a:hlinkClick>
              </a:rPr>
              <a:t> </a:t>
            </a:r>
            <a:r>
              <a:rPr lang="it" sz="1100" u="sng" dirty="0">
                <a:solidFill>
                  <a:schemeClr val="hlink"/>
                </a:solidFill>
                <a:latin typeface="Arial"/>
                <a:ea typeface="Arial"/>
                <a:cs typeface="Arial"/>
                <a:sym typeface="Arial"/>
                <a:hlinkClick r:id="rId18"/>
              </a:rPr>
              <a:t>Unsplash</a:t>
            </a:r>
            <a:endParaRPr sz="11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pic>
        <p:nvPicPr>
          <p:cNvPr id="330" name="Google Shape;330;p51"/>
          <p:cNvPicPr preferRelativeResize="0"/>
          <p:nvPr/>
        </p:nvPicPr>
        <p:blipFill rotWithShape="1">
          <a:blip r:embed="rId3">
            <a:alphaModFix/>
          </a:blip>
          <a:srcRect l="17592" t="610" r="31548" b="-609"/>
          <a:stretch/>
        </p:blipFill>
        <p:spPr>
          <a:xfrm>
            <a:off x="2866825" y="772550"/>
            <a:ext cx="3353351" cy="4112375"/>
          </a:xfrm>
          <a:prstGeom prst="rect">
            <a:avLst/>
          </a:prstGeom>
          <a:noFill/>
          <a:ln>
            <a:noFill/>
          </a:ln>
        </p:spPr>
      </p:pic>
      <p:sp>
        <p:nvSpPr>
          <p:cNvPr id="331" name="Google Shape;331;p51"/>
          <p:cNvSpPr txBox="1">
            <a:spLocks noGrp="1"/>
          </p:cNvSpPr>
          <p:nvPr>
            <p:ph type="title" idx="4294967295"/>
          </p:nvPr>
        </p:nvSpPr>
        <p:spPr>
          <a:xfrm>
            <a:off x="171450" y="121450"/>
            <a:ext cx="87441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it" sz="3000">
                <a:solidFill>
                  <a:srgbClr val="3F3F3F"/>
                </a:solidFill>
              </a:rPr>
              <a:t>The importance of depositing research data</a:t>
            </a:r>
            <a:endParaRPr sz="3000">
              <a:solidFill>
                <a:srgbClr val="3F3F3F"/>
              </a:solidFill>
            </a:endParaRPr>
          </a:p>
        </p:txBody>
      </p:sp>
      <p:sp>
        <p:nvSpPr>
          <p:cNvPr id="332" name="Google Shape;332;p51"/>
          <p:cNvSpPr txBox="1"/>
          <p:nvPr/>
        </p:nvSpPr>
        <p:spPr>
          <a:xfrm>
            <a:off x="6768900" y="4851000"/>
            <a:ext cx="2375100" cy="292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700" u="sng">
                <a:solidFill>
                  <a:schemeClr val="hlink"/>
                </a:solidFill>
                <a:hlinkClick r:id="rId4"/>
              </a:rPr>
              <a:t>https://www.nature.com/articles/d41586-019-02241-z</a:t>
            </a:r>
            <a:endParaRPr sz="700" u="sng">
              <a:solidFill>
                <a:schemeClr val="hlink"/>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2"/>
          <p:cNvSpPr txBox="1"/>
          <p:nvPr/>
        </p:nvSpPr>
        <p:spPr>
          <a:xfrm>
            <a:off x="2965950" y="3360175"/>
            <a:ext cx="78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layfair Display"/>
              <a:ea typeface="Playfair Display"/>
              <a:cs typeface="Playfair Display"/>
              <a:sym typeface="Playfair Display"/>
            </a:endParaRPr>
          </a:p>
        </p:txBody>
      </p:sp>
      <p:sp>
        <p:nvSpPr>
          <p:cNvPr id="338" name="Google Shape;338;p52"/>
          <p:cNvSpPr txBox="1"/>
          <p:nvPr/>
        </p:nvSpPr>
        <p:spPr>
          <a:xfrm>
            <a:off x="46650" y="1091000"/>
            <a:ext cx="3893100" cy="3545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700">
                <a:latin typeface="Playfair Display"/>
                <a:ea typeface="Playfair Display"/>
                <a:cs typeface="Playfair Display"/>
                <a:sym typeface="Playfair Display"/>
              </a:rPr>
              <a:t>The case with </a:t>
            </a:r>
            <a:r>
              <a:rPr lang="it" sz="1700">
                <a:solidFill>
                  <a:schemeClr val="lt1"/>
                </a:solidFill>
                <a:highlight>
                  <a:schemeClr val="dk1"/>
                </a:highlight>
                <a:latin typeface="Playfair Display"/>
                <a:ea typeface="Playfair Display"/>
                <a:cs typeface="Playfair Display"/>
                <a:sym typeface="Playfair Display"/>
              </a:rPr>
              <a:t>austerity theory</a:t>
            </a:r>
            <a:r>
              <a:rPr lang="it" sz="1700">
                <a:latin typeface="Playfair Display"/>
                <a:ea typeface="Playfair Display"/>
                <a:cs typeface="Playfair Display"/>
                <a:sym typeface="Playfair Display"/>
              </a:rPr>
              <a:t>.</a:t>
            </a:r>
            <a:endParaRPr sz="1700">
              <a:latin typeface="Playfair Display"/>
              <a:ea typeface="Playfair Display"/>
              <a:cs typeface="Playfair Display"/>
              <a:sym typeface="Playfair Display"/>
            </a:endParaRPr>
          </a:p>
          <a:p>
            <a:pPr marL="457200" lvl="0" indent="-317500" algn="l" rtl="0">
              <a:spcBef>
                <a:spcPts val="1000"/>
              </a:spcBef>
              <a:spcAft>
                <a:spcPts val="0"/>
              </a:spcAft>
              <a:buSzPts val="1400"/>
              <a:buFont typeface="Playfair Display"/>
              <a:buChar char="●"/>
            </a:pPr>
            <a:r>
              <a:rPr lang="it">
                <a:latin typeface="Playfair Display"/>
                <a:ea typeface="Playfair Display"/>
                <a:cs typeface="Playfair Display"/>
                <a:sym typeface="Playfair Display"/>
              </a:rPr>
              <a:t>The thesis: economic growth slows down dramatically when the size of a country's debt exceeds 90% of gross domestic product.</a:t>
            </a:r>
            <a:endParaRPr>
              <a:latin typeface="Playfair Display"/>
              <a:ea typeface="Playfair Display"/>
              <a:cs typeface="Playfair Display"/>
              <a:sym typeface="Playfair Display"/>
            </a:endParaRPr>
          </a:p>
          <a:p>
            <a:pPr marL="457200" lvl="0" indent="-317500" algn="l" rtl="0">
              <a:spcBef>
                <a:spcPts val="1000"/>
              </a:spcBef>
              <a:spcAft>
                <a:spcPts val="0"/>
              </a:spcAft>
              <a:buSzPts val="1400"/>
              <a:buFont typeface="Playfair Display"/>
              <a:buChar char="●"/>
            </a:pPr>
            <a:r>
              <a:rPr lang="it">
                <a:latin typeface="Playfair Display"/>
                <a:ea typeface="Playfair Display"/>
                <a:cs typeface="Playfair Display"/>
                <a:sym typeface="Playfair Display"/>
              </a:rPr>
              <a:t>The results shown in the paper were used </a:t>
            </a:r>
            <a:r>
              <a:rPr lang="it">
                <a:solidFill>
                  <a:schemeClr val="lt1"/>
                </a:solidFill>
                <a:highlight>
                  <a:schemeClr val="dk1"/>
                </a:highlight>
                <a:latin typeface="Playfair Display"/>
                <a:ea typeface="Playfair Display"/>
                <a:cs typeface="Playfair Display"/>
                <a:sym typeface="Playfair Display"/>
              </a:rPr>
              <a:t>to support public austerity policies</a:t>
            </a:r>
            <a:r>
              <a:rPr lang="it">
                <a:latin typeface="Playfair Display"/>
                <a:ea typeface="Playfair Display"/>
                <a:cs typeface="Playfair Display"/>
                <a:sym typeface="Playfair Display"/>
              </a:rPr>
              <a:t> during the recent economic crisis. </a:t>
            </a:r>
            <a:endParaRPr>
              <a:latin typeface="Playfair Display"/>
              <a:ea typeface="Playfair Display"/>
              <a:cs typeface="Playfair Display"/>
              <a:sym typeface="Playfair Display"/>
            </a:endParaRPr>
          </a:p>
          <a:p>
            <a:pPr marL="457200" lvl="0" indent="-317500" algn="l" rtl="0">
              <a:spcBef>
                <a:spcPts val="1000"/>
              </a:spcBef>
              <a:spcAft>
                <a:spcPts val="0"/>
              </a:spcAft>
              <a:buSzPts val="1400"/>
              <a:buFont typeface="Playfair Display"/>
              <a:buChar char="●"/>
            </a:pPr>
            <a:r>
              <a:rPr lang="it">
                <a:latin typeface="Playfair Display"/>
                <a:ea typeface="Playfair Display"/>
                <a:cs typeface="Playfair Display"/>
                <a:sym typeface="Playfair Display"/>
              </a:rPr>
              <a:t>But some considerations were based on wrong calculations.</a:t>
            </a:r>
            <a:endParaRPr>
              <a:latin typeface="Playfair Display"/>
              <a:ea typeface="Playfair Display"/>
              <a:cs typeface="Playfair Display"/>
              <a:sym typeface="Playfair Display"/>
            </a:endParaRPr>
          </a:p>
          <a:p>
            <a:pPr marL="457200" lvl="0" indent="-317500" algn="l" rtl="0">
              <a:spcBef>
                <a:spcPts val="1000"/>
              </a:spcBef>
              <a:spcAft>
                <a:spcPts val="1000"/>
              </a:spcAft>
              <a:buSzPts val="1400"/>
              <a:buFont typeface="Playfair Display"/>
              <a:buChar char="●"/>
            </a:pPr>
            <a:r>
              <a:rPr lang="it">
                <a:latin typeface="Playfair Display"/>
                <a:ea typeface="Playfair Display"/>
                <a:cs typeface="Playfair Display"/>
                <a:sym typeface="Playfair Display"/>
              </a:rPr>
              <a:t>This was discovered by a student who could not replicate the results and asked the authors for the original dataset.</a:t>
            </a:r>
            <a:endParaRPr sz="1000">
              <a:latin typeface="Playfair Display"/>
              <a:ea typeface="Playfair Display"/>
              <a:cs typeface="Playfair Display"/>
              <a:sym typeface="Playfair Display"/>
            </a:endParaRPr>
          </a:p>
        </p:txBody>
      </p:sp>
      <p:pic>
        <p:nvPicPr>
          <p:cNvPr id="339" name="Google Shape;339;p52"/>
          <p:cNvPicPr preferRelativeResize="0"/>
          <p:nvPr/>
        </p:nvPicPr>
        <p:blipFill rotWithShape="1">
          <a:blip r:embed="rId3">
            <a:alphaModFix/>
          </a:blip>
          <a:srcRect t="3857" b="3857"/>
          <a:stretch/>
        </p:blipFill>
        <p:spPr>
          <a:xfrm>
            <a:off x="4246000" y="381000"/>
            <a:ext cx="4898000" cy="4462725"/>
          </a:xfrm>
          <a:prstGeom prst="rect">
            <a:avLst/>
          </a:prstGeom>
          <a:noFill/>
          <a:ln>
            <a:noFill/>
          </a:ln>
        </p:spPr>
      </p:pic>
      <p:sp>
        <p:nvSpPr>
          <p:cNvPr id="340" name="Google Shape;340;p52"/>
          <p:cNvSpPr txBox="1">
            <a:spLocks noGrp="1"/>
          </p:cNvSpPr>
          <p:nvPr>
            <p:ph type="body" idx="1"/>
          </p:nvPr>
        </p:nvSpPr>
        <p:spPr>
          <a:xfrm>
            <a:off x="122850" y="365800"/>
            <a:ext cx="5998800" cy="605100"/>
          </a:xfrm>
          <a:prstGeom prst="rect">
            <a:avLst/>
          </a:prstGeom>
        </p:spPr>
        <p:txBody>
          <a:bodyPr spcFirstLastPara="1" wrap="square" lIns="91425" tIns="91425" rIns="91425" bIns="91425" anchor="ctr" anchorCtr="0">
            <a:normAutofit lnSpcReduction="10000"/>
          </a:bodyPr>
          <a:lstStyle/>
          <a:p>
            <a:pPr marL="0" marR="0" lvl="0" indent="0" algn="l" rtl="0">
              <a:lnSpc>
                <a:spcPct val="100000"/>
              </a:lnSpc>
              <a:spcBef>
                <a:spcPts val="0"/>
              </a:spcBef>
              <a:spcAft>
                <a:spcPts val="0"/>
              </a:spcAft>
              <a:buClr>
                <a:srgbClr val="000000"/>
              </a:buClr>
              <a:buSzPts val="990"/>
              <a:buFont typeface="Arial"/>
              <a:buNone/>
            </a:pPr>
            <a:r>
              <a:rPr lang="it" sz="3000">
                <a:solidFill>
                  <a:srgbClr val="000000"/>
                </a:solidFill>
                <a:highlight>
                  <a:srgbClr val="F8E71C"/>
                </a:highlight>
                <a:latin typeface="Oswald"/>
                <a:ea typeface="Oswald"/>
                <a:cs typeface="Oswald"/>
                <a:sym typeface="Oswald"/>
              </a:rPr>
              <a:t>Errors can get undetected</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46" name="Google Shape;346;p53"/>
          <p:cNvPicPr preferRelativeResize="0"/>
          <p:nvPr/>
        </p:nvPicPr>
        <p:blipFill>
          <a:blip r:embed="rId3">
            <a:alphaModFix/>
          </a:blip>
          <a:stretch>
            <a:fillRect/>
          </a:stretch>
        </p:blipFill>
        <p:spPr>
          <a:xfrm>
            <a:off x="4318075" y="1059025"/>
            <a:ext cx="4861276" cy="3898600"/>
          </a:xfrm>
          <a:prstGeom prst="rect">
            <a:avLst/>
          </a:prstGeom>
          <a:noFill/>
          <a:ln>
            <a:noFill/>
          </a:ln>
        </p:spPr>
      </p:pic>
      <p:pic>
        <p:nvPicPr>
          <p:cNvPr id="347" name="Google Shape;347;p53"/>
          <p:cNvPicPr preferRelativeResize="0"/>
          <p:nvPr/>
        </p:nvPicPr>
        <p:blipFill>
          <a:blip r:embed="rId4">
            <a:alphaModFix/>
          </a:blip>
          <a:stretch>
            <a:fillRect/>
          </a:stretch>
        </p:blipFill>
        <p:spPr>
          <a:xfrm>
            <a:off x="152400" y="951825"/>
            <a:ext cx="3907300" cy="4022874"/>
          </a:xfrm>
          <a:prstGeom prst="rect">
            <a:avLst/>
          </a:prstGeom>
          <a:noFill/>
          <a:ln>
            <a:noFill/>
          </a:ln>
        </p:spPr>
      </p:pic>
      <p:sp>
        <p:nvSpPr>
          <p:cNvPr id="348" name="Google Shape;348;p53"/>
          <p:cNvSpPr txBox="1">
            <a:spLocks noGrp="1"/>
          </p:cNvSpPr>
          <p:nvPr>
            <p:ph type="title"/>
          </p:nvPr>
        </p:nvSpPr>
        <p:spPr>
          <a:xfrm>
            <a:off x="159300" y="-278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Errors and miscalculations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9"/>
          <p:cNvSpPr txBox="1"/>
          <p:nvPr/>
        </p:nvSpPr>
        <p:spPr>
          <a:xfrm>
            <a:off x="2331000" y="1402600"/>
            <a:ext cx="5395500" cy="2801100"/>
          </a:xfrm>
          <a:prstGeom prst="rect">
            <a:avLst/>
          </a:prstGeom>
          <a:noFill/>
          <a:ln>
            <a:noFill/>
          </a:ln>
        </p:spPr>
        <p:txBody>
          <a:bodyPr spcFirstLastPara="1" wrap="square" lIns="91425" tIns="91425" rIns="91425" bIns="91425" anchor="t" anchorCtr="0">
            <a:normAutofit/>
          </a:bodyPr>
          <a:lstStyle/>
          <a:p>
            <a:pPr marL="0" lvl="0" indent="0" algn="l" rtl="0">
              <a:spcBef>
                <a:spcPts val="0"/>
              </a:spcBef>
              <a:spcAft>
                <a:spcPts val="0"/>
              </a:spcAft>
              <a:buNone/>
            </a:pPr>
            <a:r>
              <a:rPr lang="it" sz="2400" dirty="0">
                <a:solidFill>
                  <a:schemeClr val="lt1"/>
                </a:solidFill>
                <a:latin typeface="Poppins SemiBold"/>
                <a:ea typeface="Poppins SemiBold"/>
                <a:cs typeface="Poppins SemiBold"/>
                <a:sym typeface="Poppins SemiBold"/>
              </a:rPr>
              <a:t>WARNING: this is going to be an  </a:t>
            </a:r>
            <a:r>
              <a:rPr lang="it" sz="3600" dirty="0">
                <a:solidFill>
                  <a:schemeClr val="lt1"/>
                </a:solidFill>
                <a:latin typeface="Poppins SemiBold"/>
                <a:ea typeface="Poppins SemiBold"/>
                <a:cs typeface="Poppins SemiBold"/>
                <a:sym typeface="Poppins SemiBold"/>
              </a:rPr>
              <a:t>interactive</a:t>
            </a:r>
            <a:r>
              <a:rPr lang="it" sz="2400" dirty="0">
                <a:solidFill>
                  <a:schemeClr val="lt1"/>
                </a:solidFill>
                <a:latin typeface="Poppins SemiBold"/>
                <a:ea typeface="Poppins SemiBold"/>
                <a:cs typeface="Poppins SemiBold"/>
                <a:sym typeface="Poppins SemiBold"/>
              </a:rPr>
              <a:t>  lesson!</a:t>
            </a:r>
            <a:endParaRPr sz="2400" dirty="0">
              <a:solidFill>
                <a:schemeClr val="lt1"/>
              </a:solidFill>
              <a:latin typeface="Poppins SemiBold"/>
              <a:ea typeface="Poppins SemiBold"/>
              <a:cs typeface="Poppins SemiBold"/>
              <a:sym typeface="Poppins SemiBold"/>
            </a:endParaRPr>
          </a:p>
          <a:p>
            <a:pPr marL="0" lvl="0" indent="0" algn="l" rtl="0">
              <a:spcBef>
                <a:spcPts val="0"/>
              </a:spcBef>
              <a:spcAft>
                <a:spcPts val="0"/>
              </a:spcAft>
              <a:buNone/>
            </a:pPr>
            <a:br>
              <a:rPr lang="it" sz="2400" dirty="0">
                <a:solidFill>
                  <a:schemeClr val="lt1"/>
                </a:solidFill>
                <a:latin typeface="Poppins SemiBold"/>
                <a:ea typeface="Poppins SemiBold"/>
                <a:cs typeface="Poppins SemiBold"/>
                <a:sym typeface="Poppins SemiBold"/>
              </a:rPr>
            </a:br>
            <a:r>
              <a:rPr lang="it" sz="2400" dirty="0">
                <a:solidFill>
                  <a:schemeClr val="lt1"/>
                </a:solidFill>
                <a:latin typeface="Poppins SemiBold"/>
                <a:ea typeface="Poppins SemiBold"/>
                <a:cs typeface="Poppins SemiBold"/>
                <a:sym typeface="Poppins SemiBold"/>
              </a:rPr>
              <a:t>Please </a:t>
            </a:r>
            <a:r>
              <a:rPr lang="it" sz="3600" dirty="0">
                <a:solidFill>
                  <a:schemeClr val="lt1"/>
                </a:solidFill>
                <a:latin typeface="Poppins SemiBold"/>
                <a:ea typeface="Poppins SemiBold"/>
                <a:cs typeface="Poppins SemiBold"/>
                <a:sym typeface="Poppins SemiBold"/>
              </a:rPr>
              <a:t>stop</a:t>
            </a:r>
            <a:r>
              <a:rPr lang="it" sz="2400" dirty="0">
                <a:solidFill>
                  <a:schemeClr val="lt1"/>
                </a:solidFill>
                <a:latin typeface="Poppins SemiBold"/>
                <a:ea typeface="Poppins SemiBold"/>
                <a:cs typeface="Poppins SemiBold"/>
                <a:sym typeface="Poppins SemiBold"/>
              </a:rPr>
              <a:t> looking at your </a:t>
            </a:r>
            <a:r>
              <a:rPr lang="it" sz="2400" dirty="0">
                <a:solidFill>
                  <a:srgbClr val="2C2C2C"/>
                </a:solidFill>
                <a:latin typeface="Poppins SemiBold"/>
                <a:ea typeface="Poppins SemiBold"/>
                <a:cs typeface="Poppins SemiBold"/>
                <a:sym typeface="Poppins SemiBold"/>
              </a:rPr>
              <a:t>email</a:t>
            </a:r>
            <a:r>
              <a:rPr lang="it" sz="2400" dirty="0">
                <a:solidFill>
                  <a:schemeClr val="lt1"/>
                </a:solidFill>
                <a:latin typeface="Poppins SemiBold"/>
                <a:ea typeface="Poppins SemiBold"/>
                <a:cs typeface="Poppins SemiBold"/>
                <a:sym typeface="Poppins SemiBold"/>
              </a:rPr>
              <a:t>, </a:t>
            </a:r>
            <a:r>
              <a:rPr lang="it" sz="2400" dirty="0">
                <a:solidFill>
                  <a:srgbClr val="2C2C2C"/>
                </a:solidFill>
                <a:latin typeface="Poppins SemiBold"/>
                <a:ea typeface="Poppins SemiBold"/>
                <a:cs typeface="Poppins SemiBold"/>
                <a:sym typeface="Poppins SemiBold"/>
              </a:rPr>
              <a:t>chats</a:t>
            </a:r>
            <a:r>
              <a:rPr lang="it" sz="2400" dirty="0">
                <a:solidFill>
                  <a:schemeClr val="lt1"/>
                </a:solidFill>
                <a:latin typeface="Poppins SemiBold"/>
                <a:ea typeface="Poppins SemiBold"/>
                <a:cs typeface="Poppins SemiBold"/>
                <a:sym typeface="Poppins SemiBold"/>
              </a:rPr>
              <a:t>, </a:t>
            </a:r>
            <a:r>
              <a:rPr lang="it" sz="2400" dirty="0">
                <a:solidFill>
                  <a:srgbClr val="2C2C2C"/>
                </a:solidFill>
                <a:latin typeface="Poppins SemiBold"/>
                <a:ea typeface="Poppins SemiBold"/>
                <a:cs typeface="Poppins SemiBold"/>
                <a:sym typeface="Poppins SemiBold"/>
              </a:rPr>
              <a:t>messages</a:t>
            </a:r>
            <a:r>
              <a:rPr lang="it" sz="2400" dirty="0">
                <a:solidFill>
                  <a:schemeClr val="lt1"/>
                </a:solidFill>
                <a:latin typeface="Poppins SemiBold"/>
                <a:ea typeface="Poppins SemiBold"/>
                <a:cs typeface="Poppins SemiBold"/>
                <a:sym typeface="Poppins SemiBold"/>
              </a:rPr>
              <a:t>!</a:t>
            </a:r>
            <a:endParaRPr sz="2400" dirty="0">
              <a:solidFill>
                <a:schemeClr val="lt1"/>
              </a:solidFill>
              <a:latin typeface="Poppins SemiBold"/>
              <a:ea typeface="Poppins SemiBold"/>
              <a:cs typeface="Poppins SemiBold"/>
              <a:sym typeface="Poppins SemiBold"/>
            </a:endParaRPr>
          </a:p>
          <a:p>
            <a:pPr marL="0" lvl="0" indent="0" algn="l" rtl="0">
              <a:lnSpc>
                <a:spcPct val="115000"/>
              </a:lnSpc>
              <a:spcBef>
                <a:spcPts val="0"/>
              </a:spcBef>
              <a:spcAft>
                <a:spcPts val="1600"/>
              </a:spcAft>
              <a:buNone/>
            </a:pPr>
            <a:endParaRPr dirty="0">
              <a:solidFill>
                <a:schemeClr val="lt1"/>
              </a:solidFill>
              <a:latin typeface="Poppins"/>
              <a:ea typeface="Poppins"/>
              <a:cs typeface="Poppins"/>
              <a:sym typeface="Poppins"/>
            </a:endParaRPr>
          </a:p>
        </p:txBody>
      </p:sp>
      <p:pic>
        <p:nvPicPr>
          <p:cNvPr id="231" name="Google Shape;231;p39"/>
          <p:cNvPicPr preferRelativeResize="0"/>
          <p:nvPr/>
        </p:nvPicPr>
        <p:blipFill rotWithShape="1">
          <a:blip r:embed="rId3">
            <a:alphaModFix/>
          </a:blip>
          <a:srcRect l="9796" b="9796"/>
          <a:stretch/>
        </p:blipFill>
        <p:spPr>
          <a:xfrm>
            <a:off x="350275" y="1482450"/>
            <a:ext cx="1735774" cy="173577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4"/>
          <p:cNvSpPr txBox="1">
            <a:spLocks noGrp="1"/>
          </p:cNvSpPr>
          <p:nvPr>
            <p:ph type="body" idx="4294967295"/>
          </p:nvPr>
        </p:nvSpPr>
        <p:spPr>
          <a:xfrm>
            <a:off x="392050" y="855550"/>
            <a:ext cx="8359800" cy="969900"/>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150000"/>
              </a:lnSpc>
              <a:spcBef>
                <a:spcPts val="0"/>
              </a:spcBef>
              <a:spcAft>
                <a:spcPts val="1200"/>
              </a:spcAft>
              <a:buNone/>
            </a:pPr>
            <a:r>
              <a:rPr lang="it" sz="1400">
                <a:solidFill>
                  <a:srgbClr val="000000"/>
                </a:solidFill>
                <a:latin typeface="Playfair Display"/>
                <a:ea typeface="Playfair Display"/>
                <a:cs typeface="Playfair Display"/>
                <a:sym typeface="Playfair Display"/>
              </a:rPr>
              <a:t>Nikolai Ivanovich Yezhov was a </a:t>
            </a:r>
            <a:r>
              <a:rPr lang="it" sz="1400">
                <a:solidFill>
                  <a:srgbClr val="000000"/>
                </a:solidFill>
                <a:uFill>
                  <a:noFill/>
                </a:uFill>
                <a:latin typeface="Playfair Display"/>
                <a:ea typeface="Playfair Display"/>
                <a:cs typeface="Playfair Display"/>
                <a:sym typeface="Playfair Display"/>
                <a:hlinkClick r:id="rId3">
                  <a:extLst>
                    <a:ext uri="{A12FA001-AC4F-418D-AE19-62706E023703}">
                      <ahyp:hlinkClr xmlns:ahyp="http://schemas.microsoft.com/office/drawing/2018/hyperlinkcolor" val="tx"/>
                    </a:ext>
                  </a:extLst>
                </a:hlinkClick>
              </a:rPr>
              <a:t>Soviet</a:t>
            </a:r>
            <a:r>
              <a:rPr lang="it" sz="1400">
                <a:solidFill>
                  <a:srgbClr val="000000"/>
                </a:solidFill>
                <a:latin typeface="Playfair Display"/>
                <a:ea typeface="Playfair Display"/>
                <a:cs typeface="Playfair Display"/>
                <a:sym typeface="Playfair Display"/>
              </a:rPr>
              <a:t> </a:t>
            </a:r>
            <a:r>
              <a:rPr lang="it" sz="1400">
                <a:solidFill>
                  <a:srgbClr val="000000"/>
                </a:solidFill>
                <a:uFill>
                  <a:noFill/>
                </a:uFill>
                <a:latin typeface="Playfair Display"/>
                <a:ea typeface="Playfair Display"/>
                <a:cs typeface="Playfair Display"/>
                <a:sym typeface="Playfair Display"/>
                <a:hlinkClick r:id="rId4">
                  <a:extLst>
                    <a:ext uri="{A12FA001-AC4F-418D-AE19-62706E023703}">
                      <ahyp:hlinkClr xmlns:ahyp="http://schemas.microsoft.com/office/drawing/2018/hyperlinkcolor" val="tx"/>
                    </a:ext>
                  </a:extLst>
                </a:hlinkClick>
              </a:rPr>
              <a:t>secret police official</a:t>
            </a:r>
            <a:r>
              <a:rPr lang="it" sz="1400">
                <a:solidFill>
                  <a:srgbClr val="000000"/>
                </a:solidFill>
                <a:latin typeface="Playfair Display"/>
                <a:ea typeface="Playfair Display"/>
                <a:cs typeface="Playfair Display"/>
                <a:sym typeface="Playfair Display"/>
              </a:rPr>
              <a:t> under </a:t>
            </a:r>
            <a:r>
              <a:rPr lang="it" sz="1400">
                <a:solidFill>
                  <a:srgbClr val="000000"/>
                </a:solidFill>
                <a:uFill>
                  <a:noFill/>
                </a:uFill>
                <a:latin typeface="Playfair Display"/>
                <a:ea typeface="Playfair Display"/>
                <a:cs typeface="Playfair Display"/>
                <a:sym typeface="Playfair Display"/>
                <a:hlinkClick r:id="rId5">
                  <a:extLst>
                    <a:ext uri="{A12FA001-AC4F-418D-AE19-62706E023703}">
                      <ahyp:hlinkClr xmlns:ahyp="http://schemas.microsoft.com/office/drawing/2018/hyperlinkcolor" val="tx"/>
                    </a:ext>
                  </a:extLst>
                </a:hlinkClick>
              </a:rPr>
              <a:t>Joseph Stalin</a:t>
            </a:r>
            <a:r>
              <a:rPr lang="it" sz="1400">
                <a:solidFill>
                  <a:srgbClr val="000000"/>
                </a:solidFill>
                <a:latin typeface="Playfair Display"/>
                <a:ea typeface="Playfair Display"/>
                <a:cs typeface="Playfair Display"/>
                <a:sym typeface="Playfair Display"/>
              </a:rPr>
              <a:t> who was head of the </a:t>
            </a:r>
            <a:r>
              <a:rPr lang="it" sz="1400">
                <a:solidFill>
                  <a:srgbClr val="000000"/>
                </a:solidFill>
                <a:uFill>
                  <a:noFill/>
                </a:uFill>
                <a:latin typeface="Playfair Display"/>
                <a:ea typeface="Playfair Display"/>
                <a:cs typeface="Playfair Display"/>
                <a:sym typeface="Playfair Display"/>
                <a:hlinkClick r:id="rId6">
                  <a:extLst>
                    <a:ext uri="{A12FA001-AC4F-418D-AE19-62706E023703}">
                      <ahyp:hlinkClr xmlns:ahyp="http://schemas.microsoft.com/office/drawing/2018/hyperlinkcolor" val="tx"/>
                    </a:ext>
                  </a:extLst>
                </a:hlinkClick>
              </a:rPr>
              <a:t>NKVD</a:t>
            </a:r>
            <a:r>
              <a:rPr lang="it" sz="1400">
                <a:solidFill>
                  <a:srgbClr val="000000"/>
                </a:solidFill>
                <a:latin typeface="Playfair Display"/>
                <a:ea typeface="Playfair Display"/>
                <a:cs typeface="Playfair Display"/>
                <a:sym typeface="Playfair Display"/>
              </a:rPr>
              <a:t> from 1936 to 1938, during the height of the </a:t>
            </a:r>
            <a:r>
              <a:rPr lang="it" sz="1400">
                <a:solidFill>
                  <a:srgbClr val="000000"/>
                </a:solidFill>
                <a:uFill>
                  <a:noFill/>
                </a:uFill>
                <a:latin typeface="Playfair Display"/>
                <a:ea typeface="Playfair Display"/>
                <a:cs typeface="Playfair Display"/>
                <a:sym typeface="Playfair Display"/>
                <a:hlinkClick r:id="rId7">
                  <a:extLst>
                    <a:ext uri="{A12FA001-AC4F-418D-AE19-62706E023703}">
                      <ahyp:hlinkClr xmlns:ahyp="http://schemas.microsoft.com/office/drawing/2018/hyperlinkcolor" val="tx"/>
                    </a:ext>
                  </a:extLst>
                </a:hlinkClick>
              </a:rPr>
              <a:t>Great Purge</a:t>
            </a:r>
            <a:r>
              <a:rPr lang="it" sz="1400">
                <a:solidFill>
                  <a:srgbClr val="000000"/>
                </a:solidFill>
                <a:latin typeface="Playfair Display"/>
                <a:ea typeface="Playfair Display"/>
                <a:cs typeface="Playfair Display"/>
                <a:sym typeface="Playfair Display"/>
              </a:rPr>
              <a:t>. After he fell from Stalin's favour he was executed. Among art historians, he also has the nickname "The Vanishing Commissar" because after his execution, his likeness was retouched out of an official press photo; he is among the best-known examples of the Soviet press making someone who had fallen out of favour "disappear".</a:t>
            </a:r>
            <a:endParaRPr sz="600"/>
          </a:p>
        </p:txBody>
      </p:sp>
      <p:sp>
        <p:nvSpPr>
          <p:cNvPr id="355" name="Google Shape;355;p54"/>
          <p:cNvSpPr txBox="1">
            <a:spLocks noGrp="1"/>
          </p:cNvSpPr>
          <p:nvPr>
            <p:ph type="title" idx="4294967295"/>
          </p:nvPr>
        </p:nvSpPr>
        <p:spPr>
          <a:xfrm>
            <a:off x="272250" y="99450"/>
            <a:ext cx="7688400" cy="535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sz="3000" b="0">
                <a:solidFill>
                  <a:srgbClr val="000000"/>
                </a:solidFill>
                <a:highlight>
                  <a:srgbClr val="F8E71C"/>
                </a:highlight>
                <a:latin typeface="Oswald"/>
                <a:ea typeface="Oswald"/>
                <a:cs typeface="Oswald"/>
                <a:sym typeface="Oswald"/>
              </a:rPr>
              <a:t>Data can be manipulated</a:t>
            </a:r>
            <a:endParaRPr/>
          </a:p>
        </p:txBody>
      </p:sp>
      <p:pic>
        <p:nvPicPr>
          <p:cNvPr id="356" name="Google Shape;356;p54"/>
          <p:cNvPicPr preferRelativeResize="0"/>
          <p:nvPr/>
        </p:nvPicPr>
        <p:blipFill>
          <a:blip r:embed="rId8">
            <a:alphaModFix/>
          </a:blip>
          <a:stretch>
            <a:fillRect/>
          </a:stretch>
        </p:blipFill>
        <p:spPr>
          <a:xfrm>
            <a:off x="392050" y="1922250"/>
            <a:ext cx="8359901" cy="2693550"/>
          </a:xfrm>
          <a:prstGeom prst="rect">
            <a:avLst/>
          </a:prstGeom>
          <a:noFill/>
          <a:ln>
            <a:noFill/>
          </a:ln>
        </p:spPr>
      </p:pic>
      <p:sp>
        <p:nvSpPr>
          <p:cNvPr id="357" name="Google Shape;357;p54"/>
          <p:cNvSpPr txBox="1"/>
          <p:nvPr/>
        </p:nvSpPr>
        <p:spPr>
          <a:xfrm>
            <a:off x="441850" y="4615800"/>
            <a:ext cx="7544700" cy="5403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700">
                <a:solidFill>
                  <a:schemeClr val="dk2"/>
                </a:solidFill>
              </a:rPr>
              <a:t> The Newseum (1 September 1999). “The Commissar Vanishes" in The Vanishing Commissar”.</a:t>
            </a:r>
            <a:endParaRPr sz="700">
              <a:solidFill>
                <a:schemeClr val="dk2"/>
              </a:solidFill>
            </a:endParaRPr>
          </a:p>
          <a:p>
            <a:pPr marL="0" lvl="0" indent="0" algn="l" rtl="0">
              <a:lnSpc>
                <a:spcPct val="115000"/>
              </a:lnSpc>
              <a:spcBef>
                <a:spcPts val="0"/>
              </a:spcBef>
              <a:spcAft>
                <a:spcPts val="0"/>
              </a:spcAft>
              <a:buNone/>
            </a:pPr>
            <a:r>
              <a:rPr lang="it" sz="700">
                <a:solidFill>
                  <a:schemeClr val="dk2"/>
                </a:solidFill>
              </a:rPr>
              <a:t>Archived from the original on 8 February 2007.</a:t>
            </a:r>
            <a:endParaRPr sz="700">
              <a:solidFill>
                <a:schemeClr val="dk2"/>
              </a:solidFill>
            </a:endParaRPr>
          </a:p>
          <a:p>
            <a:pPr marL="0" lvl="0" indent="0" algn="l" rtl="0">
              <a:lnSpc>
                <a:spcPct val="115000"/>
              </a:lnSpc>
              <a:spcBef>
                <a:spcPts val="0"/>
              </a:spcBef>
              <a:spcAft>
                <a:spcPts val="0"/>
              </a:spcAft>
              <a:buNone/>
            </a:pPr>
            <a:r>
              <a:rPr lang="it" sz="700" u="sng">
                <a:solidFill>
                  <a:schemeClr val="dk2"/>
                </a:solidFill>
                <a:hlinkClick r:id="rId9">
                  <a:extLst>
                    <a:ext uri="{A12FA001-AC4F-418D-AE19-62706E023703}">
                      <ahyp:hlinkClr xmlns:ahyp="http://schemas.microsoft.com/office/drawing/2018/hyperlinkcolor" val="tx"/>
                    </a:ext>
                  </a:extLst>
                </a:hlinkClick>
              </a:rPr>
              <a:t>https://en.wikipedia.org/wiki/Nikolay_Yezhov</a:t>
            </a:r>
            <a:r>
              <a:rPr lang="it" sz="700">
                <a:solidFill>
                  <a:schemeClr val="dk2"/>
                </a:solidFill>
              </a:rPr>
              <a:t> </a:t>
            </a:r>
            <a:endParaRPr sz="700">
              <a:solidFill>
                <a:schemeClr val="dk2"/>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55"/>
          <p:cNvSpPr txBox="1"/>
          <p:nvPr/>
        </p:nvSpPr>
        <p:spPr>
          <a:xfrm>
            <a:off x="2965950" y="3360175"/>
            <a:ext cx="78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layfair Display"/>
              <a:ea typeface="Playfair Display"/>
              <a:cs typeface="Playfair Display"/>
              <a:sym typeface="Playfair Display"/>
            </a:endParaRPr>
          </a:p>
        </p:txBody>
      </p:sp>
      <p:sp>
        <p:nvSpPr>
          <p:cNvPr id="363" name="Google Shape;363;p55"/>
          <p:cNvSpPr txBox="1"/>
          <p:nvPr/>
        </p:nvSpPr>
        <p:spPr>
          <a:xfrm>
            <a:off x="162275" y="1091000"/>
            <a:ext cx="3777600" cy="367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700">
                <a:latin typeface="Playfair Display"/>
                <a:ea typeface="Playfair Display"/>
                <a:cs typeface="Playfair Display"/>
                <a:sym typeface="Playfair Display"/>
              </a:rPr>
              <a:t>Largely used drug in surgery due to evidence in scientific papers.</a:t>
            </a:r>
            <a:endParaRPr sz="1700">
              <a:latin typeface="Playfair Display"/>
              <a:ea typeface="Playfair Display"/>
              <a:cs typeface="Playfair Display"/>
              <a:sym typeface="Playfair Display"/>
            </a:endParaRPr>
          </a:p>
          <a:p>
            <a:pPr marL="457200" lvl="0" indent="-317500" algn="l" rtl="0">
              <a:spcBef>
                <a:spcPts val="1000"/>
              </a:spcBef>
              <a:spcAft>
                <a:spcPts val="0"/>
              </a:spcAft>
              <a:buSzPts val="1400"/>
              <a:buFont typeface="Playfair Display"/>
              <a:buChar char="●"/>
            </a:pPr>
            <a:r>
              <a:rPr lang="it">
                <a:latin typeface="Playfair Display"/>
                <a:ea typeface="Playfair Display"/>
                <a:cs typeface="Playfair Display"/>
                <a:sym typeface="Playfair Display"/>
              </a:rPr>
              <a:t>An investigation by Jacob-Liebig-University into the research conduct of </a:t>
            </a:r>
            <a:r>
              <a:rPr lang="it">
                <a:solidFill>
                  <a:schemeClr val="lt1"/>
                </a:solidFill>
                <a:highlight>
                  <a:schemeClr val="dk1"/>
                </a:highlight>
                <a:latin typeface="Playfair Display"/>
                <a:ea typeface="Playfair Display"/>
                <a:cs typeface="Playfair Display"/>
                <a:sym typeface="Playfair Display"/>
              </a:rPr>
              <a:t>J. Boldt</a:t>
            </a:r>
            <a:r>
              <a:rPr lang="it">
                <a:latin typeface="Playfair Display"/>
                <a:ea typeface="Playfair Display"/>
                <a:cs typeface="Playfair Display"/>
                <a:sym typeface="Playfair Display"/>
              </a:rPr>
              <a:t>.</a:t>
            </a:r>
            <a:endParaRPr>
              <a:latin typeface="Playfair Display"/>
              <a:ea typeface="Playfair Display"/>
              <a:cs typeface="Playfair Display"/>
              <a:sym typeface="Playfair Display"/>
            </a:endParaRPr>
          </a:p>
          <a:p>
            <a:pPr marL="457200" lvl="0" indent="-317500" algn="l" rtl="0">
              <a:spcBef>
                <a:spcPts val="1000"/>
              </a:spcBef>
              <a:spcAft>
                <a:spcPts val="0"/>
              </a:spcAft>
              <a:buSzPts val="1400"/>
              <a:buFont typeface="Playfair Display"/>
              <a:buChar char="●"/>
            </a:pPr>
            <a:r>
              <a:rPr lang="it">
                <a:latin typeface="Playfair Display"/>
                <a:ea typeface="Playfair Display"/>
                <a:cs typeface="Playfair Display"/>
                <a:sym typeface="Playfair Display"/>
              </a:rPr>
              <a:t>They found that data included in his student’s MD theses were significantly different from the data in the published research papers where J. Boldt was the responsible author</a:t>
            </a:r>
            <a:endParaRPr>
              <a:latin typeface="Playfair Display"/>
              <a:ea typeface="Playfair Display"/>
              <a:cs typeface="Playfair Display"/>
              <a:sym typeface="Playfair Display"/>
            </a:endParaRPr>
          </a:p>
          <a:p>
            <a:pPr marL="457200" lvl="0" indent="-317500" algn="l" rtl="0">
              <a:spcBef>
                <a:spcPts val="1000"/>
              </a:spcBef>
              <a:spcAft>
                <a:spcPts val="1000"/>
              </a:spcAft>
              <a:buSzPts val="1400"/>
              <a:buFont typeface="Playfair Display"/>
              <a:buChar char="●"/>
            </a:pPr>
            <a:r>
              <a:rPr lang="it">
                <a:latin typeface="Playfair Display"/>
                <a:ea typeface="Playfair Display"/>
                <a:cs typeface="Playfair Display"/>
                <a:sym typeface="Playfair Display"/>
              </a:rPr>
              <a:t>Findings in the investigation include </a:t>
            </a:r>
            <a:r>
              <a:rPr lang="it">
                <a:solidFill>
                  <a:schemeClr val="lt1"/>
                </a:solidFill>
                <a:highlight>
                  <a:schemeClr val="dk1"/>
                </a:highlight>
                <a:latin typeface="Playfair Display"/>
                <a:ea typeface="Playfair Display"/>
                <a:cs typeface="Playfair Display"/>
                <a:sym typeface="Playfair Display"/>
              </a:rPr>
              <a:t>changed mean values and standard deviations providing considerably more positive results</a:t>
            </a:r>
            <a:r>
              <a:rPr lang="it">
                <a:latin typeface="Playfair Display"/>
                <a:ea typeface="Playfair Display"/>
                <a:cs typeface="Playfair Display"/>
                <a:sym typeface="Playfair Display"/>
              </a:rPr>
              <a:t> </a:t>
            </a:r>
            <a:endParaRPr>
              <a:latin typeface="Playfair Display"/>
              <a:ea typeface="Playfair Display"/>
              <a:cs typeface="Playfair Display"/>
              <a:sym typeface="Playfair Display"/>
            </a:endParaRPr>
          </a:p>
        </p:txBody>
      </p:sp>
      <p:sp>
        <p:nvSpPr>
          <p:cNvPr id="364" name="Google Shape;364;p55"/>
          <p:cNvSpPr txBox="1">
            <a:spLocks noGrp="1"/>
          </p:cNvSpPr>
          <p:nvPr>
            <p:ph type="body" idx="1"/>
          </p:nvPr>
        </p:nvSpPr>
        <p:spPr>
          <a:xfrm>
            <a:off x="122850" y="365800"/>
            <a:ext cx="5998800" cy="605100"/>
          </a:xfrm>
          <a:prstGeom prst="rect">
            <a:avLst/>
          </a:prstGeom>
        </p:spPr>
        <p:txBody>
          <a:bodyPr spcFirstLastPara="1" wrap="square" lIns="91425" tIns="91425" rIns="91425" bIns="91425" anchor="ctr" anchorCtr="0">
            <a:normAutofit lnSpcReduction="10000"/>
          </a:bodyPr>
          <a:lstStyle/>
          <a:p>
            <a:pPr marL="0" marR="0" lvl="0" indent="0" algn="l" rtl="0">
              <a:lnSpc>
                <a:spcPct val="100000"/>
              </a:lnSpc>
              <a:spcBef>
                <a:spcPts val="0"/>
              </a:spcBef>
              <a:spcAft>
                <a:spcPts val="0"/>
              </a:spcAft>
              <a:buClr>
                <a:srgbClr val="000000"/>
              </a:buClr>
              <a:buSzPts val="990"/>
              <a:buFont typeface="Arial"/>
              <a:buNone/>
            </a:pPr>
            <a:r>
              <a:rPr lang="it" sz="3000">
                <a:solidFill>
                  <a:srgbClr val="000000"/>
                </a:solidFill>
                <a:highlight>
                  <a:srgbClr val="F8E71C"/>
                </a:highlight>
                <a:latin typeface="Oswald"/>
                <a:ea typeface="Oswald"/>
                <a:cs typeface="Oswald"/>
                <a:sym typeface="Oswald"/>
              </a:rPr>
              <a:t>Data can be manipulated</a:t>
            </a:r>
            <a:endParaRPr/>
          </a:p>
        </p:txBody>
      </p:sp>
      <p:pic>
        <p:nvPicPr>
          <p:cNvPr id="365" name="Google Shape;365;p55"/>
          <p:cNvPicPr preferRelativeResize="0"/>
          <p:nvPr/>
        </p:nvPicPr>
        <p:blipFill rotWithShape="1">
          <a:blip r:embed="rId3">
            <a:alphaModFix/>
          </a:blip>
          <a:srcRect l="20660" t="2534" r="40592" b="44991"/>
          <a:stretch/>
        </p:blipFill>
        <p:spPr>
          <a:xfrm>
            <a:off x="4430900" y="935750"/>
            <a:ext cx="2731082" cy="4207749"/>
          </a:xfrm>
          <a:prstGeom prst="rect">
            <a:avLst/>
          </a:prstGeom>
          <a:noFill/>
          <a:ln>
            <a:noFill/>
          </a:ln>
        </p:spPr>
      </p:pic>
      <p:pic>
        <p:nvPicPr>
          <p:cNvPr id="366" name="Google Shape;366;p55"/>
          <p:cNvPicPr preferRelativeResize="0"/>
          <p:nvPr/>
        </p:nvPicPr>
        <p:blipFill rotWithShape="1">
          <a:blip r:embed="rId4">
            <a:alphaModFix/>
          </a:blip>
          <a:srcRect l="13132" t="8686" r="13132" b="63066"/>
          <a:stretch/>
        </p:blipFill>
        <p:spPr>
          <a:xfrm>
            <a:off x="4059700" y="2709325"/>
            <a:ext cx="4931823" cy="23142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56"/>
          <p:cNvSpPr txBox="1"/>
          <p:nvPr/>
        </p:nvSpPr>
        <p:spPr>
          <a:xfrm>
            <a:off x="2965950" y="3360175"/>
            <a:ext cx="788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layfair Display"/>
              <a:ea typeface="Playfair Display"/>
              <a:cs typeface="Playfair Display"/>
              <a:sym typeface="Playfair Display"/>
            </a:endParaRPr>
          </a:p>
        </p:txBody>
      </p:sp>
      <p:sp>
        <p:nvSpPr>
          <p:cNvPr id="372" name="Google Shape;372;p56"/>
          <p:cNvSpPr txBox="1"/>
          <p:nvPr/>
        </p:nvSpPr>
        <p:spPr>
          <a:xfrm>
            <a:off x="4179950" y="739325"/>
            <a:ext cx="4855800" cy="3930300"/>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Playfair Display"/>
              <a:buChar char="●"/>
            </a:pPr>
            <a:r>
              <a:rPr lang="it">
                <a:solidFill>
                  <a:schemeClr val="lt1"/>
                </a:solidFill>
                <a:highlight>
                  <a:schemeClr val="dk1"/>
                </a:highlight>
                <a:latin typeface="Playfair Display"/>
                <a:ea typeface="Playfair Display"/>
                <a:cs typeface="Playfair Display"/>
                <a:sym typeface="Playfair Display"/>
              </a:rPr>
              <a:t>58 articles</a:t>
            </a:r>
            <a:r>
              <a:rPr lang="it">
                <a:latin typeface="Playfair Display"/>
                <a:ea typeface="Playfair Display"/>
                <a:cs typeface="Playfair Display"/>
                <a:sym typeface="Playfair Display"/>
              </a:rPr>
              <a:t> published by Diederik Stapel were withdrawn because they were based on </a:t>
            </a:r>
            <a:r>
              <a:rPr lang="it">
                <a:solidFill>
                  <a:schemeClr val="lt1"/>
                </a:solidFill>
                <a:highlight>
                  <a:schemeClr val="dk1"/>
                </a:highlight>
                <a:latin typeface="Playfair Display"/>
                <a:ea typeface="Playfair Display"/>
                <a:cs typeface="Playfair Display"/>
                <a:sym typeface="Playfair Display"/>
              </a:rPr>
              <a:t>invented data</a:t>
            </a:r>
            <a:r>
              <a:rPr lang="it">
                <a:latin typeface="Playfair Display"/>
                <a:ea typeface="Playfair Display"/>
                <a:cs typeface="Playfair Display"/>
                <a:sym typeface="Playfair Display"/>
              </a:rPr>
              <a:t>.</a:t>
            </a:r>
            <a:endParaRPr>
              <a:latin typeface="Playfair Display"/>
              <a:ea typeface="Playfair Display"/>
              <a:cs typeface="Playfair Display"/>
              <a:sym typeface="Playfair Display"/>
            </a:endParaRPr>
          </a:p>
          <a:p>
            <a:pPr marL="457200" lvl="0" indent="-298450" algn="l" rtl="0">
              <a:spcBef>
                <a:spcPts val="1000"/>
              </a:spcBef>
              <a:spcAft>
                <a:spcPts val="0"/>
              </a:spcAft>
              <a:buSzPts val="1100"/>
              <a:buFont typeface="Playfair Display"/>
              <a:buChar char="●"/>
            </a:pPr>
            <a:r>
              <a:rPr lang="it">
                <a:latin typeface="Playfair Display"/>
                <a:ea typeface="Playfair Display"/>
                <a:cs typeface="Playfair Display"/>
                <a:sym typeface="Playfair Display"/>
              </a:rPr>
              <a:t>His papers had been published in scientific journals considered prestigious (</a:t>
            </a:r>
            <a:r>
              <a:rPr lang="it">
                <a:solidFill>
                  <a:schemeClr val="lt1"/>
                </a:solidFill>
                <a:highlight>
                  <a:schemeClr val="dk1"/>
                </a:highlight>
                <a:latin typeface="Playfair Display"/>
                <a:ea typeface="Playfair Display"/>
                <a:cs typeface="Playfair Display"/>
                <a:sym typeface="Playfair Display"/>
              </a:rPr>
              <a:t>very high IFs!</a:t>
            </a:r>
            <a:r>
              <a:rPr lang="it">
                <a:latin typeface="Playfair Display"/>
                <a:ea typeface="Playfair Display"/>
                <a:cs typeface="Playfair Display"/>
                <a:sym typeface="Playfair Display"/>
              </a:rPr>
              <a:t>).</a:t>
            </a:r>
            <a:endParaRPr>
              <a:latin typeface="Playfair Display"/>
              <a:ea typeface="Playfair Display"/>
              <a:cs typeface="Playfair Display"/>
              <a:sym typeface="Playfair Display"/>
            </a:endParaRPr>
          </a:p>
          <a:p>
            <a:pPr marL="457200" lvl="0" indent="-298450" algn="l" rtl="0">
              <a:spcBef>
                <a:spcPts val="1000"/>
              </a:spcBef>
              <a:spcAft>
                <a:spcPts val="0"/>
              </a:spcAft>
              <a:buSzPts val="1100"/>
              <a:buFont typeface="Playfair Display"/>
              <a:buChar char="●"/>
            </a:pPr>
            <a:r>
              <a:rPr lang="it">
                <a:latin typeface="Playfair Display"/>
                <a:ea typeface="Playfair Display"/>
                <a:cs typeface="Playfair Display"/>
                <a:sym typeface="Playfair Display"/>
              </a:rPr>
              <a:t>Following reports from three </a:t>
            </a:r>
            <a:r>
              <a:rPr lang="it">
                <a:solidFill>
                  <a:schemeClr val="lt1"/>
                </a:solidFill>
                <a:highlight>
                  <a:schemeClr val="dk1"/>
                </a:highlight>
                <a:latin typeface="Playfair Display"/>
                <a:ea typeface="Playfair Display"/>
                <a:cs typeface="Playfair Display"/>
                <a:sym typeface="Playfair Display"/>
              </a:rPr>
              <a:t>doctoral students</a:t>
            </a:r>
            <a:r>
              <a:rPr lang="it">
                <a:latin typeface="Playfair Display"/>
                <a:ea typeface="Playfair Display"/>
                <a:cs typeface="Playfair Display"/>
                <a:sym typeface="Playfair Display"/>
              </a:rPr>
              <a:t>, the Dutch university for which he worked had started an investigation. Stapel then admitted that he had fabricated the data on numerous occasions.</a:t>
            </a:r>
            <a:endParaRPr>
              <a:latin typeface="Playfair Display"/>
              <a:ea typeface="Playfair Display"/>
              <a:cs typeface="Playfair Display"/>
              <a:sym typeface="Playfair Display"/>
            </a:endParaRPr>
          </a:p>
          <a:p>
            <a:pPr marL="457200" lvl="0" indent="-298450" algn="l" rtl="0">
              <a:spcBef>
                <a:spcPts val="1000"/>
              </a:spcBef>
              <a:spcAft>
                <a:spcPts val="0"/>
              </a:spcAft>
              <a:buSzPts val="1100"/>
              <a:buFont typeface="Playfair Display"/>
              <a:buChar char="●"/>
            </a:pPr>
            <a:r>
              <a:rPr lang="it">
                <a:latin typeface="Playfair Display"/>
                <a:ea typeface="Playfair Display"/>
                <a:cs typeface="Playfair Display"/>
                <a:sym typeface="Playfair Display"/>
              </a:rPr>
              <a:t>If he had shared his data before, he probably wouldn't have been able to fabricate fakes for so long.</a:t>
            </a:r>
            <a:endParaRPr>
              <a:latin typeface="Playfair Display"/>
              <a:ea typeface="Playfair Display"/>
              <a:cs typeface="Playfair Display"/>
              <a:sym typeface="Playfair Display"/>
            </a:endParaRPr>
          </a:p>
          <a:p>
            <a:pPr marL="457200" lvl="0" indent="-298450" algn="l" rtl="0">
              <a:spcBef>
                <a:spcPts val="1000"/>
              </a:spcBef>
              <a:spcAft>
                <a:spcPts val="1000"/>
              </a:spcAft>
              <a:buSzPts val="1100"/>
              <a:buFont typeface="Playfair Display"/>
              <a:buChar char="●"/>
            </a:pPr>
            <a:r>
              <a:rPr lang="it">
                <a:latin typeface="Playfair Display"/>
                <a:ea typeface="Playfair Display"/>
                <a:cs typeface="Playfair Display"/>
                <a:sym typeface="Playfair Display"/>
              </a:rPr>
              <a:t>This case led the Netherlands become one of the </a:t>
            </a:r>
            <a:r>
              <a:rPr lang="it">
                <a:solidFill>
                  <a:schemeClr val="lt1"/>
                </a:solidFill>
                <a:highlight>
                  <a:schemeClr val="dk1"/>
                </a:highlight>
                <a:latin typeface="Playfair Display"/>
                <a:ea typeface="Playfair Display"/>
                <a:cs typeface="Playfair Display"/>
                <a:sym typeface="Playfair Display"/>
              </a:rPr>
              <a:t>pioneer countries in Open Science</a:t>
            </a:r>
            <a:r>
              <a:rPr lang="it">
                <a:latin typeface="Playfair Display"/>
                <a:ea typeface="Playfair Display"/>
                <a:cs typeface="Playfair Display"/>
                <a:sym typeface="Playfair Display"/>
              </a:rPr>
              <a:t> policy and practices</a:t>
            </a:r>
            <a:endParaRPr>
              <a:latin typeface="Playfair Display"/>
              <a:ea typeface="Playfair Display"/>
              <a:cs typeface="Playfair Display"/>
              <a:sym typeface="Playfair Display"/>
            </a:endParaRPr>
          </a:p>
        </p:txBody>
      </p:sp>
      <p:sp>
        <p:nvSpPr>
          <p:cNvPr id="373" name="Google Shape;373;p56"/>
          <p:cNvSpPr txBox="1">
            <a:spLocks noGrp="1"/>
          </p:cNvSpPr>
          <p:nvPr>
            <p:ph type="body" idx="1"/>
          </p:nvPr>
        </p:nvSpPr>
        <p:spPr>
          <a:xfrm>
            <a:off x="122850" y="365800"/>
            <a:ext cx="5998800" cy="605100"/>
          </a:xfrm>
          <a:prstGeom prst="rect">
            <a:avLst/>
          </a:prstGeom>
        </p:spPr>
        <p:txBody>
          <a:bodyPr spcFirstLastPara="1" wrap="square" lIns="91425" tIns="91425" rIns="91425" bIns="91425" anchor="ctr" anchorCtr="0">
            <a:normAutofit lnSpcReduction="10000"/>
          </a:bodyPr>
          <a:lstStyle/>
          <a:p>
            <a:pPr marL="0" marR="0" lvl="0" indent="0" algn="l" rtl="0">
              <a:lnSpc>
                <a:spcPct val="100000"/>
              </a:lnSpc>
              <a:spcBef>
                <a:spcPts val="0"/>
              </a:spcBef>
              <a:spcAft>
                <a:spcPts val="0"/>
              </a:spcAft>
              <a:buClr>
                <a:srgbClr val="000000"/>
              </a:buClr>
              <a:buSzPts val="990"/>
              <a:buFont typeface="Arial"/>
              <a:buNone/>
            </a:pPr>
            <a:r>
              <a:rPr lang="it" sz="3000">
                <a:solidFill>
                  <a:srgbClr val="000000"/>
                </a:solidFill>
                <a:highlight>
                  <a:srgbClr val="F8E71C"/>
                </a:highlight>
                <a:latin typeface="Oswald"/>
                <a:ea typeface="Oswald"/>
                <a:cs typeface="Oswald"/>
                <a:sym typeface="Oswald"/>
              </a:rPr>
              <a:t>Data can be invented</a:t>
            </a:r>
            <a:endParaRPr/>
          </a:p>
        </p:txBody>
      </p:sp>
      <p:pic>
        <p:nvPicPr>
          <p:cNvPr id="374" name="Google Shape;374;p56"/>
          <p:cNvPicPr preferRelativeResize="0"/>
          <p:nvPr/>
        </p:nvPicPr>
        <p:blipFill>
          <a:blip r:embed="rId3">
            <a:alphaModFix/>
          </a:blip>
          <a:stretch>
            <a:fillRect/>
          </a:stretch>
        </p:blipFill>
        <p:spPr>
          <a:xfrm>
            <a:off x="246225" y="1139188"/>
            <a:ext cx="3641752" cy="3530425"/>
          </a:xfrm>
          <a:prstGeom prst="rect">
            <a:avLst/>
          </a:prstGeom>
          <a:noFill/>
          <a:ln>
            <a:noFill/>
          </a:ln>
          <a:effectLst>
            <a:outerShdw blurRad="57150" dist="19050" dir="4560000" algn="bl" rotWithShape="0">
              <a:srgbClr val="000000">
                <a:alpha val="50000"/>
              </a:srgbClr>
            </a:outerShdw>
          </a:effectLst>
        </p:spPr>
      </p:pic>
      <p:sp>
        <p:nvSpPr>
          <p:cNvPr id="375" name="Google Shape;375;p56"/>
          <p:cNvSpPr txBox="1"/>
          <p:nvPr/>
        </p:nvSpPr>
        <p:spPr>
          <a:xfrm>
            <a:off x="246225" y="4776350"/>
            <a:ext cx="3641700" cy="2769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it" sz="600" u="sng">
                <a:solidFill>
                  <a:schemeClr val="hlink"/>
                </a:solidFill>
                <a:hlinkClick r:id="rId4"/>
              </a:rPr>
              <a:t>http://www.insidehighered.com/news/2011/11/28/scholars-analyze-case-massive-research-fraud</a:t>
            </a:r>
            <a:r>
              <a:rPr lang="it" sz="600">
                <a:solidFill>
                  <a:schemeClr val="dk1"/>
                </a:solidFill>
              </a:rPr>
              <a:t>  </a:t>
            </a:r>
            <a:endParaRPr sz="6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7"/>
          <p:cNvSpPr txBox="1">
            <a:spLocks noGrp="1"/>
          </p:cNvSpPr>
          <p:nvPr>
            <p:ph type="title"/>
          </p:nvPr>
        </p:nvSpPr>
        <p:spPr>
          <a:xfrm>
            <a:off x="265500" y="1386475"/>
            <a:ext cx="4045200" cy="1786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Reproducibility crisis</a:t>
            </a:r>
            <a:endParaRPr/>
          </a:p>
        </p:txBody>
      </p:sp>
      <p:sp>
        <p:nvSpPr>
          <p:cNvPr id="381" name="Google Shape;381;p57"/>
          <p:cNvSpPr txBox="1">
            <a:spLocks noGrp="1"/>
          </p:cNvSpPr>
          <p:nvPr>
            <p:ph type="subTitle" idx="1"/>
          </p:nvPr>
        </p:nvSpPr>
        <p:spPr>
          <a:xfrm>
            <a:off x="265500" y="2311799"/>
            <a:ext cx="4045200" cy="2045400"/>
          </a:xfrm>
          <a:prstGeom prst="rect">
            <a:avLst/>
          </a:prstGeom>
          <a:ln>
            <a:noFill/>
          </a:ln>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it">
                <a:solidFill>
                  <a:schemeClr val="lt1"/>
                </a:solidFill>
                <a:highlight>
                  <a:schemeClr val="accent3"/>
                </a:highlight>
              </a:rPr>
              <a:t>80% of data are unavailable after 20 years</a:t>
            </a:r>
            <a:endParaRPr>
              <a:solidFill>
                <a:schemeClr val="lt1"/>
              </a:solidFill>
              <a:highlight>
                <a:schemeClr val="accent3"/>
              </a:highlight>
            </a:endParaRPr>
          </a:p>
          <a:p>
            <a:pPr marL="0" lvl="0" indent="0" algn="l" rtl="0">
              <a:spcBef>
                <a:spcPts val="1000"/>
              </a:spcBef>
              <a:spcAft>
                <a:spcPts val="0"/>
              </a:spcAft>
              <a:buNone/>
            </a:pPr>
            <a:r>
              <a:rPr lang="it"/>
              <a:t>In their parents' attic, in boxes in the garage, or stored on now-defunct floppy disks — these are just some of the inaccessible places in which scientists have admitted to keeping their old research data. </a:t>
            </a:r>
            <a:endParaRPr/>
          </a:p>
          <a:p>
            <a:pPr marL="0" lvl="0" indent="0" algn="l" rtl="0">
              <a:spcBef>
                <a:spcPts val="1000"/>
              </a:spcBef>
              <a:spcAft>
                <a:spcPts val="1000"/>
              </a:spcAft>
              <a:buNone/>
            </a:pPr>
            <a:r>
              <a:rPr lang="it"/>
              <a:t>Such practices mean that </a:t>
            </a:r>
            <a:r>
              <a:rPr lang="it">
                <a:solidFill>
                  <a:schemeClr val="lt1"/>
                </a:solidFill>
                <a:highlight>
                  <a:schemeClr val="accent3"/>
                </a:highlight>
              </a:rPr>
              <a:t>data are being lost to science at a rapid rate</a:t>
            </a:r>
            <a:r>
              <a:rPr lang="it"/>
              <a:t>.</a:t>
            </a:r>
            <a:endParaRPr/>
          </a:p>
        </p:txBody>
      </p:sp>
      <p:sp>
        <p:nvSpPr>
          <p:cNvPr id="382" name="Google Shape;382;p57"/>
          <p:cNvSpPr txBox="1"/>
          <p:nvPr/>
        </p:nvSpPr>
        <p:spPr>
          <a:xfrm>
            <a:off x="47025" y="4613075"/>
            <a:ext cx="73422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2"/>
              </a:buClr>
              <a:buSzPts val="1100"/>
              <a:buFont typeface="Arial"/>
              <a:buNone/>
            </a:pPr>
            <a:r>
              <a:rPr lang="it" sz="1100" u="sng">
                <a:solidFill>
                  <a:schemeClr val="accent5"/>
                </a:solidFill>
                <a:hlinkClick r:id="rId3">
                  <a:extLst>
                    <a:ext uri="{A12FA001-AC4F-418D-AE19-62706E023703}">
                      <ahyp:hlinkClr xmlns:ahyp="http://schemas.microsoft.com/office/drawing/2018/hyperlinkcolor" val="tx"/>
                    </a:ext>
                  </a:extLst>
                </a:hlinkClick>
              </a:rPr>
              <a:t>https://www.cell.com/current-biology/fulltext/S0960-9822(13)01400-0</a:t>
            </a:r>
            <a:r>
              <a:rPr lang="it" sz="1100">
                <a:solidFill>
                  <a:schemeClr val="dk2"/>
                </a:solidFill>
              </a:rPr>
              <a:t> </a:t>
            </a:r>
            <a:endParaRPr sz="1100">
              <a:solidFill>
                <a:schemeClr val="dk2"/>
              </a:solidFill>
            </a:endParaRPr>
          </a:p>
          <a:p>
            <a:pPr marL="0" lvl="0" indent="0" algn="l" rtl="0">
              <a:spcBef>
                <a:spcPts val="0"/>
              </a:spcBef>
              <a:spcAft>
                <a:spcPts val="0"/>
              </a:spcAft>
              <a:buClr>
                <a:schemeClr val="dk2"/>
              </a:buClr>
              <a:buSzPts val="1100"/>
              <a:buFont typeface="Arial"/>
              <a:buNone/>
            </a:pPr>
            <a:r>
              <a:rPr lang="it" sz="1100" u="sng">
                <a:solidFill>
                  <a:schemeClr val="hlink"/>
                </a:solidFill>
                <a:hlinkClick r:id="rId4"/>
              </a:rPr>
              <a:t>https://www.nature.com/articles/nature.2013.14416</a:t>
            </a:r>
            <a:r>
              <a:rPr lang="it" sz="1100">
                <a:solidFill>
                  <a:schemeClr val="dk2"/>
                </a:solidFill>
              </a:rPr>
              <a:t> </a:t>
            </a:r>
            <a:endParaRPr sz="1100">
              <a:solidFill>
                <a:schemeClr val="dk2"/>
              </a:solidFill>
            </a:endParaRPr>
          </a:p>
        </p:txBody>
      </p:sp>
      <p:pic>
        <p:nvPicPr>
          <p:cNvPr id="383" name="Google Shape;383;p57"/>
          <p:cNvPicPr preferRelativeResize="0"/>
          <p:nvPr/>
        </p:nvPicPr>
        <p:blipFill rotWithShape="1">
          <a:blip r:embed="rId5">
            <a:alphaModFix/>
          </a:blip>
          <a:srcRect r="21935" b="32203"/>
          <a:stretch/>
        </p:blipFill>
        <p:spPr>
          <a:xfrm>
            <a:off x="4572000" y="0"/>
            <a:ext cx="4571999" cy="51435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58"/>
          <p:cNvSpPr txBox="1">
            <a:spLocks noGrp="1"/>
          </p:cNvSpPr>
          <p:nvPr>
            <p:ph type="body" idx="4294967295"/>
          </p:nvPr>
        </p:nvSpPr>
        <p:spPr>
          <a:xfrm>
            <a:off x="549625" y="1357125"/>
            <a:ext cx="4923000" cy="3236400"/>
          </a:xfrm>
          <a:prstGeom prst="rect">
            <a:avLst/>
          </a:prstGeom>
        </p:spPr>
        <p:txBody>
          <a:bodyPr spcFirstLastPara="1" wrap="square" lIns="91425" tIns="91425" rIns="91425" bIns="91425" anchor="t" anchorCtr="0">
            <a:normAutofit fontScale="32500" lnSpcReduction="20000"/>
          </a:bodyPr>
          <a:lstStyle/>
          <a:p>
            <a:pPr marL="0" lvl="0" indent="0" algn="l" rtl="0">
              <a:lnSpc>
                <a:spcPct val="115000"/>
              </a:lnSpc>
              <a:spcBef>
                <a:spcPts val="1000"/>
              </a:spcBef>
              <a:spcAft>
                <a:spcPts val="0"/>
              </a:spcAft>
              <a:buClr>
                <a:schemeClr val="dk1"/>
              </a:buClr>
              <a:buSzPct val="26829"/>
              <a:buFont typeface="Arial"/>
              <a:buNone/>
            </a:pPr>
            <a:r>
              <a:rPr lang="it" sz="4100">
                <a:latin typeface="Arial"/>
                <a:ea typeface="Arial"/>
                <a:cs typeface="Arial"/>
                <a:sym typeface="Arial"/>
              </a:rPr>
              <a:t>If you manage it, you probabily will not </a:t>
            </a:r>
            <a:r>
              <a:rPr lang="it" sz="4100" b="1">
                <a:latin typeface="Arial"/>
                <a:ea typeface="Arial"/>
                <a:cs typeface="Arial"/>
                <a:sym typeface="Arial"/>
              </a:rPr>
              <a:t>loose</a:t>
            </a:r>
            <a:r>
              <a:rPr lang="it" sz="4100">
                <a:latin typeface="Arial"/>
                <a:ea typeface="Arial"/>
                <a:cs typeface="Arial"/>
                <a:sym typeface="Arial"/>
              </a:rPr>
              <a:t> it</a:t>
            </a:r>
            <a:endParaRPr sz="4100">
              <a:latin typeface="Arial"/>
              <a:ea typeface="Arial"/>
              <a:cs typeface="Arial"/>
              <a:sym typeface="Arial"/>
            </a:endParaRPr>
          </a:p>
          <a:p>
            <a:pPr marL="0" lvl="0" indent="0" algn="l" rtl="0">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Organising your data will make your work more </a:t>
            </a:r>
            <a:r>
              <a:rPr lang="it" sz="4100" b="1">
                <a:latin typeface="Arial"/>
                <a:ea typeface="Arial"/>
                <a:cs typeface="Arial"/>
                <a:sym typeface="Arial"/>
              </a:rPr>
              <a:t>efficient</a:t>
            </a:r>
            <a:endParaRPr sz="4100" b="1">
              <a:latin typeface="Arial"/>
              <a:ea typeface="Arial"/>
              <a:cs typeface="Arial"/>
              <a:sym typeface="Arial"/>
            </a:endParaRPr>
          </a:p>
          <a:p>
            <a:pPr marL="0" lvl="0" indent="0" algn="l" rtl="0">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Some data is </a:t>
            </a:r>
            <a:r>
              <a:rPr lang="it" sz="4100" b="1">
                <a:latin typeface="Arial"/>
                <a:ea typeface="Arial"/>
                <a:cs typeface="Arial"/>
                <a:sym typeface="Arial"/>
              </a:rPr>
              <a:t>unique and not reproducible </a:t>
            </a:r>
            <a:r>
              <a:rPr lang="it" sz="4100">
                <a:latin typeface="Arial"/>
                <a:ea typeface="Arial"/>
                <a:cs typeface="Arial"/>
                <a:sym typeface="Arial"/>
              </a:rPr>
              <a:t>(meteorology, observation from the field) so you should take care of it</a:t>
            </a:r>
            <a:endParaRPr sz="4100">
              <a:latin typeface="Arial"/>
              <a:ea typeface="Arial"/>
              <a:cs typeface="Arial"/>
              <a:sym typeface="Arial"/>
            </a:endParaRPr>
          </a:p>
          <a:p>
            <a:pPr marL="0" lvl="0" indent="0" algn="l" rtl="0">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By correctly managing your data, you can improve </a:t>
            </a:r>
            <a:r>
              <a:rPr lang="it" sz="4100" b="1">
                <a:latin typeface="Arial"/>
                <a:ea typeface="Arial"/>
                <a:cs typeface="Arial"/>
                <a:sym typeface="Arial"/>
              </a:rPr>
              <a:t>research integrity</a:t>
            </a:r>
            <a:endParaRPr sz="4100" b="1">
              <a:latin typeface="Arial"/>
              <a:ea typeface="Arial"/>
              <a:cs typeface="Arial"/>
              <a:sym typeface="Arial"/>
            </a:endParaRPr>
          </a:p>
          <a:p>
            <a:pPr marL="0" lvl="0" indent="0" algn="l" rtl="0">
              <a:lnSpc>
                <a:spcPct val="115000"/>
              </a:lnSpc>
              <a:spcBef>
                <a:spcPts val="1200"/>
              </a:spcBef>
              <a:spcAft>
                <a:spcPts val="0"/>
              </a:spcAft>
              <a:buClr>
                <a:schemeClr val="dk1"/>
              </a:buClr>
              <a:buSzPct val="26829"/>
              <a:buFont typeface="Arial"/>
              <a:buNone/>
            </a:pPr>
            <a:r>
              <a:rPr lang="it" sz="4100">
                <a:latin typeface="Arial"/>
                <a:ea typeface="Arial"/>
                <a:cs typeface="Arial"/>
                <a:sym typeface="Arial"/>
              </a:rPr>
              <a:t>By managing your data, you enable </a:t>
            </a:r>
            <a:r>
              <a:rPr lang="it" sz="4100" b="1">
                <a:latin typeface="Arial"/>
                <a:ea typeface="Arial"/>
                <a:cs typeface="Arial"/>
                <a:sym typeface="Arial"/>
              </a:rPr>
              <a:t>validation and control</a:t>
            </a:r>
            <a:endParaRPr sz="4100" b="1">
              <a:latin typeface="Arial"/>
              <a:ea typeface="Arial"/>
              <a:cs typeface="Arial"/>
              <a:sym typeface="Arial"/>
            </a:endParaRPr>
          </a:p>
          <a:p>
            <a:pPr marL="0" lvl="0" indent="0" algn="l" rtl="0">
              <a:lnSpc>
                <a:spcPct val="115000"/>
              </a:lnSpc>
              <a:spcBef>
                <a:spcPts val="1200"/>
              </a:spcBef>
              <a:spcAft>
                <a:spcPts val="1200"/>
              </a:spcAft>
              <a:buNone/>
            </a:pPr>
            <a:r>
              <a:rPr lang="it" sz="4100">
                <a:latin typeface="Arial"/>
                <a:ea typeface="Arial"/>
                <a:cs typeface="Arial"/>
                <a:sym typeface="Arial"/>
              </a:rPr>
              <a:t>Someone else could use it in the future to </a:t>
            </a:r>
            <a:r>
              <a:rPr lang="it" sz="4100" b="1">
                <a:latin typeface="Arial"/>
                <a:ea typeface="Arial"/>
                <a:cs typeface="Arial"/>
                <a:sym typeface="Arial"/>
              </a:rPr>
              <a:t>advance scientific progress</a:t>
            </a:r>
            <a:endParaRPr/>
          </a:p>
        </p:txBody>
      </p:sp>
      <p:sp>
        <p:nvSpPr>
          <p:cNvPr id="390" name="Google Shape;390;p58"/>
          <p:cNvSpPr txBox="1">
            <a:spLocks noGrp="1"/>
          </p:cNvSpPr>
          <p:nvPr>
            <p:ph type="title"/>
          </p:nvPr>
        </p:nvSpPr>
        <p:spPr>
          <a:xfrm>
            <a:off x="549625" y="464375"/>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Why should you care?</a:t>
            </a:r>
            <a:endParaRPr/>
          </a:p>
        </p:txBody>
      </p:sp>
      <p:pic>
        <p:nvPicPr>
          <p:cNvPr id="391" name="Google Shape;391;p58"/>
          <p:cNvPicPr preferRelativeResize="0">
            <a:picLocks noGrp="1"/>
          </p:cNvPicPr>
          <p:nvPr>
            <p:ph type="pic" idx="2"/>
          </p:nvPr>
        </p:nvPicPr>
        <p:blipFill rotWithShape="1">
          <a:blip r:embed="rId3">
            <a:alphaModFix/>
          </a:blip>
          <a:srcRect l="19955" r="19955"/>
          <a:stretch/>
        </p:blipFill>
        <p:spPr>
          <a:xfrm>
            <a:off x="5723830" y="1084144"/>
            <a:ext cx="3168599" cy="3509401"/>
          </a:xfrm>
          <a:prstGeom prst="rect">
            <a:avLst/>
          </a:prstGeom>
          <a:noFill/>
          <a:ln>
            <a:noFill/>
          </a:ln>
        </p:spPr>
      </p:pic>
      <p:sp>
        <p:nvSpPr>
          <p:cNvPr id="392" name="Google Shape;392;p58"/>
          <p:cNvSpPr txBox="1"/>
          <p:nvPr/>
        </p:nvSpPr>
        <p:spPr>
          <a:xfrm rot="-5400000">
            <a:off x="7530875" y="2361125"/>
            <a:ext cx="30000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00">
                <a:solidFill>
                  <a:schemeClr val="dk1"/>
                </a:solidFill>
                <a:latin typeface="Calibri"/>
                <a:ea typeface="Calibri"/>
                <a:cs typeface="Calibri"/>
                <a:sym typeface="Calibri"/>
              </a:rPr>
              <a:t>Photo by</a:t>
            </a:r>
            <a:r>
              <a:rPr lang="it" sz="60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it" sz="600" u="sng">
                <a:solidFill>
                  <a:schemeClr val="hlink"/>
                </a:solidFill>
                <a:latin typeface="Calibri"/>
                <a:ea typeface="Calibri"/>
                <a:cs typeface="Calibri"/>
                <a:sym typeface="Calibri"/>
                <a:hlinkClick r:id="rId4"/>
              </a:rPr>
              <a:t>Miguel Perales</a:t>
            </a:r>
            <a:r>
              <a:rPr lang="it" sz="600">
                <a:solidFill>
                  <a:schemeClr val="dk1"/>
                </a:solidFill>
                <a:latin typeface="Calibri"/>
                <a:ea typeface="Calibri"/>
                <a:cs typeface="Calibri"/>
                <a:sym typeface="Calibri"/>
              </a:rPr>
              <a:t> on</a:t>
            </a:r>
            <a:r>
              <a:rPr lang="it" sz="600">
                <a:solidFill>
                  <a:schemeClr val="dk1"/>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 </a:t>
            </a:r>
            <a:r>
              <a:rPr lang="it" sz="600" u="sng">
                <a:solidFill>
                  <a:schemeClr val="hlink"/>
                </a:solidFill>
                <a:latin typeface="Calibri"/>
                <a:ea typeface="Calibri"/>
                <a:cs typeface="Calibri"/>
                <a:sym typeface="Calibri"/>
                <a:hlinkClick r:id="rId5"/>
              </a:rPr>
              <a:t>Unsplash</a:t>
            </a:r>
            <a:endParaRPr sz="600">
              <a:latin typeface="Calibri"/>
              <a:ea typeface="Calibri"/>
              <a:cs typeface="Calibri"/>
              <a:sym typeface="Calibri"/>
            </a:endParaRPr>
          </a:p>
        </p:txBody>
      </p:sp>
      <p:pic>
        <p:nvPicPr>
          <p:cNvPr id="393" name="Google Shape;393;p58"/>
          <p:cNvPicPr preferRelativeResize="0"/>
          <p:nvPr/>
        </p:nvPicPr>
        <p:blipFill>
          <a:blip r:embed="rId6">
            <a:alphaModFix/>
          </a:blip>
          <a:stretch>
            <a:fillRect/>
          </a:stretch>
        </p:blipFill>
        <p:spPr>
          <a:xfrm>
            <a:off x="163950" y="1385825"/>
            <a:ext cx="385675" cy="385675"/>
          </a:xfrm>
          <a:prstGeom prst="rect">
            <a:avLst/>
          </a:prstGeom>
          <a:noFill/>
          <a:ln>
            <a:noFill/>
          </a:ln>
        </p:spPr>
      </p:pic>
      <p:pic>
        <p:nvPicPr>
          <p:cNvPr id="394" name="Google Shape;394;p58"/>
          <p:cNvPicPr preferRelativeResize="0"/>
          <p:nvPr/>
        </p:nvPicPr>
        <p:blipFill>
          <a:blip r:embed="rId7">
            <a:alphaModFix/>
          </a:blip>
          <a:stretch>
            <a:fillRect/>
          </a:stretch>
        </p:blipFill>
        <p:spPr>
          <a:xfrm>
            <a:off x="163950" y="2900213"/>
            <a:ext cx="385675" cy="385675"/>
          </a:xfrm>
          <a:prstGeom prst="rect">
            <a:avLst/>
          </a:prstGeom>
          <a:noFill/>
          <a:ln>
            <a:noFill/>
          </a:ln>
        </p:spPr>
      </p:pic>
      <p:pic>
        <p:nvPicPr>
          <p:cNvPr id="395" name="Google Shape;395;p58"/>
          <p:cNvPicPr preferRelativeResize="0"/>
          <p:nvPr/>
        </p:nvPicPr>
        <p:blipFill>
          <a:blip r:embed="rId8">
            <a:alphaModFix/>
          </a:blip>
          <a:stretch>
            <a:fillRect/>
          </a:stretch>
        </p:blipFill>
        <p:spPr>
          <a:xfrm>
            <a:off x="163950" y="3451225"/>
            <a:ext cx="385675" cy="385675"/>
          </a:xfrm>
          <a:prstGeom prst="rect">
            <a:avLst/>
          </a:prstGeom>
          <a:noFill/>
          <a:ln>
            <a:noFill/>
          </a:ln>
        </p:spPr>
      </p:pic>
      <p:pic>
        <p:nvPicPr>
          <p:cNvPr id="396" name="Google Shape;396;p58"/>
          <p:cNvPicPr preferRelativeResize="0"/>
          <p:nvPr/>
        </p:nvPicPr>
        <p:blipFill>
          <a:blip r:embed="rId9">
            <a:alphaModFix/>
          </a:blip>
          <a:stretch>
            <a:fillRect/>
          </a:stretch>
        </p:blipFill>
        <p:spPr>
          <a:xfrm>
            <a:off x="163950" y="2306275"/>
            <a:ext cx="385675" cy="385675"/>
          </a:xfrm>
          <a:prstGeom prst="rect">
            <a:avLst/>
          </a:prstGeom>
          <a:noFill/>
          <a:ln>
            <a:noFill/>
          </a:ln>
        </p:spPr>
      </p:pic>
      <p:pic>
        <p:nvPicPr>
          <p:cNvPr id="397" name="Google Shape;397;p58"/>
          <p:cNvPicPr preferRelativeResize="0"/>
          <p:nvPr/>
        </p:nvPicPr>
        <p:blipFill>
          <a:blip r:embed="rId10">
            <a:alphaModFix/>
          </a:blip>
          <a:stretch>
            <a:fillRect/>
          </a:stretch>
        </p:blipFill>
        <p:spPr>
          <a:xfrm>
            <a:off x="163950" y="1814138"/>
            <a:ext cx="385675" cy="385675"/>
          </a:xfrm>
          <a:prstGeom prst="rect">
            <a:avLst/>
          </a:prstGeom>
          <a:noFill/>
          <a:ln>
            <a:noFill/>
          </a:ln>
        </p:spPr>
      </p:pic>
      <p:pic>
        <p:nvPicPr>
          <p:cNvPr id="398" name="Google Shape;398;p58"/>
          <p:cNvPicPr preferRelativeResize="0"/>
          <p:nvPr/>
        </p:nvPicPr>
        <p:blipFill>
          <a:blip r:embed="rId11">
            <a:alphaModFix/>
          </a:blip>
          <a:stretch>
            <a:fillRect/>
          </a:stretch>
        </p:blipFill>
        <p:spPr>
          <a:xfrm>
            <a:off x="163950" y="3953350"/>
            <a:ext cx="385675" cy="3856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59"/>
          <p:cNvSpPr txBox="1"/>
          <p:nvPr/>
        </p:nvSpPr>
        <p:spPr>
          <a:xfrm>
            <a:off x="163975" y="464000"/>
            <a:ext cx="7347900" cy="646500"/>
          </a:xfrm>
          <a:prstGeom prst="rect">
            <a:avLst/>
          </a:prstGeom>
          <a:noFill/>
          <a:ln>
            <a:noFill/>
          </a:ln>
        </p:spPr>
        <p:txBody>
          <a:bodyPr spcFirstLastPara="1" wrap="square" lIns="91425" tIns="91425" rIns="91425" bIns="91425" anchor="ctr" anchorCtr="0">
            <a:spAutoFit/>
          </a:bodyPr>
          <a:lstStyle/>
          <a:p>
            <a:pPr marL="0" marR="0" lvl="0" indent="0" algn="l" rtl="0">
              <a:lnSpc>
                <a:spcPct val="100000"/>
              </a:lnSpc>
              <a:spcBef>
                <a:spcPts val="0"/>
              </a:spcBef>
              <a:spcAft>
                <a:spcPts val="0"/>
              </a:spcAft>
              <a:buNone/>
            </a:pPr>
            <a:r>
              <a:rPr lang="it" sz="3000">
                <a:solidFill>
                  <a:schemeClr val="dk2"/>
                </a:solidFill>
                <a:highlight>
                  <a:srgbClr val="F8E71C"/>
                </a:highlight>
                <a:latin typeface="Oswald"/>
                <a:ea typeface="Oswald"/>
                <a:cs typeface="Oswald"/>
                <a:sym typeface="Oswald"/>
              </a:rPr>
              <a:t>The scientific method: data is key</a:t>
            </a:r>
            <a:endParaRPr sz="3000">
              <a:solidFill>
                <a:schemeClr val="dk2"/>
              </a:solidFill>
              <a:highlight>
                <a:srgbClr val="F8E71C"/>
              </a:highlight>
              <a:latin typeface="Oswald"/>
              <a:ea typeface="Oswald"/>
              <a:cs typeface="Oswald"/>
              <a:sym typeface="Oswald"/>
            </a:endParaRPr>
          </a:p>
        </p:txBody>
      </p:sp>
      <p:pic>
        <p:nvPicPr>
          <p:cNvPr id="404" name="Google Shape;404;p59"/>
          <p:cNvPicPr preferRelativeResize="0"/>
          <p:nvPr/>
        </p:nvPicPr>
        <p:blipFill>
          <a:blip r:embed="rId3">
            <a:alphaModFix/>
          </a:blip>
          <a:stretch>
            <a:fillRect/>
          </a:stretch>
        </p:blipFill>
        <p:spPr>
          <a:xfrm>
            <a:off x="381000" y="1702400"/>
            <a:ext cx="4267275" cy="2302175"/>
          </a:xfrm>
          <a:prstGeom prst="rect">
            <a:avLst/>
          </a:prstGeom>
          <a:noFill/>
          <a:ln>
            <a:noFill/>
          </a:ln>
        </p:spPr>
      </p:pic>
      <p:pic>
        <p:nvPicPr>
          <p:cNvPr id="405" name="Google Shape;405;p59"/>
          <p:cNvPicPr preferRelativeResize="0"/>
          <p:nvPr/>
        </p:nvPicPr>
        <p:blipFill>
          <a:blip r:embed="rId4">
            <a:alphaModFix/>
          </a:blip>
          <a:stretch>
            <a:fillRect/>
          </a:stretch>
        </p:blipFill>
        <p:spPr>
          <a:xfrm>
            <a:off x="5474048" y="317725"/>
            <a:ext cx="3669950" cy="4344501"/>
          </a:xfrm>
          <a:prstGeom prst="rect">
            <a:avLst/>
          </a:prstGeom>
          <a:noFill/>
          <a:ln>
            <a:noFill/>
          </a:ln>
        </p:spPr>
      </p:pic>
      <p:sp>
        <p:nvSpPr>
          <p:cNvPr id="406" name="Google Shape;406;p59"/>
          <p:cNvSpPr txBox="1"/>
          <p:nvPr/>
        </p:nvSpPr>
        <p:spPr>
          <a:xfrm>
            <a:off x="4237950" y="4812850"/>
            <a:ext cx="7347900" cy="559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900" i="1" u="sng">
                <a:solidFill>
                  <a:schemeClr val="hlink"/>
                </a:solidFill>
                <a:hlinkClick r:id="rId5"/>
              </a:rPr>
              <a:t>Portrait of Galileo Galilei</a:t>
            </a:r>
            <a:r>
              <a:rPr lang="it" sz="900">
                <a:solidFill>
                  <a:srgbClr val="202122"/>
                </a:solidFill>
              </a:rPr>
              <a:t> by </a:t>
            </a:r>
            <a:r>
              <a:rPr lang="it" sz="900" u="sng">
                <a:solidFill>
                  <a:schemeClr val="hlink"/>
                </a:solidFill>
                <a:hlinkClick r:id="rId6"/>
              </a:rPr>
              <a:t>Justus Sustermans</a:t>
            </a:r>
            <a:r>
              <a:rPr lang="it" sz="900">
                <a:solidFill>
                  <a:srgbClr val="202122"/>
                </a:solidFill>
              </a:rPr>
              <a:t> (</a:t>
            </a:r>
            <a:r>
              <a:rPr lang="it" sz="900" u="sng">
                <a:solidFill>
                  <a:schemeClr val="hlink"/>
                </a:solidFill>
                <a:hlinkClick r:id="rId7"/>
              </a:rPr>
              <a:t>Galleria degli Uffizi</a:t>
            </a:r>
            <a:r>
              <a:rPr lang="it" sz="900">
                <a:solidFill>
                  <a:srgbClr val="202122"/>
                </a:solidFill>
              </a:rPr>
              <a:t>, </a:t>
            </a:r>
            <a:r>
              <a:rPr lang="it" sz="900" u="sng">
                <a:solidFill>
                  <a:schemeClr val="hlink"/>
                </a:solidFill>
                <a:hlinkClick r:id="rId8"/>
              </a:rPr>
              <a:t>Firenze</a:t>
            </a:r>
            <a:r>
              <a:rPr lang="it" sz="900">
                <a:solidFill>
                  <a:srgbClr val="202122"/>
                </a:solidFill>
              </a:rPr>
              <a:t>), public domain</a:t>
            </a:r>
            <a:endParaRPr sz="900">
              <a:solidFill>
                <a:srgbClr val="202122"/>
              </a:solidFill>
            </a:endParaRPr>
          </a:p>
          <a:p>
            <a:pPr marL="0" lvl="0" indent="0" algn="l" rtl="0">
              <a:spcBef>
                <a:spcPts val="0"/>
              </a:spcBef>
              <a:spcAft>
                <a:spcPts val="0"/>
              </a:spcAft>
              <a:buNone/>
            </a:pPr>
            <a:endParaRPr>
              <a:latin typeface="Playfair Display"/>
              <a:ea typeface="Playfair Display"/>
              <a:cs typeface="Playfair Display"/>
              <a:sym typeface="Playfair Display"/>
            </a:endParaRPr>
          </a:p>
        </p:txBody>
      </p:sp>
      <p:sp>
        <p:nvSpPr>
          <p:cNvPr id="407" name="Google Shape;407;p59"/>
          <p:cNvSpPr/>
          <p:nvPr/>
        </p:nvSpPr>
        <p:spPr>
          <a:xfrm>
            <a:off x="257175" y="2553375"/>
            <a:ext cx="459300" cy="685800"/>
          </a:xfrm>
          <a:prstGeom prst="curvedRightArrow">
            <a:avLst>
              <a:gd name="adj1" fmla="val 25000"/>
              <a:gd name="adj2" fmla="val 50000"/>
              <a:gd name="adj3" fmla="val 24009"/>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59"/>
          <p:cNvSpPr/>
          <p:nvPr/>
        </p:nvSpPr>
        <p:spPr>
          <a:xfrm rot="10800000" flipH="1">
            <a:off x="4518925" y="2375775"/>
            <a:ext cx="459300" cy="863400"/>
          </a:xfrm>
          <a:prstGeom prst="curvedLeftArrow">
            <a:avLst>
              <a:gd name="adj1" fmla="val 25000"/>
              <a:gd name="adj2" fmla="val 50000"/>
              <a:gd name="adj3" fmla="val 25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60"/>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RDM benefits</a:t>
            </a:r>
            <a:endParaRPr/>
          </a:p>
        </p:txBody>
      </p:sp>
      <p:sp>
        <p:nvSpPr>
          <p:cNvPr id="414" name="Google Shape;414;p60"/>
          <p:cNvSpPr txBox="1"/>
          <p:nvPr/>
        </p:nvSpPr>
        <p:spPr>
          <a:xfrm>
            <a:off x="274325" y="2125975"/>
            <a:ext cx="2589000" cy="23397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it">
                <a:latin typeface="Lato"/>
                <a:ea typeface="Lato"/>
                <a:cs typeface="Lato"/>
                <a:sym typeface="Lato"/>
              </a:rPr>
              <a:t>More visibility and citations</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Opportunity for collaboration</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Career recognition</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Decrease of non-compliance risks (legal,  ethical, institutional and funders’ policies)</a:t>
            </a:r>
            <a:endParaRPr>
              <a:latin typeface="Lato"/>
              <a:ea typeface="Lato"/>
              <a:cs typeface="Lato"/>
              <a:sym typeface="Lato"/>
            </a:endParaRPr>
          </a:p>
        </p:txBody>
      </p:sp>
      <p:sp>
        <p:nvSpPr>
          <p:cNvPr id="415" name="Google Shape;415;p60"/>
          <p:cNvSpPr txBox="1"/>
          <p:nvPr/>
        </p:nvSpPr>
        <p:spPr>
          <a:xfrm>
            <a:off x="3017525" y="2125975"/>
            <a:ext cx="2794500" cy="16932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it">
                <a:latin typeface="Lato"/>
                <a:ea typeface="Lato"/>
                <a:cs typeface="Lato"/>
                <a:sym typeface="Lato"/>
              </a:rPr>
              <a:t>Facilitates data finding and reuse</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Enables new research and new insights on the data</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Protection of valuable data</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Supports research integrity and reproducibility</a:t>
            </a:r>
            <a:endParaRPr>
              <a:latin typeface="Lato"/>
              <a:ea typeface="Lato"/>
              <a:cs typeface="Lato"/>
              <a:sym typeface="Lato"/>
            </a:endParaRPr>
          </a:p>
        </p:txBody>
      </p:sp>
      <p:sp>
        <p:nvSpPr>
          <p:cNvPr id="416" name="Google Shape;416;p60"/>
          <p:cNvSpPr txBox="1"/>
          <p:nvPr/>
        </p:nvSpPr>
        <p:spPr>
          <a:xfrm>
            <a:off x="394325" y="1434475"/>
            <a:ext cx="1937400" cy="400200"/>
          </a:xfrm>
          <a:prstGeom prst="rect">
            <a:avLst/>
          </a:prstGeom>
          <a:solidFill>
            <a:srgbClr val="F8E71C"/>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latin typeface="Lato"/>
                <a:ea typeface="Lato"/>
                <a:cs typeface="Lato"/>
                <a:sym typeface="Lato"/>
              </a:rPr>
              <a:t>For researchers</a:t>
            </a:r>
            <a:endParaRPr b="1">
              <a:latin typeface="Lato"/>
              <a:ea typeface="Lato"/>
              <a:cs typeface="Lato"/>
              <a:sym typeface="Lato"/>
            </a:endParaRPr>
          </a:p>
        </p:txBody>
      </p:sp>
      <p:sp>
        <p:nvSpPr>
          <p:cNvPr id="417" name="Google Shape;417;p60"/>
          <p:cNvSpPr txBox="1"/>
          <p:nvPr/>
        </p:nvSpPr>
        <p:spPr>
          <a:xfrm>
            <a:off x="3061325" y="1434475"/>
            <a:ext cx="1937400" cy="400200"/>
          </a:xfrm>
          <a:prstGeom prst="rect">
            <a:avLst/>
          </a:prstGeom>
          <a:solidFill>
            <a:srgbClr val="F8E71C"/>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latin typeface="Lato"/>
                <a:ea typeface="Lato"/>
                <a:cs typeface="Lato"/>
                <a:sym typeface="Lato"/>
              </a:rPr>
              <a:t>For science</a:t>
            </a:r>
            <a:endParaRPr b="1">
              <a:latin typeface="Lato"/>
              <a:ea typeface="Lato"/>
              <a:cs typeface="Lato"/>
              <a:sym typeface="Lato"/>
            </a:endParaRPr>
          </a:p>
        </p:txBody>
      </p:sp>
      <p:sp>
        <p:nvSpPr>
          <p:cNvPr id="418" name="Google Shape;418;p60"/>
          <p:cNvSpPr txBox="1"/>
          <p:nvPr/>
        </p:nvSpPr>
        <p:spPr>
          <a:xfrm>
            <a:off x="5989325" y="2125975"/>
            <a:ext cx="2794500" cy="21240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Lato"/>
              <a:buChar char="●"/>
            </a:pPr>
            <a:r>
              <a:rPr lang="it">
                <a:latin typeface="Lato"/>
                <a:ea typeface="Lato"/>
                <a:cs typeface="Lato"/>
                <a:sym typeface="Lato"/>
              </a:rPr>
              <a:t>Efficient use of public resources</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Better quality research can benefit to better decision-making</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Opportunities for citizen science</a:t>
            </a:r>
            <a:endParaRPr>
              <a:latin typeface="Lato"/>
              <a:ea typeface="Lato"/>
              <a:cs typeface="Lato"/>
              <a:sym typeface="Lato"/>
            </a:endParaRPr>
          </a:p>
          <a:p>
            <a:pPr marL="457200" lvl="0" indent="-317500" algn="l" rtl="0">
              <a:spcBef>
                <a:spcPts val="0"/>
              </a:spcBef>
              <a:spcAft>
                <a:spcPts val="0"/>
              </a:spcAft>
              <a:buSzPts val="1400"/>
              <a:buFont typeface="Lato"/>
              <a:buChar char="●"/>
            </a:pPr>
            <a:r>
              <a:rPr lang="it">
                <a:latin typeface="Lato"/>
                <a:ea typeface="Lato"/>
                <a:cs typeface="Lato"/>
                <a:sym typeface="Lato"/>
              </a:rPr>
              <a:t>Increased transparency and trust in science</a:t>
            </a:r>
            <a:endParaRPr>
              <a:latin typeface="Lato"/>
              <a:ea typeface="Lato"/>
              <a:cs typeface="Lato"/>
              <a:sym typeface="Lato"/>
            </a:endParaRPr>
          </a:p>
        </p:txBody>
      </p:sp>
      <p:sp>
        <p:nvSpPr>
          <p:cNvPr id="419" name="Google Shape;419;p60"/>
          <p:cNvSpPr txBox="1"/>
          <p:nvPr/>
        </p:nvSpPr>
        <p:spPr>
          <a:xfrm>
            <a:off x="6109325" y="1434475"/>
            <a:ext cx="1937400" cy="400200"/>
          </a:xfrm>
          <a:prstGeom prst="rect">
            <a:avLst/>
          </a:prstGeom>
          <a:solidFill>
            <a:srgbClr val="F8E71C"/>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latin typeface="Lato"/>
                <a:ea typeface="Lato"/>
                <a:cs typeface="Lato"/>
                <a:sym typeface="Lato"/>
              </a:rPr>
              <a:t>For society</a:t>
            </a:r>
            <a:endParaRPr b="1">
              <a:latin typeface="Lato"/>
              <a:ea typeface="Lato"/>
              <a:cs typeface="Lato"/>
              <a:sym typeface="Lato"/>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61"/>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What is Research Data Management?</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91">
          <a:extLst>
            <a:ext uri="{FF2B5EF4-FFF2-40B4-BE49-F238E27FC236}">
              <a16:creationId xmlns:a16="http://schemas.microsoft.com/office/drawing/2014/main" id="{9EA4520D-0D63-9C54-17AB-1C0FB7291B77}"/>
            </a:ext>
          </a:extLst>
        </p:cNvPr>
        <p:cNvGrpSpPr/>
        <p:nvPr/>
      </p:nvGrpSpPr>
      <p:grpSpPr>
        <a:xfrm>
          <a:off x="0" y="0"/>
          <a:ext cx="0" cy="0"/>
          <a:chOff x="0" y="0"/>
          <a:chExt cx="0" cy="0"/>
        </a:xfrm>
      </p:grpSpPr>
      <p:sp>
        <p:nvSpPr>
          <p:cNvPr id="592" name="Google Shape;592;p81">
            <a:extLst>
              <a:ext uri="{FF2B5EF4-FFF2-40B4-BE49-F238E27FC236}">
                <a16:creationId xmlns:a16="http://schemas.microsoft.com/office/drawing/2014/main" id="{90A47519-C7A9-C8AC-281F-1CDC8537657F}"/>
              </a:ext>
            </a:extLst>
          </p:cNvPr>
          <p:cNvSpPr txBox="1">
            <a:spLocks noGrp="1"/>
          </p:cNvSpPr>
          <p:nvPr>
            <p:ph type="ctrTitle"/>
          </p:nvPr>
        </p:nvSpPr>
        <p:spPr>
          <a:xfrm>
            <a:off x="729450" y="1322450"/>
            <a:ext cx="402543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IT" sz="3300" b="0" dirty="0" err="1">
                <a:solidFill>
                  <a:srgbClr val="313131"/>
                </a:solidFill>
                <a:latin typeface="Poppins SemiBold"/>
                <a:ea typeface="Poppins SemiBold"/>
                <a:cs typeface="Poppins SemiBold"/>
                <a:sym typeface="Poppins SemiBold"/>
              </a:rPr>
              <a:t>Identify</a:t>
            </a:r>
            <a:r>
              <a:rPr lang="it-IT" sz="3300" b="0" dirty="0">
                <a:solidFill>
                  <a:srgbClr val="313131"/>
                </a:solidFill>
                <a:latin typeface="Poppins SemiBold"/>
                <a:ea typeface="Poppins SemiBold"/>
                <a:cs typeface="Poppins SemiBold"/>
                <a:sym typeface="Poppins SemiBold"/>
              </a:rPr>
              <a:t> </a:t>
            </a:r>
            <a:r>
              <a:rPr lang="it-IT" sz="3300" b="0" dirty="0" err="1">
                <a:solidFill>
                  <a:srgbClr val="313131"/>
                </a:solidFill>
                <a:latin typeface="Poppins SemiBold"/>
                <a:ea typeface="Poppins SemiBold"/>
                <a:cs typeface="Poppins SemiBold"/>
                <a:sym typeface="Poppins SemiBold"/>
              </a:rPr>
              <a:t>your</a:t>
            </a:r>
            <a:r>
              <a:rPr lang="it-IT" sz="3300" b="0" dirty="0">
                <a:solidFill>
                  <a:srgbClr val="313131"/>
                </a:solidFill>
                <a:latin typeface="Poppins SemiBold"/>
                <a:ea typeface="Poppins SemiBold"/>
                <a:cs typeface="Poppins SemiBold"/>
                <a:sym typeface="Poppins SemiBold"/>
              </a:rPr>
              <a:t> </a:t>
            </a:r>
            <a:r>
              <a:rPr lang="it-IT" sz="3300" b="0" dirty="0" err="1">
                <a:solidFill>
                  <a:srgbClr val="313131"/>
                </a:solidFill>
                <a:latin typeface="Poppins SemiBold"/>
                <a:ea typeface="Poppins SemiBold"/>
                <a:cs typeface="Poppins SemiBold"/>
                <a:sym typeface="Poppins SemiBold"/>
              </a:rPr>
              <a:t>research</a:t>
            </a:r>
            <a:r>
              <a:rPr lang="it-IT" sz="3300" b="0" dirty="0">
                <a:solidFill>
                  <a:srgbClr val="313131"/>
                </a:solidFill>
                <a:latin typeface="Poppins SemiBold"/>
                <a:ea typeface="Poppins SemiBold"/>
                <a:cs typeface="Poppins SemiBold"/>
                <a:sym typeface="Poppins SemiBold"/>
              </a:rPr>
              <a:t> data</a:t>
            </a:r>
            <a:endParaRPr sz="3300" b="0" dirty="0">
              <a:solidFill>
                <a:srgbClr val="313131"/>
              </a:solidFill>
              <a:latin typeface="Poppins SemiBold"/>
              <a:ea typeface="Poppins SemiBold"/>
              <a:cs typeface="Poppins SemiBold"/>
              <a:sym typeface="Poppins SemiBold"/>
            </a:endParaRPr>
          </a:p>
          <a:p>
            <a:pPr marL="0" lvl="0" indent="0" algn="l" rtl="0">
              <a:spcBef>
                <a:spcPts val="0"/>
              </a:spcBef>
              <a:spcAft>
                <a:spcPts val="0"/>
              </a:spcAft>
              <a:buNone/>
            </a:pPr>
            <a:endParaRPr dirty="0"/>
          </a:p>
        </p:txBody>
      </p:sp>
      <p:sp>
        <p:nvSpPr>
          <p:cNvPr id="4" name="Subtitle 3">
            <a:extLst>
              <a:ext uri="{FF2B5EF4-FFF2-40B4-BE49-F238E27FC236}">
                <a16:creationId xmlns:a16="http://schemas.microsoft.com/office/drawing/2014/main" id="{BF27732D-5F24-02D8-3D88-FE4E41A98A86}"/>
              </a:ext>
            </a:extLst>
          </p:cNvPr>
          <p:cNvSpPr>
            <a:spLocks noGrp="1"/>
          </p:cNvSpPr>
          <p:nvPr>
            <p:ph type="subTitle" idx="1"/>
          </p:nvPr>
        </p:nvSpPr>
        <p:spPr/>
        <p:txBody>
          <a:bodyPr/>
          <a:lstStyle/>
          <a:p>
            <a:endParaRPr lang="en-IT"/>
          </a:p>
        </p:txBody>
      </p:sp>
      <p:sp>
        <p:nvSpPr>
          <p:cNvPr id="5" name="Google Shape;593;p81">
            <a:extLst>
              <a:ext uri="{FF2B5EF4-FFF2-40B4-BE49-F238E27FC236}">
                <a16:creationId xmlns:a16="http://schemas.microsoft.com/office/drawing/2014/main" id="{CFA76B2F-9689-4214-9E8D-F1B3ABB36F69}"/>
              </a:ext>
            </a:extLst>
          </p:cNvPr>
          <p:cNvSpPr txBox="1">
            <a:spLocks/>
          </p:cNvSpPr>
          <p:nvPr/>
        </p:nvSpPr>
        <p:spPr>
          <a:xfrm>
            <a:off x="0" y="3360484"/>
            <a:ext cx="7688100" cy="17582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L="914400" marR="0" lvl="1"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L="1371600" marR="0" lvl="2"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L="1828800" marR="0" lvl="3"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L="2286000" marR="0" lvl="4"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L="2743200" marR="0" lvl="5"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L="3200400" marR="0" lvl="6"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L="3657600" marR="0" lvl="7"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L="4114800" marR="0" lvl="8"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pPr marL="914400" indent="-355600">
              <a:buClr>
                <a:srgbClr val="000000"/>
              </a:buClr>
              <a:buSzPts val="2000"/>
              <a:buFont typeface="Arial"/>
              <a:buChar char="●"/>
            </a:pPr>
            <a:r>
              <a:rPr lang="en-GB" sz="2000">
                <a:solidFill>
                  <a:srgbClr val="424242"/>
                </a:solidFill>
                <a:latin typeface="Calibri"/>
                <a:ea typeface="Calibri"/>
                <a:cs typeface="Calibri"/>
                <a:sym typeface="Calibri"/>
              </a:rPr>
              <a:t>Go to </a:t>
            </a:r>
            <a:r>
              <a:rPr lang="en-GB" sz="2000" b="1" u="sng">
                <a:solidFill>
                  <a:srgbClr val="4A86E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www.menti.com</a:t>
            </a:r>
            <a:r>
              <a:rPr lang="en-GB" sz="2000">
                <a:solidFill>
                  <a:srgbClr val="424242"/>
                </a:solidFill>
                <a:latin typeface="Calibri"/>
                <a:ea typeface="Calibri"/>
                <a:cs typeface="Calibri"/>
                <a:sym typeface="Calibri"/>
              </a:rPr>
              <a:t> and insert code: </a:t>
            </a:r>
            <a:br>
              <a:rPr lang="en-GB" sz="2000">
                <a:solidFill>
                  <a:srgbClr val="424242"/>
                </a:solidFill>
                <a:latin typeface="Calibri"/>
                <a:ea typeface="Calibri"/>
                <a:cs typeface="Calibri"/>
                <a:sym typeface="Calibri"/>
              </a:rPr>
            </a:br>
            <a:r>
              <a:rPr lang="en-GB" sz="2400" b="1">
                <a:latin typeface="MentiText"/>
              </a:rPr>
              <a:t>4758 1389 </a:t>
            </a:r>
          </a:p>
          <a:p>
            <a:pPr marL="558800" indent="0">
              <a:buClr>
                <a:srgbClr val="000000"/>
              </a:buClr>
              <a:buSzPts val="2000"/>
            </a:pPr>
            <a:r>
              <a:rPr lang="en-GB" sz="2000" b="1">
                <a:solidFill>
                  <a:srgbClr val="000000"/>
                </a:solidFill>
                <a:latin typeface="Arial"/>
                <a:ea typeface="Arial"/>
                <a:cs typeface="Arial"/>
                <a:sym typeface="Arial"/>
              </a:rPr>
              <a:t>OR</a:t>
            </a:r>
          </a:p>
          <a:p>
            <a:pPr marL="914400" indent="-355600">
              <a:lnSpc>
                <a:spcPct val="95000"/>
              </a:lnSpc>
              <a:buClr>
                <a:srgbClr val="000000"/>
              </a:buClr>
              <a:buSzPts val="2000"/>
              <a:buFont typeface="Arial"/>
              <a:buChar char="●"/>
            </a:pPr>
            <a:r>
              <a:rPr lang="en-GB" sz="2000">
                <a:solidFill>
                  <a:srgbClr val="424242"/>
                </a:solidFill>
                <a:latin typeface="Calibri"/>
                <a:ea typeface="Calibri"/>
                <a:cs typeface="Calibri"/>
                <a:sym typeface="Calibri"/>
              </a:rPr>
              <a:t>use your mobile/tablet to scan the QR code</a:t>
            </a:r>
            <a:endParaRPr lang="en-GB" sz="2000" dirty="0"/>
          </a:p>
        </p:txBody>
      </p:sp>
      <p:pic>
        <p:nvPicPr>
          <p:cNvPr id="6" name="Picture 5">
            <a:extLst>
              <a:ext uri="{FF2B5EF4-FFF2-40B4-BE49-F238E27FC236}">
                <a16:creationId xmlns:a16="http://schemas.microsoft.com/office/drawing/2014/main" id="{BF4EB0FD-1A1D-C714-F05D-6D864B964D1D}"/>
              </a:ext>
            </a:extLst>
          </p:cNvPr>
          <p:cNvPicPr>
            <a:picLocks noChangeAspect="1"/>
          </p:cNvPicPr>
          <p:nvPr/>
        </p:nvPicPr>
        <p:blipFill>
          <a:blip r:embed="rId4"/>
          <a:stretch>
            <a:fillRect/>
          </a:stretch>
        </p:blipFill>
        <p:spPr>
          <a:xfrm>
            <a:off x="5659920" y="1194435"/>
            <a:ext cx="2754630" cy="2754630"/>
          </a:xfrm>
          <a:prstGeom prst="rect">
            <a:avLst/>
          </a:prstGeom>
        </p:spPr>
      </p:pic>
    </p:spTree>
    <p:extLst>
      <p:ext uri="{BB962C8B-B14F-4D97-AF65-F5344CB8AC3E}">
        <p14:creationId xmlns:p14="http://schemas.microsoft.com/office/powerpoint/2010/main" val="16792451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F674D-D227-4814-A54F-27B9DD800C1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29D5E9F-A566-8397-CC8C-4BD072E7FE6A}"/>
              </a:ext>
            </a:extLst>
          </p:cNvPr>
          <p:cNvSpPr>
            <a:spLocks noGrp="1"/>
          </p:cNvSpPr>
          <p:nvPr>
            <p:ph type="title"/>
          </p:nvPr>
        </p:nvSpPr>
        <p:spPr/>
        <p:txBody>
          <a:bodyPr>
            <a:normAutofit fontScale="90000"/>
          </a:bodyPr>
          <a:lstStyle/>
          <a:p>
            <a:r>
              <a:rPr lang="en-IT" dirty="0"/>
              <a:t>Mentimeter Answers: Identify your research data 1/2</a:t>
            </a:r>
          </a:p>
        </p:txBody>
      </p:sp>
      <p:sp>
        <p:nvSpPr>
          <p:cNvPr id="4" name="Text Placeholder 3">
            <a:extLst>
              <a:ext uri="{FF2B5EF4-FFF2-40B4-BE49-F238E27FC236}">
                <a16:creationId xmlns:a16="http://schemas.microsoft.com/office/drawing/2014/main" id="{4EE06741-5245-565C-3F3A-B0643F4B3188}"/>
              </a:ext>
            </a:extLst>
          </p:cNvPr>
          <p:cNvSpPr>
            <a:spLocks noGrp="1"/>
          </p:cNvSpPr>
          <p:nvPr>
            <p:ph type="body" idx="1"/>
          </p:nvPr>
        </p:nvSpPr>
        <p:spPr/>
        <p:txBody>
          <a:bodyPr numCol="3">
            <a:noAutofit/>
          </a:bodyPr>
          <a:lstStyle/>
          <a:p>
            <a:pPr indent="-101600">
              <a:spcAft>
                <a:spcPts val="600"/>
              </a:spcAft>
              <a:buFont typeface="Arial" panose="020B0604020202020204" pitchFamily="34" charset="0"/>
              <a:buChar char="•"/>
            </a:pPr>
            <a:r>
              <a:rPr lang="en-GB" sz="900" dirty="0"/>
              <a:t>Dati </a:t>
            </a:r>
            <a:r>
              <a:rPr lang="en-GB" sz="900" dirty="0" err="1"/>
              <a:t>linguistici</a:t>
            </a:r>
            <a:endParaRPr lang="en-GB" sz="900" dirty="0"/>
          </a:p>
          <a:p>
            <a:pPr indent="-101600">
              <a:spcAft>
                <a:spcPts val="600"/>
              </a:spcAft>
              <a:buFont typeface="Arial" panose="020B0604020202020204" pitchFamily="34" charset="0"/>
              <a:buChar char="•"/>
            </a:pPr>
            <a:r>
              <a:rPr lang="en-GB" sz="900" dirty="0"/>
              <a:t>clinical longitudinal data</a:t>
            </a:r>
          </a:p>
          <a:p>
            <a:pPr indent="-101600">
              <a:spcAft>
                <a:spcPts val="600"/>
              </a:spcAft>
              <a:buFont typeface="Arial" panose="020B0604020202020204" pitchFamily="34" charset="0"/>
              <a:buChar char="•"/>
            </a:pPr>
            <a:r>
              <a:rPr lang="en-GB" sz="900" dirty="0"/>
              <a:t>Dati </a:t>
            </a:r>
            <a:r>
              <a:rPr lang="en-GB" sz="900" dirty="0" err="1"/>
              <a:t>sulle</a:t>
            </a:r>
            <a:r>
              <a:rPr lang="en-GB" sz="900" dirty="0"/>
              <a:t> </a:t>
            </a:r>
            <a:r>
              <a:rPr lang="en-GB" sz="900" dirty="0" err="1"/>
              <a:t>trasferte</a:t>
            </a:r>
            <a:r>
              <a:rPr lang="en-GB" sz="900" dirty="0"/>
              <a:t> del </a:t>
            </a:r>
            <a:r>
              <a:rPr lang="en-GB" sz="900" dirty="0" err="1"/>
              <a:t>personale</a:t>
            </a:r>
            <a:endParaRPr lang="en-GB" sz="900" dirty="0"/>
          </a:p>
          <a:p>
            <a:pPr indent="-101600">
              <a:spcAft>
                <a:spcPts val="600"/>
              </a:spcAft>
              <a:buFont typeface="Arial" panose="020B0604020202020204" pitchFamily="34" charset="0"/>
              <a:buChar char="•"/>
            </a:pPr>
            <a:r>
              <a:rPr lang="en-GB" sz="900" dirty="0"/>
              <a:t>Dataset </a:t>
            </a:r>
            <a:r>
              <a:rPr lang="en-GB" sz="900" dirty="0" err="1"/>
              <a:t>linguistici</a:t>
            </a:r>
            <a:endParaRPr lang="en-GB" sz="900" dirty="0"/>
          </a:p>
          <a:p>
            <a:pPr indent="-101600">
              <a:spcAft>
                <a:spcPts val="600"/>
              </a:spcAft>
              <a:buFont typeface="Arial" panose="020B0604020202020204" pitchFamily="34" charset="0"/>
              <a:buChar char="•"/>
            </a:pPr>
            <a:r>
              <a:rPr lang="en-GB" sz="900" dirty="0"/>
              <a:t>Timesheet del </a:t>
            </a:r>
            <a:r>
              <a:rPr lang="en-GB" sz="900" dirty="0" err="1"/>
              <a:t>personale</a:t>
            </a:r>
            <a:endParaRPr lang="en-GB" sz="900" dirty="0"/>
          </a:p>
          <a:p>
            <a:pPr indent="-101600">
              <a:spcAft>
                <a:spcPts val="600"/>
              </a:spcAft>
              <a:buFont typeface="Arial" panose="020B0604020202020204" pitchFamily="34" charset="0"/>
              <a:buChar char="•"/>
            </a:pPr>
            <a:r>
              <a:rPr lang="en-GB" sz="900" dirty="0"/>
              <a:t>Dataset</a:t>
            </a:r>
          </a:p>
          <a:p>
            <a:pPr indent="-101600">
              <a:spcAft>
                <a:spcPts val="600"/>
              </a:spcAft>
              <a:buFont typeface="Arial" panose="020B0604020202020204" pitchFamily="34" charset="0"/>
              <a:buChar char="•"/>
            </a:pPr>
            <a:r>
              <a:rPr lang="en-GB" sz="900" dirty="0"/>
              <a:t>clinical data</a:t>
            </a:r>
          </a:p>
          <a:p>
            <a:pPr indent="-101600">
              <a:spcAft>
                <a:spcPts val="600"/>
              </a:spcAft>
              <a:buFont typeface="Arial" panose="020B0604020202020204" pitchFamily="34" charset="0"/>
              <a:buChar char="•"/>
            </a:pPr>
            <a:r>
              <a:rPr lang="en-GB" sz="900" dirty="0" err="1"/>
              <a:t>Microdati</a:t>
            </a:r>
            <a:r>
              <a:rPr lang="en-GB" sz="900" dirty="0"/>
              <a:t> </a:t>
            </a:r>
            <a:r>
              <a:rPr lang="en-GB" sz="900" dirty="0" err="1"/>
              <a:t>relativi</a:t>
            </a:r>
            <a:r>
              <a:rPr lang="en-GB" sz="900" dirty="0"/>
              <a:t> a </a:t>
            </a:r>
            <a:r>
              <a:rPr lang="en-GB" sz="900" dirty="0" err="1"/>
              <a:t>indagini</a:t>
            </a:r>
            <a:r>
              <a:rPr lang="en-GB" sz="900" dirty="0"/>
              <a:t> </a:t>
            </a:r>
            <a:r>
              <a:rPr lang="en-GB" sz="900" dirty="0" err="1"/>
              <a:t>campionarie</a:t>
            </a:r>
            <a:r>
              <a:rPr lang="en-GB" sz="900" dirty="0"/>
              <a:t> </a:t>
            </a:r>
            <a:r>
              <a:rPr lang="en-GB" sz="900" dirty="0" err="1"/>
              <a:t>dell’Istat</a:t>
            </a:r>
            <a:endParaRPr lang="en-GB" sz="900" dirty="0"/>
          </a:p>
          <a:p>
            <a:pPr indent="-101600">
              <a:spcAft>
                <a:spcPts val="600"/>
              </a:spcAft>
              <a:buFont typeface="Arial" panose="020B0604020202020204" pitchFamily="34" charset="0"/>
              <a:buChar char="•"/>
            </a:pPr>
            <a:r>
              <a:rPr lang="en-GB" sz="900" dirty="0"/>
              <a:t>Focus group</a:t>
            </a:r>
          </a:p>
          <a:p>
            <a:pPr indent="-101600">
              <a:spcAft>
                <a:spcPts val="600"/>
              </a:spcAft>
              <a:buFont typeface="Arial" panose="020B0604020202020204" pitchFamily="34" charset="0"/>
              <a:buChar char="•"/>
            </a:pPr>
            <a:r>
              <a:rPr lang="en-GB" sz="900" dirty="0"/>
              <a:t>Diversi dataset </a:t>
            </a:r>
            <a:r>
              <a:rPr lang="en-GB" sz="900" dirty="0" err="1"/>
              <a:t>su</a:t>
            </a:r>
            <a:r>
              <a:rPr lang="en-GB" sz="900" dirty="0"/>
              <a:t> </a:t>
            </a:r>
            <a:r>
              <a:rPr lang="en-GB" sz="900" dirty="0" err="1"/>
              <a:t>tematiche</a:t>
            </a:r>
            <a:r>
              <a:rPr lang="en-GB" sz="900" dirty="0"/>
              <a:t> legate alle </a:t>
            </a:r>
            <a:r>
              <a:rPr lang="en-GB" sz="900" dirty="0" err="1"/>
              <a:t>scienze</a:t>
            </a:r>
            <a:r>
              <a:rPr lang="en-GB" sz="900" dirty="0"/>
              <a:t> </a:t>
            </a:r>
            <a:r>
              <a:rPr lang="en-GB" sz="900" dirty="0" err="1"/>
              <a:t>sociali</a:t>
            </a:r>
            <a:endParaRPr lang="en-GB" sz="900" dirty="0"/>
          </a:p>
          <a:p>
            <a:pPr indent="-101600">
              <a:spcAft>
                <a:spcPts val="600"/>
              </a:spcAft>
              <a:buFont typeface="Arial" panose="020B0604020202020204" pitchFamily="34" charset="0"/>
              <a:buChar char="•"/>
            </a:pPr>
            <a:r>
              <a:rPr lang="en-GB" sz="900" dirty="0"/>
              <a:t>timesheet, </a:t>
            </a:r>
            <a:r>
              <a:rPr lang="en-GB" sz="900" dirty="0" err="1"/>
              <a:t>dati</a:t>
            </a:r>
            <a:r>
              <a:rPr lang="en-GB" sz="900" dirty="0"/>
              <a:t> </a:t>
            </a:r>
            <a:r>
              <a:rPr lang="en-GB" sz="900" dirty="0" err="1"/>
              <a:t>relativi</a:t>
            </a:r>
            <a:r>
              <a:rPr lang="en-GB" sz="900" dirty="0"/>
              <a:t> ai </a:t>
            </a:r>
            <a:r>
              <a:rPr lang="en-GB" sz="900" dirty="0" err="1"/>
              <a:t>costi</a:t>
            </a:r>
            <a:r>
              <a:rPr lang="en-GB" sz="900" dirty="0"/>
              <a:t> </a:t>
            </a:r>
            <a:r>
              <a:rPr lang="en-GB" sz="900" dirty="0" err="1"/>
              <a:t>sostenuti</a:t>
            </a:r>
            <a:r>
              <a:rPr lang="en-GB" sz="900" dirty="0"/>
              <a:t>, survey</a:t>
            </a:r>
          </a:p>
          <a:p>
            <a:pPr indent="-101600">
              <a:spcAft>
                <a:spcPts val="600"/>
              </a:spcAft>
              <a:buFont typeface="Arial" panose="020B0604020202020204" pitchFamily="34" charset="0"/>
              <a:buChar char="•"/>
            </a:pPr>
            <a:r>
              <a:rPr lang="en-GB" sz="900" dirty="0" err="1"/>
              <a:t>Interviste</a:t>
            </a:r>
            <a:endParaRPr lang="en-GB" sz="900" dirty="0"/>
          </a:p>
          <a:p>
            <a:pPr indent="-101600">
              <a:spcAft>
                <a:spcPts val="600"/>
              </a:spcAft>
              <a:buFont typeface="Arial" panose="020B0604020202020204" pitchFamily="34" charset="0"/>
              <a:buChar char="•"/>
            </a:pPr>
            <a:r>
              <a:rPr lang="en-GB" sz="900" dirty="0" err="1"/>
              <a:t>Interviste</a:t>
            </a:r>
            <a:r>
              <a:rPr lang="en-GB" sz="900" dirty="0"/>
              <a:t> </a:t>
            </a:r>
            <a:r>
              <a:rPr lang="en-GB" sz="900" dirty="0" err="1"/>
              <a:t>utente</a:t>
            </a:r>
            <a:endParaRPr lang="en-GB" sz="900" dirty="0"/>
          </a:p>
          <a:p>
            <a:pPr indent="-101600">
              <a:spcAft>
                <a:spcPts val="600"/>
              </a:spcAft>
              <a:buFont typeface="Arial" panose="020B0604020202020204" pitchFamily="34" charset="0"/>
              <a:buChar char="•"/>
            </a:pPr>
            <a:r>
              <a:rPr lang="en-GB" sz="900" dirty="0"/>
              <a:t>Corpus</a:t>
            </a:r>
          </a:p>
          <a:p>
            <a:pPr indent="-101600">
              <a:spcAft>
                <a:spcPts val="600"/>
              </a:spcAft>
              <a:buFont typeface="Arial" panose="020B0604020202020204" pitchFamily="34" charset="0"/>
              <a:buChar char="•"/>
            </a:pPr>
            <a:r>
              <a:rPr lang="en-GB" sz="900" dirty="0"/>
              <a:t>Log di </a:t>
            </a:r>
            <a:r>
              <a:rPr lang="en-GB" sz="900" dirty="0" err="1"/>
              <a:t>sistema</a:t>
            </a:r>
            <a:endParaRPr lang="en-GB" sz="900" dirty="0"/>
          </a:p>
          <a:p>
            <a:pPr indent="-101600">
              <a:spcAft>
                <a:spcPts val="600"/>
              </a:spcAft>
              <a:buFont typeface="Arial" panose="020B0604020202020204" pitchFamily="34" charset="0"/>
              <a:buChar char="•"/>
            </a:pPr>
            <a:r>
              <a:rPr lang="en-GB" sz="900" dirty="0"/>
              <a:t>Dati di </a:t>
            </a:r>
            <a:r>
              <a:rPr lang="en-GB" sz="900" dirty="0" err="1"/>
              <a:t>monitoraggio</a:t>
            </a:r>
            <a:r>
              <a:rPr lang="en-GB" sz="900" dirty="0"/>
              <a:t> </a:t>
            </a:r>
            <a:r>
              <a:rPr lang="en-GB" sz="900" dirty="0" err="1"/>
              <a:t>superficiale</a:t>
            </a:r>
            <a:r>
              <a:rPr lang="en-GB" sz="900" dirty="0"/>
              <a:t> e sub-</a:t>
            </a:r>
            <a:r>
              <a:rPr lang="en-GB" sz="900" dirty="0" err="1"/>
              <a:t>superficiali</a:t>
            </a:r>
            <a:r>
              <a:rPr lang="en-GB" sz="900" dirty="0"/>
              <a:t> per la </a:t>
            </a:r>
            <a:r>
              <a:rPr lang="en-GB" sz="900" dirty="0" err="1"/>
              <a:t>caratterizzazione</a:t>
            </a:r>
            <a:r>
              <a:rPr lang="en-GB" sz="900" dirty="0"/>
              <a:t> </a:t>
            </a:r>
            <a:r>
              <a:rPr lang="en-GB" sz="900" dirty="0" err="1"/>
              <a:t>dell'evoluzione</a:t>
            </a:r>
            <a:r>
              <a:rPr lang="en-GB" sz="900" dirty="0"/>
              <a:t> di </a:t>
            </a:r>
            <a:r>
              <a:rPr lang="en-GB" sz="900" dirty="0" err="1"/>
              <a:t>fenomeni</a:t>
            </a:r>
            <a:r>
              <a:rPr lang="en-GB" sz="900" dirty="0"/>
              <a:t> di </a:t>
            </a:r>
            <a:r>
              <a:rPr lang="en-GB" sz="900" dirty="0" err="1"/>
              <a:t>frana</a:t>
            </a:r>
            <a:r>
              <a:rPr lang="en-GB" sz="900" dirty="0"/>
              <a:t>, </a:t>
            </a:r>
            <a:r>
              <a:rPr lang="en-GB" sz="900" dirty="0" err="1"/>
              <a:t>nonchè</a:t>
            </a:r>
            <a:r>
              <a:rPr lang="en-GB" sz="900" dirty="0"/>
              <a:t> </a:t>
            </a:r>
            <a:r>
              <a:rPr lang="en-GB" sz="900" dirty="0" err="1"/>
              <a:t>schede</a:t>
            </a:r>
            <a:r>
              <a:rPr lang="en-GB" sz="900" dirty="0"/>
              <a:t> </a:t>
            </a:r>
            <a:r>
              <a:rPr lang="en-GB" sz="900" dirty="0" err="1"/>
              <a:t>standardizzate</a:t>
            </a:r>
            <a:r>
              <a:rPr lang="en-GB" sz="900" dirty="0"/>
              <a:t>, </a:t>
            </a:r>
            <a:r>
              <a:rPr lang="en-GB" sz="900" dirty="0" err="1"/>
              <a:t>descrittive</a:t>
            </a:r>
            <a:r>
              <a:rPr lang="en-GB" sz="900" dirty="0"/>
              <a:t> di un </a:t>
            </a:r>
            <a:r>
              <a:rPr lang="en-GB" sz="900" dirty="0" err="1"/>
              <a:t>fenomeno</a:t>
            </a:r>
            <a:r>
              <a:rPr lang="en-GB" sz="900" dirty="0"/>
              <a:t> di </a:t>
            </a:r>
            <a:r>
              <a:rPr lang="en-GB" sz="900" dirty="0" err="1"/>
              <a:t>frana</a:t>
            </a:r>
            <a:r>
              <a:rPr lang="en-GB" sz="900" dirty="0"/>
              <a:t> e </a:t>
            </a:r>
            <a:r>
              <a:rPr lang="en-GB" sz="900" dirty="0" err="1"/>
              <a:t>danni</a:t>
            </a:r>
            <a:r>
              <a:rPr lang="en-GB" sz="900" dirty="0"/>
              <a:t> </a:t>
            </a:r>
            <a:r>
              <a:rPr lang="en-GB" sz="900" dirty="0" err="1"/>
              <a:t>associati</a:t>
            </a:r>
            <a:endParaRPr lang="en-GB" sz="900" dirty="0"/>
          </a:p>
          <a:p>
            <a:pPr indent="-101600">
              <a:spcAft>
                <a:spcPts val="600"/>
              </a:spcAft>
              <a:buFont typeface="Arial" panose="020B0604020202020204" pitchFamily="34" charset="0"/>
              <a:buChar char="•"/>
            </a:pPr>
            <a:r>
              <a:rPr lang="en-GB" sz="900" dirty="0"/>
              <a:t>Dati </a:t>
            </a:r>
            <a:r>
              <a:rPr lang="en-GB" sz="900" dirty="0" err="1"/>
              <a:t>derivanti</a:t>
            </a:r>
            <a:r>
              <a:rPr lang="en-GB" sz="900" dirty="0"/>
              <a:t> da </a:t>
            </a:r>
            <a:r>
              <a:rPr lang="en-GB" sz="900" dirty="0" err="1"/>
              <a:t>questionari</a:t>
            </a:r>
            <a:r>
              <a:rPr lang="en-GB" sz="900" dirty="0"/>
              <a:t> per </a:t>
            </a:r>
            <a:r>
              <a:rPr lang="en-GB" sz="900" dirty="0" err="1"/>
              <a:t>identificare</a:t>
            </a:r>
            <a:r>
              <a:rPr lang="en-GB" sz="900" dirty="0"/>
              <a:t> le </a:t>
            </a:r>
            <a:r>
              <a:rPr lang="en-GB" sz="900" dirty="0" err="1"/>
              <a:t>necessità</a:t>
            </a:r>
            <a:r>
              <a:rPr lang="en-GB" sz="900" dirty="0"/>
              <a:t> formative di un </a:t>
            </a:r>
            <a:r>
              <a:rPr lang="en-GB" sz="900" dirty="0" err="1"/>
              <a:t>gruppo</a:t>
            </a:r>
            <a:r>
              <a:rPr lang="en-GB" sz="900" dirty="0"/>
              <a:t> </a:t>
            </a:r>
            <a:r>
              <a:rPr lang="en-GB" sz="900" dirty="0" err="1"/>
              <a:t>molto</a:t>
            </a:r>
            <a:r>
              <a:rPr lang="en-GB" sz="900" dirty="0"/>
              <a:t> grande di stakeholder</a:t>
            </a:r>
          </a:p>
          <a:p>
            <a:pPr indent="-101600">
              <a:spcAft>
                <a:spcPts val="600"/>
              </a:spcAft>
              <a:buFont typeface="Arial" panose="020B0604020202020204" pitchFamily="34" charset="0"/>
              <a:buChar char="•"/>
            </a:pPr>
            <a:r>
              <a:rPr lang="en-GB" sz="900" dirty="0" err="1"/>
              <a:t>Risorse</a:t>
            </a:r>
            <a:r>
              <a:rPr lang="en-GB" sz="900" dirty="0"/>
              <a:t> </a:t>
            </a:r>
            <a:r>
              <a:rPr lang="en-GB" sz="900" dirty="0" err="1"/>
              <a:t>linguistiche</a:t>
            </a:r>
            <a:r>
              <a:rPr lang="en-GB" sz="900" dirty="0"/>
              <a:t>, </a:t>
            </a:r>
            <a:r>
              <a:rPr lang="en-GB" sz="900" dirty="0" err="1"/>
              <a:t>risorse</a:t>
            </a:r>
            <a:r>
              <a:rPr lang="en-GB" sz="900" dirty="0"/>
              <a:t> </a:t>
            </a:r>
            <a:r>
              <a:rPr lang="en-GB" sz="900" dirty="0" err="1"/>
              <a:t>archiviate</a:t>
            </a:r>
            <a:r>
              <a:rPr lang="en-GB" sz="900" dirty="0"/>
              <a:t> di </a:t>
            </a:r>
            <a:r>
              <a:rPr lang="en-GB" sz="900" dirty="0" err="1"/>
              <a:t>musei</a:t>
            </a:r>
            <a:r>
              <a:rPr lang="en-GB" sz="900" dirty="0"/>
              <a:t>, </a:t>
            </a:r>
            <a:r>
              <a:rPr lang="en-GB" sz="900" dirty="0" err="1"/>
              <a:t>gallerie</a:t>
            </a:r>
            <a:r>
              <a:rPr lang="en-GB" sz="900" dirty="0"/>
              <a:t>, </a:t>
            </a:r>
            <a:r>
              <a:rPr lang="en-GB" sz="900" dirty="0" err="1"/>
              <a:t>archivi</a:t>
            </a:r>
            <a:r>
              <a:rPr lang="en-GB" sz="900" dirty="0"/>
              <a:t> </a:t>
            </a:r>
            <a:r>
              <a:rPr lang="en-GB" sz="900" dirty="0" err="1"/>
              <a:t>storici</a:t>
            </a:r>
            <a:r>
              <a:rPr lang="en-GB" sz="900" dirty="0"/>
              <a:t> e </a:t>
            </a:r>
            <a:r>
              <a:rPr lang="en-GB" sz="900" dirty="0" err="1"/>
              <a:t>materiali</a:t>
            </a:r>
            <a:r>
              <a:rPr lang="en-GB" sz="900" dirty="0"/>
              <a:t> </a:t>
            </a:r>
            <a:r>
              <a:rPr lang="en-GB" sz="900" dirty="0" err="1"/>
              <a:t>culturali</a:t>
            </a:r>
            <a:r>
              <a:rPr lang="en-GB" sz="900" dirty="0"/>
              <a:t> </a:t>
            </a:r>
            <a:r>
              <a:rPr lang="en-GB" sz="900" dirty="0" err="1"/>
              <a:t>digitali</a:t>
            </a:r>
            <a:r>
              <a:rPr lang="en-GB" sz="900" dirty="0"/>
              <a:t>.</a:t>
            </a:r>
          </a:p>
        </p:txBody>
      </p:sp>
    </p:spTree>
    <p:extLst>
      <p:ext uri="{BB962C8B-B14F-4D97-AF65-F5344CB8AC3E}">
        <p14:creationId xmlns:p14="http://schemas.microsoft.com/office/powerpoint/2010/main" val="2561930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1">
          <a:extLst>
            <a:ext uri="{FF2B5EF4-FFF2-40B4-BE49-F238E27FC236}">
              <a16:creationId xmlns:a16="http://schemas.microsoft.com/office/drawing/2014/main" id="{A353B176-08C6-C63D-F19B-347C3E7046E2}"/>
            </a:ext>
          </a:extLst>
        </p:cNvPr>
        <p:cNvGrpSpPr/>
        <p:nvPr/>
      </p:nvGrpSpPr>
      <p:grpSpPr>
        <a:xfrm>
          <a:off x="0" y="0"/>
          <a:ext cx="0" cy="0"/>
          <a:chOff x="0" y="0"/>
          <a:chExt cx="0" cy="0"/>
        </a:xfrm>
      </p:grpSpPr>
      <p:sp>
        <p:nvSpPr>
          <p:cNvPr id="592" name="Google Shape;592;p81">
            <a:extLst>
              <a:ext uri="{FF2B5EF4-FFF2-40B4-BE49-F238E27FC236}">
                <a16:creationId xmlns:a16="http://schemas.microsoft.com/office/drawing/2014/main" id="{0A65EBCB-C800-2B1B-1F86-14075FE9F179}"/>
              </a:ext>
            </a:extLst>
          </p:cNvPr>
          <p:cNvSpPr txBox="1">
            <a:spLocks noGrp="1"/>
          </p:cNvSpPr>
          <p:nvPr>
            <p:ph type="ctrTitle"/>
          </p:nvPr>
        </p:nvSpPr>
        <p:spPr>
          <a:xfrm>
            <a:off x="729450" y="1322450"/>
            <a:ext cx="402543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IT" sz="3300" b="0" dirty="0" err="1">
                <a:solidFill>
                  <a:srgbClr val="313131"/>
                </a:solidFill>
                <a:latin typeface="Poppins SemiBold"/>
                <a:ea typeface="Poppins SemiBold"/>
                <a:cs typeface="Poppins SemiBold"/>
                <a:sym typeface="Poppins SemiBold"/>
              </a:rPr>
              <a:t>What</a:t>
            </a:r>
            <a:r>
              <a:rPr lang="it-IT" sz="3300" b="0" dirty="0">
                <a:solidFill>
                  <a:srgbClr val="313131"/>
                </a:solidFill>
                <a:latin typeface="Poppins SemiBold"/>
                <a:ea typeface="Poppins SemiBold"/>
                <a:cs typeface="Poppins SemiBold"/>
                <a:sym typeface="Poppins SemiBold"/>
              </a:rPr>
              <a:t> </a:t>
            </a:r>
            <a:r>
              <a:rPr lang="it-IT" sz="3300" b="0" dirty="0" err="1">
                <a:solidFill>
                  <a:srgbClr val="313131"/>
                </a:solidFill>
                <a:latin typeface="Poppins SemiBold"/>
                <a:ea typeface="Poppins SemiBold"/>
                <a:cs typeface="Poppins SemiBold"/>
                <a:sym typeface="Poppins SemiBold"/>
              </a:rPr>
              <a:t>is</a:t>
            </a:r>
            <a:r>
              <a:rPr lang="it-IT" sz="3300" b="0" dirty="0">
                <a:solidFill>
                  <a:srgbClr val="313131"/>
                </a:solidFill>
                <a:latin typeface="Poppins SemiBold"/>
                <a:ea typeface="Poppins SemiBold"/>
                <a:cs typeface="Poppins SemiBold"/>
                <a:sym typeface="Poppins SemiBold"/>
              </a:rPr>
              <a:t> Open Science?</a:t>
            </a:r>
            <a:endParaRPr sz="3300" b="0" dirty="0">
              <a:solidFill>
                <a:srgbClr val="313131"/>
              </a:solidFill>
              <a:latin typeface="Poppins SemiBold"/>
              <a:ea typeface="Poppins SemiBold"/>
              <a:cs typeface="Poppins SemiBold"/>
              <a:sym typeface="Poppins SemiBold"/>
            </a:endParaRPr>
          </a:p>
          <a:p>
            <a:pPr marL="0" lvl="0" indent="0" algn="l" rtl="0">
              <a:spcBef>
                <a:spcPts val="0"/>
              </a:spcBef>
              <a:spcAft>
                <a:spcPts val="0"/>
              </a:spcAft>
              <a:buNone/>
            </a:pPr>
            <a:endParaRPr dirty="0"/>
          </a:p>
        </p:txBody>
      </p:sp>
      <p:sp>
        <p:nvSpPr>
          <p:cNvPr id="593" name="Google Shape;593;p81">
            <a:extLst>
              <a:ext uri="{FF2B5EF4-FFF2-40B4-BE49-F238E27FC236}">
                <a16:creationId xmlns:a16="http://schemas.microsoft.com/office/drawing/2014/main" id="{3240C292-BFCB-6C4A-3C59-15C125DA5A27}"/>
              </a:ext>
            </a:extLst>
          </p:cNvPr>
          <p:cNvSpPr txBox="1">
            <a:spLocks noGrp="1"/>
          </p:cNvSpPr>
          <p:nvPr>
            <p:ph type="subTitle" idx="1"/>
          </p:nvPr>
        </p:nvSpPr>
        <p:spPr>
          <a:xfrm>
            <a:off x="0" y="3360484"/>
            <a:ext cx="7688100" cy="1758271"/>
          </a:xfrm>
          <a:prstGeom prst="rect">
            <a:avLst/>
          </a:prstGeom>
        </p:spPr>
        <p:txBody>
          <a:bodyPr spcFirstLastPara="1" wrap="square" lIns="91425" tIns="91425" rIns="91425" bIns="91425" anchor="t" anchorCtr="0">
            <a:noAutofit/>
          </a:bodyPr>
          <a:lstStyle/>
          <a:p>
            <a:pPr marL="914400" lvl="0" indent="-355600" algn="l" rtl="0">
              <a:spcBef>
                <a:spcPts val="0"/>
              </a:spcBef>
              <a:spcAft>
                <a:spcPts val="0"/>
              </a:spcAft>
              <a:buClr>
                <a:srgbClr val="000000"/>
              </a:buClr>
              <a:buSzPts val="2000"/>
              <a:buFont typeface="Arial"/>
              <a:buChar char="●"/>
            </a:pPr>
            <a:r>
              <a:rPr lang="it" sz="2000" dirty="0">
                <a:solidFill>
                  <a:srgbClr val="424242"/>
                </a:solidFill>
                <a:latin typeface="Calibri"/>
                <a:ea typeface="Calibri"/>
                <a:cs typeface="Calibri"/>
                <a:sym typeface="Calibri"/>
              </a:rPr>
              <a:t>Go to </a:t>
            </a:r>
            <a:r>
              <a:rPr lang="it" sz="2000" b="1" u="sng" dirty="0">
                <a:solidFill>
                  <a:srgbClr val="4A86E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www.menti.com</a:t>
            </a:r>
            <a:r>
              <a:rPr lang="it" sz="2000" dirty="0">
                <a:solidFill>
                  <a:srgbClr val="424242"/>
                </a:solidFill>
                <a:latin typeface="Calibri"/>
                <a:ea typeface="Calibri"/>
                <a:cs typeface="Calibri"/>
                <a:sym typeface="Calibri"/>
              </a:rPr>
              <a:t> and insert code: </a:t>
            </a:r>
            <a:br>
              <a:rPr lang="it" sz="2000" dirty="0">
                <a:solidFill>
                  <a:srgbClr val="424242"/>
                </a:solidFill>
                <a:latin typeface="Calibri"/>
                <a:ea typeface="Calibri"/>
                <a:cs typeface="Calibri"/>
                <a:sym typeface="Calibri"/>
              </a:rPr>
            </a:br>
            <a:r>
              <a:rPr lang="en-IT" sz="2400" b="1" i="0" dirty="0">
                <a:effectLst/>
                <a:latin typeface="MentiText"/>
              </a:rPr>
              <a:t>4758 1389 </a:t>
            </a:r>
          </a:p>
          <a:p>
            <a:pPr marL="558800" lvl="0" indent="0" algn="l" rtl="0">
              <a:spcBef>
                <a:spcPts val="0"/>
              </a:spcBef>
              <a:spcAft>
                <a:spcPts val="0"/>
              </a:spcAft>
              <a:buClr>
                <a:srgbClr val="000000"/>
              </a:buClr>
              <a:buSzPts val="2000"/>
            </a:pPr>
            <a:r>
              <a:rPr lang="it" sz="2000" b="1" dirty="0">
                <a:solidFill>
                  <a:srgbClr val="000000"/>
                </a:solidFill>
                <a:latin typeface="Arial"/>
                <a:ea typeface="Arial"/>
                <a:cs typeface="Arial"/>
                <a:sym typeface="Arial"/>
              </a:rPr>
              <a:t>OR</a:t>
            </a:r>
            <a:endParaRPr sz="2000" b="1" dirty="0">
              <a:solidFill>
                <a:srgbClr val="000000"/>
              </a:solidFill>
              <a:latin typeface="Arial"/>
              <a:ea typeface="Arial"/>
              <a:cs typeface="Arial"/>
              <a:sym typeface="Arial"/>
            </a:endParaRPr>
          </a:p>
          <a:p>
            <a:pPr marL="914400" lvl="0" indent="-355600" algn="l" rtl="0">
              <a:lnSpc>
                <a:spcPct val="95000"/>
              </a:lnSpc>
              <a:spcBef>
                <a:spcPts val="0"/>
              </a:spcBef>
              <a:spcAft>
                <a:spcPts val="0"/>
              </a:spcAft>
              <a:buClr>
                <a:srgbClr val="000000"/>
              </a:buClr>
              <a:buSzPts val="2000"/>
              <a:buFont typeface="Arial"/>
              <a:buChar char="●"/>
            </a:pPr>
            <a:r>
              <a:rPr lang="it" sz="2000" dirty="0">
                <a:solidFill>
                  <a:srgbClr val="424242"/>
                </a:solidFill>
                <a:latin typeface="Calibri"/>
                <a:ea typeface="Calibri"/>
                <a:cs typeface="Calibri"/>
                <a:sym typeface="Calibri"/>
              </a:rPr>
              <a:t>use your mobile/tablet to scan the QR code</a:t>
            </a:r>
            <a:endParaRPr sz="2000" dirty="0"/>
          </a:p>
        </p:txBody>
      </p:sp>
      <p:pic>
        <p:nvPicPr>
          <p:cNvPr id="4" name="Picture 3">
            <a:extLst>
              <a:ext uri="{FF2B5EF4-FFF2-40B4-BE49-F238E27FC236}">
                <a16:creationId xmlns:a16="http://schemas.microsoft.com/office/drawing/2014/main" id="{2572ECF2-61DF-0F1B-B054-E2B7D02344E8}"/>
              </a:ext>
            </a:extLst>
          </p:cNvPr>
          <p:cNvPicPr>
            <a:picLocks noChangeAspect="1"/>
          </p:cNvPicPr>
          <p:nvPr/>
        </p:nvPicPr>
        <p:blipFill>
          <a:blip r:embed="rId4"/>
          <a:stretch>
            <a:fillRect/>
          </a:stretch>
        </p:blipFill>
        <p:spPr>
          <a:xfrm>
            <a:off x="5659920" y="1194435"/>
            <a:ext cx="2754630" cy="2754630"/>
          </a:xfrm>
          <a:prstGeom prst="rect">
            <a:avLst/>
          </a:prstGeom>
        </p:spPr>
      </p:pic>
    </p:spTree>
    <p:extLst>
      <p:ext uri="{BB962C8B-B14F-4D97-AF65-F5344CB8AC3E}">
        <p14:creationId xmlns:p14="http://schemas.microsoft.com/office/powerpoint/2010/main" val="13650504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8DEFF-CA00-C000-310C-B4FEB288FD6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9EAE105-FEAB-473D-8024-6F2A37AEA427}"/>
              </a:ext>
            </a:extLst>
          </p:cNvPr>
          <p:cNvSpPr>
            <a:spLocks noGrp="1"/>
          </p:cNvSpPr>
          <p:nvPr>
            <p:ph type="title"/>
          </p:nvPr>
        </p:nvSpPr>
        <p:spPr/>
        <p:txBody>
          <a:bodyPr>
            <a:normAutofit fontScale="90000"/>
          </a:bodyPr>
          <a:lstStyle/>
          <a:p>
            <a:r>
              <a:rPr lang="en-IT" dirty="0"/>
              <a:t>Mentimeter Answers: Identify your research data 2/2</a:t>
            </a:r>
          </a:p>
        </p:txBody>
      </p:sp>
      <p:sp>
        <p:nvSpPr>
          <p:cNvPr id="4" name="Text Placeholder 3">
            <a:extLst>
              <a:ext uri="{FF2B5EF4-FFF2-40B4-BE49-F238E27FC236}">
                <a16:creationId xmlns:a16="http://schemas.microsoft.com/office/drawing/2014/main" id="{F682973C-9033-3F18-0367-3614AFF46E02}"/>
              </a:ext>
            </a:extLst>
          </p:cNvPr>
          <p:cNvSpPr>
            <a:spLocks noGrp="1"/>
          </p:cNvSpPr>
          <p:nvPr>
            <p:ph type="body" idx="1"/>
          </p:nvPr>
        </p:nvSpPr>
        <p:spPr/>
        <p:txBody>
          <a:bodyPr numCol="3">
            <a:noAutofit/>
          </a:bodyPr>
          <a:lstStyle/>
          <a:p>
            <a:pPr indent="-101600">
              <a:spcAft>
                <a:spcPts val="600"/>
              </a:spcAft>
              <a:buFont typeface="Arial" panose="020B0604020202020204" pitchFamily="34" charset="0"/>
              <a:buChar char="•"/>
            </a:pPr>
            <a:r>
              <a:rPr lang="en-GB" sz="900" dirty="0" err="1"/>
              <a:t>Censimento</a:t>
            </a:r>
            <a:r>
              <a:rPr lang="en-GB" sz="900" dirty="0"/>
              <a:t> di un </a:t>
            </a:r>
            <a:r>
              <a:rPr lang="en-GB" sz="900" dirty="0" err="1"/>
              <a:t>fondo</a:t>
            </a:r>
            <a:r>
              <a:rPr lang="en-GB" sz="900" dirty="0"/>
              <a:t> </a:t>
            </a:r>
            <a:r>
              <a:rPr lang="en-GB" sz="900" dirty="0" err="1"/>
              <a:t>fotografico</a:t>
            </a:r>
            <a:r>
              <a:rPr lang="en-GB" sz="900" dirty="0"/>
              <a:t>.. </a:t>
            </a:r>
            <a:r>
              <a:rPr lang="en-GB" sz="900" dirty="0" err="1"/>
              <a:t>biblioteca</a:t>
            </a:r>
            <a:r>
              <a:rPr lang="en-GB" sz="900" dirty="0"/>
              <a:t> </a:t>
            </a:r>
            <a:r>
              <a:rPr lang="en-GB" sz="900" dirty="0" err="1"/>
              <a:t>digitale</a:t>
            </a:r>
            <a:r>
              <a:rPr lang="en-GB" sz="900" dirty="0"/>
              <a:t> di un </a:t>
            </a:r>
            <a:r>
              <a:rPr lang="en-GB" sz="900" dirty="0" err="1"/>
              <a:t>archivio</a:t>
            </a:r>
            <a:r>
              <a:rPr lang="en-GB" sz="900" dirty="0"/>
              <a:t> </a:t>
            </a:r>
            <a:r>
              <a:rPr lang="en-GB" sz="900" dirty="0" err="1"/>
              <a:t>inedito</a:t>
            </a:r>
            <a:endParaRPr lang="en-GB" sz="900" dirty="0"/>
          </a:p>
          <a:p>
            <a:pPr indent="-101600">
              <a:spcAft>
                <a:spcPts val="600"/>
              </a:spcAft>
              <a:buFont typeface="Arial" panose="020B0604020202020204" pitchFamily="34" charset="0"/>
              <a:buChar char="•"/>
            </a:pPr>
            <a:r>
              <a:rPr lang="en-GB" sz="900" dirty="0"/>
              <a:t>Video e </a:t>
            </a:r>
            <a:r>
              <a:rPr lang="en-GB" sz="900" dirty="0" err="1"/>
              <a:t>foto</a:t>
            </a:r>
            <a:endParaRPr lang="en-GB" sz="900" dirty="0"/>
          </a:p>
          <a:p>
            <a:pPr indent="-101600">
              <a:spcAft>
                <a:spcPts val="600"/>
              </a:spcAft>
              <a:buFont typeface="Arial" panose="020B0604020202020204" pitchFamily="34" charset="0"/>
              <a:buChar char="•"/>
            </a:pPr>
            <a:r>
              <a:rPr lang="en-GB" sz="900" dirty="0" err="1"/>
              <a:t>Risposte</a:t>
            </a:r>
            <a:r>
              <a:rPr lang="en-GB" sz="900" dirty="0"/>
              <a:t> a </a:t>
            </a:r>
            <a:r>
              <a:rPr lang="en-GB" sz="900" dirty="0" err="1"/>
              <a:t>questionari</a:t>
            </a:r>
            <a:endParaRPr lang="en-GB" sz="900" dirty="0"/>
          </a:p>
          <a:p>
            <a:pPr indent="-101600">
              <a:spcAft>
                <a:spcPts val="600"/>
              </a:spcAft>
              <a:buFont typeface="Arial" panose="020B0604020202020204" pitchFamily="34" charset="0"/>
              <a:buChar char="•"/>
            </a:pPr>
            <a:r>
              <a:rPr lang="en-GB" sz="900" dirty="0"/>
              <a:t>Microscopy data</a:t>
            </a:r>
          </a:p>
          <a:p>
            <a:pPr indent="-101600">
              <a:spcAft>
                <a:spcPts val="600"/>
              </a:spcAft>
              <a:buFont typeface="Arial" panose="020B0604020202020204" pitchFamily="34" charset="0"/>
              <a:buChar char="•"/>
            </a:pPr>
            <a:r>
              <a:rPr lang="en-GB" sz="900" dirty="0" err="1"/>
              <a:t>Contributi</a:t>
            </a:r>
            <a:r>
              <a:rPr lang="en-GB" sz="900" dirty="0"/>
              <a:t> da Citizen Science, </a:t>
            </a:r>
            <a:r>
              <a:rPr lang="en-GB" sz="900" dirty="0" err="1"/>
              <a:t>sia</a:t>
            </a:r>
            <a:r>
              <a:rPr lang="en-GB" sz="900" dirty="0"/>
              <a:t> </a:t>
            </a:r>
            <a:r>
              <a:rPr lang="en-GB" sz="900" dirty="0" err="1"/>
              <a:t>qualitativi</a:t>
            </a:r>
            <a:r>
              <a:rPr lang="en-GB" sz="900" dirty="0"/>
              <a:t> </a:t>
            </a:r>
            <a:r>
              <a:rPr lang="en-GB" sz="900" dirty="0" err="1"/>
              <a:t>sia</a:t>
            </a:r>
            <a:r>
              <a:rPr lang="en-GB" sz="900" dirty="0"/>
              <a:t> </a:t>
            </a:r>
            <a:r>
              <a:rPr lang="en-GB" sz="900" dirty="0" err="1"/>
              <a:t>quantitativi</a:t>
            </a:r>
            <a:endParaRPr lang="en-GB" sz="900" dirty="0"/>
          </a:p>
          <a:p>
            <a:pPr indent="-101600">
              <a:spcAft>
                <a:spcPts val="600"/>
              </a:spcAft>
              <a:buFont typeface="Arial" panose="020B0604020202020204" pitchFamily="34" charset="0"/>
              <a:buChar char="•"/>
            </a:pPr>
            <a:r>
              <a:rPr lang="en-GB" sz="900" dirty="0" err="1"/>
              <a:t>Interviste</a:t>
            </a:r>
            <a:endParaRPr lang="en-GB" sz="900" dirty="0"/>
          </a:p>
          <a:p>
            <a:pPr indent="-101600">
              <a:spcAft>
                <a:spcPts val="600"/>
              </a:spcAft>
              <a:buFont typeface="Arial" panose="020B0604020202020204" pitchFamily="34" charset="0"/>
              <a:buChar char="•"/>
            </a:pPr>
            <a:r>
              <a:rPr lang="en-GB" sz="900" dirty="0"/>
              <a:t>food science data such as proximate composition</a:t>
            </a:r>
          </a:p>
          <a:p>
            <a:pPr indent="-101600">
              <a:spcAft>
                <a:spcPts val="600"/>
              </a:spcAft>
              <a:buFont typeface="Arial" panose="020B0604020202020204" pitchFamily="34" charset="0"/>
              <a:buChar char="•"/>
            </a:pPr>
            <a:r>
              <a:rPr lang="en-GB" sz="900" dirty="0" err="1"/>
              <a:t>Localizzazione</a:t>
            </a:r>
            <a:r>
              <a:rPr lang="en-GB" sz="900" dirty="0"/>
              <a:t> </a:t>
            </a:r>
            <a:r>
              <a:rPr lang="en-GB" sz="900" dirty="0" err="1"/>
              <a:t>manufatti</a:t>
            </a:r>
            <a:r>
              <a:rPr lang="en-GB" sz="900" dirty="0"/>
              <a:t>, </a:t>
            </a:r>
            <a:r>
              <a:rPr lang="en-GB" sz="900" dirty="0" err="1"/>
              <a:t>interviste</a:t>
            </a:r>
            <a:r>
              <a:rPr lang="en-GB" sz="900" dirty="0"/>
              <a:t> </a:t>
            </a:r>
            <a:r>
              <a:rPr lang="en-GB" sz="900" dirty="0" err="1"/>
              <a:t>orali</a:t>
            </a:r>
            <a:r>
              <a:rPr lang="en-GB" sz="900" dirty="0"/>
              <a:t>, </a:t>
            </a:r>
            <a:r>
              <a:rPr lang="en-GB" sz="900" dirty="0" err="1"/>
              <a:t>elementi</a:t>
            </a:r>
            <a:r>
              <a:rPr lang="en-GB" sz="900" dirty="0"/>
              <a:t> di </a:t>
            </a:r>
            <a:r>
              <a:rPr lang="en-GB" sz="900" dirty="0" err="1"/>
              <a:t>cartografia</a:t>
            </a:r>
            <a:r>
              <a:rPr lang="en-GB" sz="900" dirty="0"/>
              <a:t> </a:t>
            </a:r>
            <a:r>
              <a:rPr lang="en-GB" sz="900" dirty="0" err="1"/>
              <a:t>storica</a:t>
            </a:r>
            <a:r>
              <a:rPr lang="en-GB" sz="900" dirty="0"/>
              <a:t> (</a:t>
            </a:r>
            <a:r>
              <a:rPr lang="en-GB" sz="900" dirty="0" err="1"/>
              <a:t>strade</a:t>
            </a:r>
            <a:r>
              <a:rPr lang="en-GB" sz="900" dirty="0"/>
              <a:t>, </a:t>
            </a:r>
            <a:r>
              <a:rPr lang="en-GB" sz="900" dirty="0" err="1"/>
              <a:t>manufatti</a:t>
            </a:r>
            <a:r>
              <a:rPr lang="en-GB" sz="900" dirty="0"/>
              <a:t>, </a:t>
            </a:r>
            <a:r>
              <a:rPr lang="en-GB" sz="900" dirty="0" err="1"/>
              <a:t>edifici</a:t>
            </a:r>
            <a:r>
              <a:rPr lang="en-GB" sz="900" dirty="0"/>
              <a:t> etc) </a:t>
            </a:r>
            <a:r>
              <a:rPr lang="en-GB" sz="900" dirty="0" err="1"/>
              <a:t>digitalizzati</a:t>
            </a:r>
            <a:endParaRPr lang="en-GB" sz="900" dirty="0"/>
          </a:p>
          <a:p>
            <a:pPr indent="-101600">
              <a:spcAft>
                <a:spcPts val="600"/>
              </a:spcAft>
              <a:buFont typeface="Arial" panose="020B0604020202020204" pitchFamily="34" charset="0"/>
              <a:buChar char="•"/>
            </a:pPr>
            <a:r>
              <a:rPr lang="en-GB" sz="900" dirty="0"/>
              <a:t>Dato </a:t>
            </a:r>
            <a:r>
              <a:rPr lang="en-GB" sz="900" dirty="0" err="1"/>
              <a:t>testuali</a:t>
            </a:r>
            <a:r>
              <a:rPr lang="en-GB" sz="900" dirty="0"/>
              <a:t> </a:t>
            </a:r>
            <a:r>
              <a:rPr lang="en-GB" sz="900" dirty="0" err="1"/>
              <a:t>sia</a:t>
            </a:r>
            <a:r>
              <a:rPr lang="en-GB" sz="900" dirty="0"/>
              <a:t> </a:t>
            </a:r>
            <a:r>
              <a:rPr lang="en-GB" sz="900" dirty="0" err="1"/>
              <a:t>strutturati</a:t>
            </a:r>
            <a:r>
              <a:rPr lang="en-GB" sz="900" dirty="0"/>
              <a:t> </a:t>
            </a:r>
            <a:r>
              <a:rPr lang="en-GB" sz="900" dirty="0" err="1"/>
              <a:t>che</a:t>
            </a:r>
            <a:r>
              <a:rPr lang="en-GB" sz="900" dirty="0"/>
              <a:t> non </a:t>
            </a:r>
            <a:r>
              <a:rPr lang="en-GB" sz="900" dirty="0" err="1"/>
              <a:t>strutturati</a:t>
            </a:r>
            <a:r>
              <a:rPr lang="en-GB" sz="900" dirty="0"/>
              <a:t>, </a:t>
            </a:r>
            <a:r>
              <a:rPr lang="en-GB" sz="900" dirty="0" err="1"/>
              <a:t>metadati</a:t>
            </a:r>
            <a:r>
              <a:rPr lang="en-GB" sz="900" dirty="0"/>
              <a:t>, file in </a:t>
            </a:r>
            <a:r>
              <a:rPr lang="en-GB" sz="900" dirty="0" err="1"/>
              <a:t>diversi</a:t>
            </a:r>
            <a:r>
              <a:rPr lang="en-GB" sz="900" dirty="0"/>
              <a:t> </a:t>
            </a:r>
            <a:r>
              <a:rPr lang="en-GB" sz="900" dirty="0" err="1"/>
              <a:t>formati</a:t>
            </a:r>
            <a:r>
              <a:rPr lang="en-GB" sz="900" dirty="0"/>
              <a:t> </a:t>
            </a:r>
            <a:r>
              <a:rPr lang="en-GB" sz="900" dirty="0" err="1"/>
              <a:t>quali</a:t>
            </a:r>
            <a:r>
              <a:rPr lang="en-GB" sz="900" dirty="0"/>
              <a:t> tiff </a:t>
            </a:r>
            <a:r>
              <a:rPr lang="en-GB" sz="900" dirty="0" err="1"/>
              <a:t>ecc</a:t>
            </a:r>
            <a:endParaRPr lang="en-GB" sz="900" dirty="0"/>
          </a:p>
          <a:p>
            <a:pPr indent="-101600">
              <a:spcAft>
                <a:spcPts val="600"/>
              </a:spcAft>
              <a:buFont typeface="Arial" panose="020B0604020202020204" pitchFamily="34" charset="0"/>
              <a:buChar char="•"/>
            </a:pPr>
            <a:r>
              <a:rPr lang="en-GB" sz="900" dirty="0" err="1"/>
              <a:t>Metodologia</a:t>
            </a:r>
            <a:r>
              <a:rPr lang="en-GB" sz="900" dirty="0"/>
              <a:t>/</a:t>
            </a:r>
            <a:r>
              <a:rPr lang="en-GB" sz="900" dirty="0" err="1"/>
              <a:t>protocollo</a:t>
            </a:r>
            <a:r>
              <a:rPr lang="en-GB" sz="900" dirty="0"/>
              <a:t>, </a:t>
            </a:r>
            <a:r>
              <a:rPr lang="en-GB" sz="900" dirty="0" err="1"/>
              <a:t>dati</a:t>
            </a:r>
            <a:r>
              <a:rPr lang="en-GB" sz="900" dirty="0"/>
              <a:t> </a:t>
            </a:r>
            <a:r>
              <a:rPr lang="en-GB" sz="900" dirty="0" err="1"/>
              <a:t>documentali</a:t>
            </a:r>
            <a:r>
              <a:rPr lang="en-GB" sz="900" dirty="0"/>
              <a:t> e </a:t>
            </a:r>
            <a:r>
              <a:rPr lang="en-GB" sz="900" dirty="0" err="1"/>
              <a:t>strumentali</a:t>
            </a:r>
            <a:r>
              <a:rPr lang="en-GB" sz="900" dirty="0"/>
              <a:t>, </a:t>
            </a:r>
            <a:r>
              <a:rPr lang="en-GB" sz="900" dirty="0" err="1"/>
              <a:t>descrizione</a:t>
            </a:r>
            <a:r>
              <a:rPr lang="en-GB" sz="900" dirty="0"/>
              <a:t> </a:t>
            </a:r>
            <a:r>
              <a:rPr lang="en-GB" sz="900" dirty="0" err="1"/>
              <a:t>strumenti</a:t>
            </a:r>
            <a:r>
              <a:rPr lang="en-GB" sz="900" dirty="0"/>
              <a:t> </a:t>
            </a:r>
            <a:r>
              <a:rPr lang="en-GB" sz="900" dirty="0" err="1"/>
              <a:t>usati</a:t>
            </a:r>
            <a:r>
              <a:rPr lang="en-GB" sz="900" dirty="0"/>
              <a:t>, </a:t>
            </a:r>
            <a:r>
              <a:rPr lang="en-GB" sz="900" dirty="0" err="1"/>
              <a:t>composizione</a:t>
            </a:r>
            <a:r>
              <a:rPr lang="en-GB" sz="900" dirty="0"/>
              <a:t> </a:t>
            </a:r>
            <a:r>
              <a:rPr lang="en-GB" sz="900" dirty="0" err="1"/>
              <a:t>competenziale</a:t>
            </a:r>
            <a:r>
              <a:rPr lang="en-GB" sz="900" dirty="0"/>
              <a:t> del team</a:t>
            </a:r>
          </a:p>
          <a:p>
            <a:pPr indent="-101600">
              <a:spcAft>
                <a:spcPts val="600"/>
              </a:spcAft>
              <a:buFont typeface="Arial" panose="020B0604020202020204" pitchFamily="34" charset="0"/>
              <a:buChar char="•"/>
            </a:pPr>
            <a:r>
              <a:rPr lang="en-GB" sz="900" dirty="0"/>
              <a:t>Dati </a:t>
            </a:r>
            <a:r>
              <a:rPr lang="en-GB" sz="900" dirty="0" err="1"/>
              <a:t>ambientali</a:t>
            </a:r>
            <a:r>
              <a:rPr lang="en-GB" sz="900" dirty="0"/>
              <a:t>, </a:t>
            </a:r>
            <a:r>
              <a:rPr lang="en-GB" sz="900" dirty="0" err="1"/>
              <a:t>uso</a:t>
            </a:r>
            <a:r>
              <a:rPr lang="en-GB" sz="900" dirty="0"/>
              <a:t> </a:t>
            </a:r>
            <a:r>
              <a:rPr lang="en-GB" sz="900" dirty="0" err="1"/>
              <a:t>territorio</a:t>
            </a:r>
            <a:r>
              <a:rPr lang="en-GB" sz="900" dirty="0"/>
              <a:t>, </a:t>
            </a:r>
            <a:r>
              <a:rPr lang="en-GB" sz="900" dirty="0" err="1"/>
              <a:t>risorse</a:t>
            </a:r>
            <a:r>
              <a:rPr lang="en-GB" sz="900" dirty="0"/>
              <a:t> </a:t>
            </a:r>
            <a:r>
              <a:rPr lang="en-GB" sz="900" dirty="0" err="1"/>
              <a:t>ambientali</a:t>
            </a:r>
            <a:r>
              <a:rPr lang="en-GB" sz="900" dirty="0"/>
              <a:t>, </a:t>
            </a:r>
            <a:r>
              <a:rPr lang="en-GB" sz="900" dirty="0" err="1"/>
              <a:t>indicatori</a:t>
            </a:r>
            <a:r>
              <a:rPr lang="en-GB" sz="900" dirty="0"/>
              <a:t> di </a:t>
            </a:r>
            <a:r>
              <a:rPr lang="en-GB" sz="900" dirty="0" err="1"/>
              <a:t>funzionamento</a:t>
            </a:r>
            <a:r>
              <a:rPr lang="en-GB" sz="900" dirty="0"/>
              <a:t> </a:t>
            </a:r>
            <a:r>
              <a:rPr lang="en-GB" sz="900" dirty="0" err="1"/>
              <a:t>ecosistemico</a:t>
            </a:r>
            <a:r>
              <a:rPr lang="en-GB" sz="900" dirty="0"/>
              <a:t>, </a:t>
            </a:r>
            <a:r>
              <a:rPr lang="en-GB" sz="900" dirty="0" err="1"/>
              <a:t>dati</a:t>
            </a:r>
            <a:r>
              <a:rPr lang="en-GB" sz="900" dirty="0"/>
              <a:t> </a:t>
            </a:r>
            <a:r>
              <a:rPr lang="en-GB" sz="900" dirty="0" err="1"/>
              <a:t>socioeconomici</a:t>
            </a:r>
            <a:endParaRPr lang="en-GB" sz="900" dirty="0"/>
          </a:p>
          <a:p>
            <a:pPr indent="-101600">
              <a:spcAft>
                <a:spcPts val="600"/>
              </a:spcAft>
              <a:buFont typeface="Arial" panose="020B0604020202020204" pitchFamily="34" charset="0"/>
              <a:buChar char="•"/>
            </a:pPr>
            <a:r>
              <a:rPr lang="en-GB" sz="900" dirty="0"/>
              <a:t>Dati </a:t>
            </a:r>
            <a:r>
              <a:rPr lang="en-GB" sz="900" dirty="0" err="1"/>
              <a:t>numerici</a:t>
            </a:r>
            <a:r>
              <a:rPr lang="en-GB" sz="900" dirty="0"/>
              <a:t> di </a:t>
            </a:r>
            <a:r>
              <a:rPr lang="en-GB" sz="900" dirty="0" err="1"/>
              <a:t>valutzione</a:t>
            </a:r>
            <a:r>
              <a:rPr lang="en-GB" sz="900" dirty="0"/>
              <a:t> di </a:t>
            </a:r>
            <a:r>
              <a:rPr lang="en-GB" sz="900" dirty="0" err="1"/>
              <a:t>sperimentazioni</a:t>
            </a:r>
            <a:r>
              <a:rPr lang="en-GB" sz="900" dirty="0"/>
              <a:t> di tool AI o </a:t>
            </a:r>
            <a:r>
              <a:rPr lang="en-GB" sz="900" dirty="0" err="1"/>
              <a:t>llm</a:t>
            </a:r>
            <a:r>
              <a:rPr lang="en-GB" sz="900" dirty="0"/>
              <a:t> in </a:t>
            </a:r>
            <a:r>
              <a:rPr lang="en-GB" sz="900" dirty="0" err="1"/>
              <a:t>specifici</a:t>
            </a:r>
            <a:r>
              <a:rPr lang="en-GB" sz="900" dirty="0"/>
              <a:t> task</a:t>
            </a:r>
          </a:p>
          <a:p>
            <a:pPr indent="-101600">
              <a:spcAft>
                <a:spcPts val="600"/>
              </a:spcAft>
              <a:buFont typeface="Arial" panose="020B0604020202020204" pitchFamily="34" charset="0"/>
              <a:buChar char="•"/>
            </a:pPr>
            <a:r>
              <a:rPr lang="en-GB" sz="900" dirty="0"/>
              <a:t>Dati </a:t>
            </a:r>
            <a:r>
              <a:rPr lang="en-GB" sz="900" dirty="0" err="1"/>
              <a:t>su</a:t>
            </a:r>
            <a:r>
              <a:rPr lang="en-GB" sz="900" dirty="0"/>
              <a:t> </a:t>
            </a:r>
            <a:r>
              <a:rPr lang="en-GB" sz="900" dirty="0" err="1"/>
              <a:t>grandezze</a:t>
            </a:r>
            <a:r>
              <a:rPr lang="en-GB" sz="900" dirty="0"/>
              <a:t> </a:t>
            </a:r>
            <a:r>
              <a:rPr lang="en-GB" sz="900" dirty="0" err="1"/>
              <a:t>fisiche</a:t>
            </a:r>
            <a:r>
              <a:rPr lang="en-GB" sz="900" dirty="0"/>
              <a:t> </a:t>
            </a:r>
            <a:r>
              <a:rPr lang="en-GB" sz="900" dirty="0" err="1"/>
              <a:t>povenienti</a:t>
            </a:r>
            <a:r>
              <a:rPr lang="en-GB" sz="900" dirty="0"/>
              <a:t> da </a:t>
            </a:r>
            <a:r>
              <a:rPr lang="en-GB" sz="900" dirty="0" err="1"/>
              <a:t>strumenti</a:t>
            </a:r>
            <a:r>
              <a:rPr lang="en-GB" sz="900" dirty="0"/>
              <a:t> </a:t>
            </a:r>
            <a:r>
              <a:rPr lang="en-GB" sz="900" dirty="0" err="1"/>
              <a:t>che</a:t>
            </a:r>
            <a:r>
              <a:rPr lang="en-GB" sz="900" dirty="0"/>
              <a:t> </a:t>
            </a:r>
            <a:r>
              <a:rPr lang="en-GB" sz="900" dirty="0" err="1"/>
              <a:t>acquisicono</a:t>
            </a:r>
            <a:r>
              <a:rPr lang="en-GB" sz="900" dirty="0"/>
              <a:t> in continuo</a:t>
            </a:r>
          </a:p>
        </p:txBody>
      </p:sp>
    </p:spTree>
    <p:extLst>
      <p:ext uri="{BB962C8B-B14F-4D97-AF65-F5344CB8AC3E}">
        <p14:creationId xmlns:p14="http://schemas.microsoft.com/office/powerpoint/2010/main" val="15100977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63"/>
          <p:cNvSpPr txBox="1">
            <a:spLocks noGrp="1"/>
          </p:cNvSpPr>
          <p:nvPr>
            <p:ph type="title"/>
          </p:nvPr>
        </p:nvSpPr>
        <p:spPr>
          <a:xfrm>
            <a:off x="730000" y="15472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What is data?</a:t>
            </a:r>
            <a:endParaRPr/>
          </a:p>
        </p:txBody>
      </p:sp>
      <p:sp>
        <p:nvSpPr>
          <p:cNvPr id="438" name="Google Shape;438;p63"/>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1800">
                <a:solidFill>
                  <a:schemeClr val="lt1"/>
                </a:solidFill>
                <a:highlight>
                  <a:schemeClr val="accent3"/>
                </a:highlight>
              </a:rPr>
              <a:t>Data or it didn’t happen!</a:t>
            </a:r>
            <a:endParaRPr sz="1800">
              <a:solidFill>
                <a:schemeClr val="lt1"/>
              </a:solidFill>
              <a:highlight>
                <a:schemeClr val="accent3"/>
              </a:highlight>
            </a:endParaRPr>
          </a:p>
        </p:txBody>
      </p:sp>
      <p:sp>
        <p:nvSpPr>
          <p:cNvPr id="439" name="Google Shape;439;p63"/>
          <p:cNvSpPr txBox="1">
            <a:spLocks noGrp="1"/>
          </p:cNvSpPr>
          <p:nvPr>
            <p:ph type="body" idx="2"/>
          </p:nvPr>
        </p:nvSpPr>
        <p:spPr>
          <a:xfrm>
            <a:off x="5174225" y="1352625"/>
            <a:ext cx="3483900" cy="3025500"/>
          </a:xfrm>
          <a:prstGeom prst="rect">
            <a:avLst/>
          </a:prstGeom>
        </p:spPr>
        <p:txBody>
          <a:bodyPr spcFirstLastPara="1" wrap="square" lIns="91425" tIns="91425" rIns="91425" bIns="91425" anchor="t" anchorCtr="0">
            <a:normAutofit lnSpcReduction="10000"/>
          </a:bodyPr>
          <a:lstStyle/>
          <a:p>
            <a:pPr marL="0" lvl="0" indent="0" algn="l" rtl="0">
              <a:lnSpc>
                <a:spcPct val="80000"/>
              </a:lnSpc>
              <a:spcBef>
                <a:spcPts val="0"/>
              </a:spcBef>
              <a:spcAft>
                <a:spcPts val="0"/>
              </a:spcAft>
              <a:buNone/>
            </a:pPr>
            <a:r>
              <a:rPr lang="it" sz="2500">
                <a:latin typeface="Calibri"/>
                <a:ea typeface="Calibri"/>
                <a:cs typeface="Calibri"/>
                <a:sym typeface="Calibri"/>
              </a:rPr>
              <a:t>Facts, observations or experiences </a:t>
            </a:r>
            <a:br>
              <a:rPr lang="it" sz="2500">
                <a:latin typeface="Calibri"/>
                <a:ea typeface="Calibri"/>
                <a:cs typeface="Calibri"/>
                <a:sym typeface="Calibri"/>
              </a:rPr>
            </a:br>
            <a:r>
              <a:rPr lang="it" sz="2500">
                <a:latin typeface="Calibri"/>
                <a:ea typeface="Calibri"/>
                <a:cs typeface="Calibri"/>
                <a:sym typeface="Calibri"/>
              </a:rPr>
              <a:t>on which an argument or theory is constructed or tested. </a:t>
            </a:r>
            <a:br>
              <a:rPr lang="it" sz="2500">
                <a:latin typeface="Calibri"/>
                <a:ea typeface="Calibri"/>
                <a:cs typeface="Calibri"/>
                <a:sym typeface="Calibri"/>
              </a:rPr>
            </a:br>
            <a:endParaRPr sz="2500">
              <a:latin typeface="Calibri"/>
              <a:ea typeface="Calibri"/>
              <a:cs typeface="Calibri"/>
              <a:sym typeface="Calibri"/>
            </a:endParaRPr>
          </a:p>
          <a:p>
            <a:pPr marL="0" lvl="0" indent="0" algn="l" rtl="0">
              <a:lnSpc>
                <a:spcPct val="80000"/>
              </a:lnSpc>
              <a:spcBef>
                <a:spcPts val="0"/>
              </a:spcBef>
              <a:spcAft>
                <a:spcPts val="0"/>
              </a:spcAft>
              <a:buNone/>
            </a:pPr>
            <a:endParaRPr sz="2500" b="1">
              <a:latin typeface="Calibri"/>
              <a:ea typeface="Calibri"/>
              <a:cs typeface="Calibri"/>
              <a:sym typeface="Calibri"/>
            </a:endParaRPr>
          </a:p>
          <a:p>
            <a:pPr marL="0" lvl="0" indent="0" algn="l" rtl="0">
              <a:spcBef>
                <a:spcPts val="0"/>
              </a:spcBef>
              <a:spcAft>
                <a:spcPts val="0"/>
              </a:spcAft>
              <a:buNone/>
            </a:pPr>
            <a:r>
              <a:rPr lang="it" sz="1800" b="1"/>
              <a:t>Data are/contain information! </a:t>
            </a:r>
            <a:endParaRPr sz="1800" b="1"/>
          </a:p>
          <a:p>
            <a:pPr marL="0" lvl="0" indent="0" algn="l" rtl="0">
              <a:spcBef>
                <a:spcPts val="0"/>
              </a:spcBef>
              <a:spcAft>
                <a:spcPts val="0"/>
              </a:spcAft>
              <a:buNone/>
            </a:pPr>
            <a:r>
              <a:rPr lang="it" sz="1800" b="1"/>
              <a:t>(in a variety of forms and formats)</a:t>
            </a:r>
            <a:endParaRPr sz="1800" b="1"/>
          </a:p>
          <a:p>
            <a:pPr marL="0" lvl="0" indent="0" algn="l" rtl="0">
              <a:spcBef>
                <a:spcPts val="0"/>
              </a:spcBef>
              <a:spcAft>
                <a:spcPts val="1200"/>
              </a:spcAft>
              <a:buNone/>
            </a:pPr>
            <a:endParaRPr/>
          </a:p>
        </p:txBody>
      </p:sp>
      <p:sp>
        <p:nvSpPr>
          <p:cNvPr id="440" name="Google Shape;440;p63"/>
          <p:cNvSpPr txBox="1"/>
          <p:nvPr/>
        </p:nvSpPr>
        <p:spPr>
          <a:xfrm>
            <a:off x="4572000" y="4291725"/>
            <a:ext cx="4572000" cy="851700"/>
          </a:xfrm>
          <a:prstGeom prst="rect">
            <a:avLst/>
          </a:prstGeom>
          <a:noFill/>
          <a:ln>
            <a:noFill/>
          </a:ln>
        </p:spPr>
        <p:txBody>
          <a:bodyPr spcFirstLastPara="1" wrap="square" lIns="0" tIns="180000" rIns="0" bIns="0" anchor="t" anchorCtr="0">
            <a:noAutofit/>
          </a:bodyPr>
          <a:lstStyle/>
          <a:p>
            <a:pPr marL="0" lvl="0" indent="0" algn="ctr" rtl="0">
              <a:lnSpc>
                <a:spcPct val="80000"/>
              </a:lnSpc>
              <a:spcBef>
                <a:spcPts val="0"/>
              </a:spcBef>
              <a:spcAft>
                <a:spcPts val="0"/>
              </a:spcAft>
              <a:buNone/>
            </a:pPr>
            <a:r>
              <a:rPr lang="it">
                <a:solidFill>
                  <a:schemeClr val="accent1"/>
                </a:solidFill>
                <a:latin typeface="Calibri"/>
                <a:ea typeface="Calibri"/>
                <a:cs typeface="Calibri"/>
                <a:sym typeface="Calibri"/>
              </a:rPr>
              <a:t>UCL Research Data Policy</a:t>
            </a:r>
            <a:endParaRPr>
              <a:solidFill>
                <a:schemeClr val="accent1"/>
              </a:solidFill>
              <a:latin typeface="Calibri"/>
              <a:ea typeface="Calibri"/>
              <a:cs typeface="Calibri"/>
              <a:sym typeface="Calibri"/>
            </a:endParaRPr>
          </a:p>
          <a:p>
            <a:pPr marL="0" lvl="0" indent="0" algn="ctr" rtl="0">
              <a:lnSpc>
                <a:spcPct val="80000"/>
              </a:lnSpc>
              <a:spcBef>
                <a:spcPts val="300"/>
              </a:spcBef>
              <a:spcAft>
                <a:spcPts val="0"/>
              </a:spcAft>
              <a:buNone/>
            </a:pPr>
            <a:r>
              <a:rPr lang="it" u="sng">
                <a:solidFill>
                  <a:schemeClr val="accent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https://www.ucl.ac.uk/library/research-support/research-data-management</a:t>
            </a:r>
            <a:r>
              <a:rPr lang="it">
                <a:solidFill>
                  <a:schemeClr val="accent1"/>
                </a:solidFill>
                <a:latin typeface="Calibri"/>
                <a:ea typeface="Calibri"/>
                <a:cs typeface="Calibri"/>
                <a:sym typeface="Calibri"/>
              </a:rPr>
              <a:t> </a:t>
            </a:r>
            <a:endParaRPr>
              <a:solidFill>
                <a:schemeClr val="accen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4"/>
          <p:cNvSpPr txBox="1">
            <a:spLocks noGrp="1"/>
          </p:cNvSpPr>
          <p:nvPr>
            <p:ph type="body" idx="1"/>
          </p:nvPr>
        </p:nvSpPr>
        <p:spPr>
          <a:xfrm>
            <a:off x="251520" y="1084144"/>
            <a:ext cx="5221200" cy="3499200"/>
          </a:xfrm>
          <a:prstGeom prst="rect">
            <a:avLst/>
          </a:prstGeom>
        </p:spPr>
        <p:txBody>
          <a:bodyPr spcFirstLastPara="1" wrap="square" lIns="91425" tIns="45700" rIns="91425" bIns="45700" anchor="t" anchorCtr="0">
            <a:normAutofit lnSpcReduction="10000"/>
          </a:bodyPr>
          <a:lstStyle/>
          <a:p>
            <a:pPr marL="0" lvl="0" indent="0" algn="l" rtl="0">
              <a:lnSpc>
                <a:spcPct val="123529"/>
              </a:lnSpc>
              <a:spcBef>
                <a:spcPts val="800"/>
              </a:spcBef>
              <a:spcAft>
                <a:spcPts val="0"/>
              </a:spcAft>
              <a:buNone/>
            </a:pPr>
            <a:endParaRPr sz="1450">
              <a:solidFill>
                <a:srgbClr val="333333"/>
              </a:solidFill>
              <a:highlight>
                <a:srgbClr val="FFFFFF"/>
              </a:highlight>
              <a:latin typeface="Arial"/>
              <a:ea typeface="Arial"/>
              <a:cs typeface="Arial"/>
              <a:sym typeface="Arial"/>
            </a:endParaRPr>
          </a:p>
          <a:p>
            <a:pPr marL="0" lvl="0" indent="0" algn="l" rtl="0">
              <a:lnSpc>
                <a:spcPct val="115000"/>
              </a:lnSpc>
              <a:spcBef>
                <a:spcPts val="400"/>
              </a:spcBef>
              <a:spcAft>
                <a:spcPts val="0"/>
              </a:spcAft>
              <a:buNone/>
            </a:pPr>
            <a:r>
              <a:rPr lang="it" sz="1300">
                <a:solidFill>
                  <a:srgbClr val="333333"/>
                </a:solidFill>
                <a:highlight>
                  <a:srgbClr val="FFFFFF"/>
                </a:highlight>
                <a:latin typeface="Arial"/>
                <a:ea typeface="Arial"/>
                <a:cs typeface="Arial"/>
                <a:sym typeface="Arial"/>
              </a:rPr>
              <a:t>There is a huge variety of data types. Research data can be classified in different ways, for example based on their:</a:t>
            </a:r>
            <a:endParaRPr sz="1300">
              <a:solidFill>
                <a:srgbClr val="333333"/>
              </a:solidFill>
              <a:highlight>
                <a:srgbClr val="FFFFFF"/>
              </a:highlight>
              <a:latin typeface="Arial"/>
              <a:ea typeface="Arial"/>
              <a:cs typeface="Arial"/>
              <a:sym typeface="Arial"/>
            </a:endParaRPr>
          </a:p>
          <a:p>
            <a:pPr marL="457200" lvl="0" indent="-228600" algn="l" rtl="0">
              <a:lnSpc>
                <a:spcPct val="115000"/>
              </a:lnSpc>
              <a:spcBef>
                <a:spcPts val="600"/>
              </a:spcBef>
              <a:spcAft>
                <a:spcPts val="0"/>
              </a:spcAft>
              <a:buClr>
                <a:srgbClr val="333333"/>
              </a:buClr>
              <a:buSzPts val="1300"/>
              <a:buFont typeface="Arial"/>
              <a:buNone/>
            </a:pPr>
            <a:r>
              <a:rPr lang="it" sz="1300" b="1">
                <a:solidFill>
                  <a:srgbClr val="333333"/>
                </a:solidFill>
                <a:highlight>
                  <a:srgbClr val="FFFFFF"/>
                </a:highlight>
                <a:latin typeface="Arial"/>
                <a:ea typeface="Arial"/>
                <a:cs typeface="Arial"/>
                <a:sym typeface="Arial"/>
              </a:rPr>
              <a:t>Content</a:t>
            </a:r>
            <a:r>
              <a:rPr lang="it" sz="1300">
                <a:solidFill>
                  <a:srgbClr val="333333"/>
                </a:solidFill>
                <a:highlight>
                  <a:srgbClr val="FFFFFF"/>
                </a:highlight>
                <a:latin typeface="Arial"/>
                <a:ea typeface="Arial"/>
                <a:cs typeface="Arial"/>
                <a:sym typeface="Arial"/>
              </a:rPr>
              <a:t>: numerical, textual, audiovisual, multimedia…</a:t>
            </a:r>
            <a:endParaRPr sz="1300">
              <a:solidFill>
                <a:srgbClr val="333333"/>
              </a:solidFill>
              <a:highlight>
                <a:srgbClr val="FFFFFF"/>
              </a:highlight>
              <a:latin typeface="Arial"/>
              <a:ea typeface="Arial"/>
              <a:cs typeface="Arial"/>
              <a:sym typeface="Arial"/>
            </a:endParaRPr>
          </a:p>
          <a:p>
            <a:pPr marL="457200" lvl="0" indent="-228600" algn="l" rtl="0">
              <a:lnSpc>
                <a:spcPct val="115000"/>
              </a:lnSpc>
              <a:spcBef>
                <a:spcPts val="0"/>
              </a:spcBef>
              <a:spcAft>
                <a:spcPts val="0"/>
              </a:spcAft>
              <a:buClr>
                <a:srgbClr val="333333"/>
              </a:buClr>
              <a:buSzPts val="1300"/>
              <a:buFont typeface="Arial"/>
              <a:buNone/>
            </a:pPr>
            <a:r>
              <a:rPr lang="it" sz="1300" b="1">
                <a:solidFill>
                  <a:srgbClr val="333333"/>
                </a:solidFill>
                <a:highlight>
                  <a:srgbClr val="FFFFFF"/>
                </a:highlight>
                <a:latin typeface="Arial"/>
                <a:ea typeface="Arial"/>
                <a:cs typeface="Arial"/>
                <a:sym typeface="Arial"/>
              </a:rPr>
              <a:t>Format</a:t>
            </a:r>
            <a:r>
              <a:rPr lang="it" sz="1300">
                <a:solidFill>
                  <a:srgbClr val="333333"/>
                </a:solidFill>
                <a:highlight>
                  <a:srgbClr val="FFFFFF"/>
                </a:highlight>
                <a:latin typeface="Arial"/>
                <a:ea typeface="Arial"/>
                <a:cs typeface="Arial"/>
                <a:sym typeface="Arial"/>
              </a:rPr>
              <a:t>: spreadsheets, databases, images, maps, audio files, (un)structured text…</a:t>
            </a:r>
            <a:endParaRPr sz="1300">
              <a:solidFill>
                <a:srgbClr val="333333"/>
              </a:solidFill>
              <a:highlight>
                <a:srgbClr val="FFFFFF"/>
              </a:highlight>
              <a:latin typeface="Arial"/>
              <a:ea typeface="Arial"/>
              <a:cs typeface="Arial"/>
              <a:sym typeface="Arial"/>
            </a:endParaRPr>
          </a:p>
          <a:p>
            <a:pPr marL="457200" lvl="0" indent="-228600" algn="l" rtl="0">
              <a:lnSpc>
                <a:spcPct val="115000"/>
              </a:lnSpc>
              <a:spcBef>
                <a:spcPts val="0"/>
              </a:spcBef>
              <a:spcAft>
                <a:spcPts val="0"/>
              </a:spcAft>
              <a:buClr>
                <a:srgbClr val="333333"/>
              </a:buClr>
              <a:buSzPts val="1300"/>
              <a:buFont typeface="Arial"/>
              <a:buNone/>
            </a:pPr>
            <a:r>
              <a:rPr lang="it" sz="1300" b="1">
                <a:solidFill>
                  <a:srgbClr val="333333"/>
                </a:solidFill>
                <a:highlight>
                  <a:srgbClr val="FFFFFF"/>
                </a:highlight>
                <a:latin typeface="Arial"/>
                <a:ea typeface="Arial"/>
                <a:cs typeface="Arial"/>
                <a:sym typeface="Arial"/>
              </a:rPr>
              <a:t>Mode of data collection</a:t>
            </a:r>
            <a:r>
              <a:rPr lang="it" sz="1300">
                <a:solidFill>
                  <a:srgbClr val="333333"/>
                </a:solidFill>
                <a:highlight>
                  <a:srgbClr val="FFFFFF"/>
                </a:highlight>
                <a:latin typeface="Arial"/>
                <a:ea typeface="Arial"/>
                <a:cs typeface="Arial"/>
                <a:sym typeface="Arial"/>
              </a:rPr>
              <a:t>: experimental, observational, simulation, derived/compiled from other sources</a:t>
            </a:r>
            <a:endParaRPr sz="1300">
              <a:solidFill>
                <a:srgbClr val="333333"/>
              </a:solidFill>
              <a:highlight>
                <a:srgbClr val="FFFFFF"/>
              </a:highlight>
              <a:latin typeface="Arial"/>
              <a:ea typeface="Arial"/>
              <a:cs typeface="Arial"/>
              <a:sym typeface="Arial"/>
            </a:endParaRPr>
          </a:p>
          <a:p>
            <a:pPr marL="457200" lvl="0" indent="-228600" algn="l" rtl="0">
              <a:lnSpc>
                <a:spcPct val="115000"/>
              </a:lnSpc>
              <a:spcBef>
                <a:spcPts val="0"/>
              </a:spcBef>
              <a:spcAft>
                <a:spcPts val="0"/>
              </a:spcAft>
              <a:buClr>
                <a:srgbClr val="333333"/>
              </a:buClr>
              <a:buSzPts val="1300"/>
              <a:buFont typeface="Arial"/>
              <a:buNone/>
            </a:pPr>
            <a:r>
              <a:rPr lang="it" sz="1300" b="1">
                <a:solidFill>
                  <a:srgbClr val="333333"/>
                </a:solidFill>
                <a:highlight>
                  <a:srgbClr val="FFFFFF"/>
                </a:highlight>
                <a:latin typeface="Arial"/>
                <a:ea typeface="Arial"/>
                <a:cs typeface="Arial"/>
                <a:sym typeface="Arial"/>
              </a:rPr>
              <a:t>Digital</a:t>
            </a:r>
            <a:r>
              <a:rPr lang="it" sz="1300">
                <a:solidFill>
                  <a:srgbClr val="333333"/>
                </a:solidFill>
                <a:highlight>
                  <a:srgbClr val="FFFFFF"/>
                </a:highlight>
                <a:latin typeface="Arial"/>
                <a:ea typeface="Arial"/>
                <a:cs typeface="Arial"/>
                <a:sym typeface="Arial"/>
              </a:rPr>
              <a:t> (born-digital or digitized) or non-digital nature (e.g. paper surveys, notes…)</a:t>
            </a:r>
            <a:endParaRPr sz="1300">
              <a:solidFill>
                <a:srgbClr val="333333"/>
              </a:solidFill>
              <a:highlight>
                <a:srgbClr val="FFFFFF"/>
              </a:highlight>
              <a:latin typeface="Arial"/>
              <a:ea typeface="Arial"/>
              <a:cs typeface="Arial"/>
              <a:sym typeface="Arial"/>
            </a:endParaRPr>
          </a:p>
          <a:p>
            <a:pPr marL="457200" lvl="0" indent="-228600" algn="l" rtl="0">
              <a:lnSpc>
                <a:spcPct val="115000"/>
              </a:lnSpc>
              <a:spcBef>
                <a:spcPts val="0"/>
              </a:spcBef>
              <a:spcAft>
                <a:spcPts val="0"/>
              </a:spcAft>
              <a:buClr>
                <a:srgbClr val="333333"/>
              </a:buClr>
              <a:buSzPts val="1300"/>
              <a:buFont typeface="Arial"/>
              <a:buNone/>
            </a:pPr>
            <a:r>
              <a:rPr lang="it" sz="1300" b="1">
                <a:solidFill>
                  <a:srgbClr val="333333"/>
                </a:solidFill>
                <a:highlight>
                  <a:srgbClr val="FFFFFF"/>
                </a:highlight>
                <a:latin typeface="Arial"/>
                <a:ea typeface="Arial"/>
                <a:cs typeface="Arial"/>
                <a:sym typeface="Arial"/>
              </a:rPr>
              <a:t>Primary</a:t>
            </a:r>
            <a:r>
              <a:rPr lang="it" sz="1300">
                <a:solidFill>
                  <a:srgbClr val="333333"/>
                </a:solidFill>
                <a:highlight>
                  <a:srgbClr val="FFFFFF"/>
                </a:highlight>
                <a:latin typeface="Arial"/>
                <a:ea typeface="Arial"/>
                <a:cs typeface="Arial"/>
                <a:sym typeface="Arial"/>
              </a:rPr>
              <a:t> (generated by the researcher for a particular research purpose or project) or secondary nature (originally created by someone else for another purpose)</a:t>
            </a:r>
            <a:endParaRPr sz="1300">
              <a:solidFill>
                <a:srgbClr val="333333"/>
              </a:solidFill>
              <a:highlight>
                <a:srgbClr val="FFFFFF"/>
              </a:highlight>
              <a:latin typeface="Arial"/>
              <a:ea typeface="Arial"/>
              <a:cs typeface="Arial"/>
              <a:sym typeface="Arial"/>
            </a:endParaRPr>
          </a:p>
          <a:p>
            <a:pPr marL="457200" lvl="0" indent="-228600" algn="l" rtl="0">
              <a:lnSpc>
                <a:spcPct val="115000"/>
              </a:lnSpc>
              <a:spcBef>
                <a:spcPts val="0"/>
              </a:spcBef>
              <a:spcAft>
                <a:spcPts val="0"/>
              </a:spcAft>
              <a:buClr>
                <a:srgbClr val="333333"/>
              </a:buClr>
              <a:buSzPts val="1300"/>
              <a:buFont typeface="Arial"/>
              <a:buNone/>
            </a:pPr>
            <a:r>
              <a:rPr lang="it" sz="1300" b="1">
                <a:solidFill>
                  <a:srgbClr val="333333"/>
                </a:solidFill>
                <a:highlight>
                  <a:srgbClr val="FFFFFF"/>
                </a:highlight>
                <a:latin typeface="Arial"/>
                <a:ea typeface="Arial"/>
                <a:cs typeface="Arial"/>
                <a:sym typeface="Arial"/>
              </a:rPr>
              <a:t>Raw</a:t>
            </a:r>
            <a:r>
              <a:rPr lang="it" sz="1300">
                <a:solidFill>
                  <a:srgbClr val="333333"/>
                </a:solidFill>
                <a:highlight>
                  <a:srgbClr val="FFFFFF"/>
                </a:highlight>
                <a:latin typeface="Arial"/>
                <a:ea typeface="Arial"/>
                <a:cs typeface="Arial"/>
                <a:sym typeface="Arial"/>
              </a:rPr>
              <a:t> or processed nature</a:t>
            </a:r>
            <a:endParaRPr sz="1300">
              <a:solidFill>
                <a:srgbClr val="333333"/>
              </a:solidFill>
              <a:highlight>
                <a:srgbClr val="FFFFFF"/>
              </a:highlight>
              <a:latin typeface="Arial"/>
              <a:ea typeface="Arial"/>
              <a:cs typeface="Arial"/>
              <a:sym typeface="Arial"/>
            </a:endParaRPr>
          </a:p>
          <a:p>
            <a:pPr marL="0" lvl="0" indent="0" algn="just" rtl="0">
              <a:spcBef>
                <a:spcPts val="1200"/>
              </a:spcBef>
              <a:spcAft>
                <a:spcPts val="1200"/>
              </a:spcAft>
              <a:buNone/>
            </a:pPr>
            <a:endParaRPr/>
          </a:p>
        </p:txBody>
      </p:sp>
      <p:sp>
        <p:nvSpPr>
          <p:cNvPr id="446" name="Google Shape;446;p64"/>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fontScale="90000"/>
          </a:bodyPr>
          <a:lstStyle/>
          <a:p>
            <a:pPr marL="0" lvl="0" indent="0" algn="l" rtl="0">
              <a:lnSpc>
                <a:spcPct val="123529"/>
              </a:lnSpc>
              <a:spcBef>
                <a:spcPts val="800"/>
              </a:spcBef>
              <a:spcAft>
                <a:spcPts val="400"/>
              </a:spcAft>
              <a:buNone/>
            </a:pPr>
            <a:r>
              <a:rPr lang="it" sz="1800">
                <a:solidFill>
                  <a:srgbClr val="333333"/>
                </a:solidFill>
                <a:highlight>
                  <a:srgbClr val="FFFFFF"/>
                </a:highlight>
                <a:latin typeface="Arial"/>
                <a:ea typeface="Arial"/>
                <a:cs typeface="Arial"/>
                <a:sym typeface="Arial"/>
              </a:rPr>
              <a:t>Types of research data</a:t>
            </a:r>
            <a:endParaRPr sz="1800"/>
          </a:p>
        </p:txBody>
      </p:sp>
      <p:pic>
        <p:nvPicPr>
          <p:cNvPr id="447" name="Google Shape;447;p64"/>
          <p:cNvPicPr preferRelativeResize="0">
            <a:picLocks noGrp="1"/>
          </p:cNvPicPr>
          <p:nvPr>
            <p:ph type="pic" idx="2"/>
          </p:nvPr>
        </p:nvPicPr>
        <p:blipFill rotWithShape="1">
          <a:blip r:embed="rId3">
            <a:alphaModFix/>
          </a:blip>
          <a:srcRect l="19783" r="19789"/>
          <a:stretch/>
        </p:blipFill>
        <p:spPr>
          <a:xfrm>
            <a:off x="5723830" y="1084144"/>
            <a:ext cx="3168600" cy="3509399"/>
          </a:xfrm>
          <a:prstGeom prst="rect">
            <a:avLst/>
          </a:prstGeom>
        </p:spPr>
      </p:pic>
      <p:sp>
        <p:nvSpPr>
          <p:cNvPr id="448" name="Google Shape;448;p64"/>
          <p:cNvSpPr txBox="1"/>
          <p:nvPr/>
        </p:nvSpPr>
        <p:spPr>
          <a:xfrm>
            <a:off x="5604500" y="4614575"/>
            <a:ext cx="3360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rPr>
              <a:t>Image by </a:t>
            </a:r>
            <a:r>
              <a:rPr lang="it" sz="800" u="sng">
                <a:solidFill>
                  <a:schemeClr val="accent1"/>
                </a:solidFill>
                <a:hlinkClick r:id="rId4">
                  <a:extLst>
                    <a:ext uri="{A12FA001-AC4F-418D-AE19-62706E023703}">
                      <ahyp:hlinkClr xmlns:ahyp="http://schemas.microsoft.com/office/drawing/2018/hyperlinkcolor" val="tx"/>
                    </a:ext>
                  </a:extLst>
                </a:hlinkClick>
              </a:rPr>
              <a:t>Gerd Altmann</a:t>
            </a:r>
            <a:r>
              <a:rPr lang="it" sz="800">
                <a:solidFill>
                  <a:schemeClr val="accent1"/>
                </a:solidFill>
              </a:rPr>
              <a:t> from </a:t>
            </a:r>
            <a:r>
              <a:rPr lang="it" sz="800" u="sng">
                <a:solidFill>
                  <a:schemeClr val="accent1"/>
                </a:solidFill>
                <a:hlinkClick r:id="rId5">
                  <a:extLst>
                    <a:ext uri="{A12FA001-AC4F-418D-AE19-62706E023703}">
                      <ahyp:hlinkClr xmlns:ahyp="http://schemas.microsoft.com/office/drawing/2018/hyperlinkcolor" val="tx"/>
                    </a:ext>
                  </a:extLst>
                </a:hlinkClick>
              </a:rPr>
              <a:t>Pixabay</a:t>
            </a:r>
            <a:r>
              <a:rPr lang="it" sz="800">
                <a:solidFill>
                  <a:schemeClr val="accent1"/>
                </a:solidFill>
                <a:highlight>
                  <a:srgbClr val="FFFFFF"/>
                </a:highlight>
              </a:rPr>
              <a:t> </a:t>
            </a:r>
            <a:endParaRPr sz="800">
              <a:solidFill>
                <a:schemeClr val="accent1"/>
              </a:solidFill>
              <a:latin typeface="Lato"/>
              <a:ea typeface="Lato"/>
              <a:cs typeface="Lato"/>
              <a:sym typeface="Lato"/>
            </a:endParaRPr>
          </a:p>
        </p:txBody>
      </p:sp>
      <p:sp>
        <p:nvSpPr>
          <p:cNvPr id="449" name="Google Shape;449;p64"/>
          <p:cNvSpPr txBox="1"/>
          <p:nvPr/>
        </p:nvSpPr>
        <p:spPr>
          <a:xfrm>
            <a:off x="95250" y="4261875"/>
            <a:ext cx="7338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200">
                <a:latin typeface="Lato"/>
                <a:ea typeface="Lato"/>
                <a:cs typeface="Lato"/>
                <a:sym typeface="Lato"/>
              </a:rPr>
              <a:t>https://www.ugent.be/en/research/datamanagement/why/rdm-explained.htm</a:t>
            </a:r>
            <a:endParaRPr sz="1200">
              <a:latin typeface="Lato"/>
              <a:ea typeface="Lato"/>
              <a:cs typeface="Lato"/>
              <a:sym typeface="Lat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65"/>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it"/>
              <a:t>Research Data Management</a:t>
            </a:r>
            <a:endParaRPr/>
          </a:p>
        </p:txBody>
      </p:sp>
      <p:sp>
        <p:nvSpPr>
          <p:cNvPr id="455" name="Google Shape;455;p65"/>
          <p:cNvSpPr txBox="1">
            <a:spLocks noGrp="1"/>
          </p:cNvSpPr>
          <p:nvPr>
            <p:ph type="body" idx="1"/>
          </p:nvPr>
        </p:nvSpPr>
        <p:spPr>
          <a:xfrm>
            <a:off x="251520" y="1084145"/>
            <a:ext cx="8640900" cy="839400"/>
          </a:xfrm>
          <a:prstGeom prst="rect">
            <a:avLst/>
          </a:prstGeom>
        </p:spPr>
        <p:txBody>
          <a:bodyPr spcFirstLastPara="1" wrap="square" lIns="91425" tIns="45700" rIns="91425" bIns="45700" anchor="t" anchorCtr="0">
            <a:normAutofit/>
          </a:bodyPr>
          <a:lstStyle/>
          <a:p>
            <a:pPr marL="0" lvl="0" indent="0" algn="just" rtl="0">
              <a:spcBef>
                <a:spcPts val="1000"/>
              </a:spcBef>
              <a:spcAft>
                <a:spcPts val="1200"/>
              </a:spcAft>
              <a:buNone/>
            </a:pPr>
            <a:r>
              <a:rPr lang="it" sz="1800"/>
              <a:t>Actions and practices to ensure that research data are:</a:t>
            </a:r>
            <a:endParaRPr sz="1800"/>
          </a:p>
        </p:txBody>
      </p:sp>
      <p:pic>
        <p:nvPicPr>
          <p:cNvPr id="456" name="Google Shape;456;p65"/>
          <p:cNvPicPr preferRelativeResize="0">
            <a:picLocks noGrp="1"/>
          </p:cNvPicPr>
          <p:nvPr>
            <p:ph type="pic" idx="2"/>
          </p:nvPr>
        </p:nvPicPr>
        <p:blipFill rotWithShape="1">
          <a:blip r:embed="rId3">
            <a:alphaModFix/>
          </a:blip>
          <a:srcRect l="11046" r="11053"/>
          <a:stretch/>
        </p:blipFill>
        <p:spPr>
          <a:xfrm>
            <a:off x="6300192" y="2143186"/>
            <a:ext cx="2589001" cy="2217901"/>
          </a:xfrm>
          <a:prstGeom prst="rect">
            <a:avLst/>
          </a:prstGeom>
        </p:spPr>
      </p:pic>
      <p:pic>
        <p:nvPicPr>
          <p:cNvPr id="457" name="Google Shape;457;p65"/>
          <p:cNvPicPr preferRelativeResize="0">
            <a:picLocks noGrp="1"/>
          </p:cNvPicPr>
          <p:nvPr>
            <p:ph type="pic" idx="3"/>
          </p:nvPr>
        </p:nvPicPr>
        <p:blipFill rotWithShape="1">
          <a:blip r:embed="rId4">
            <a:alphaModFix/>
          </a:blip>
          <a:srcRect l="11022" r="11022"/>
          <a:stretch/>
        </p:blipFill>
        <p:spPr>
          <a:xfrm>
            <a:off x="3270335" y="2143186"/>
            <a:ext cx="2588999" cy="2217901"/>
          </a:xfrm>
          <a:prstGeom prst="rect">
            <a:avLst/>
          </a:prstGeom>
        </p:spPr>
      </p:pic>
      <p:pic>
        <p:nvPicPr>
          <p:cNvPr id="458" name="Google Shape;458;p65"/>
          <p:cNvPicPr preferRelativeResize="0">
            <a:picLocks noGrp="1"/>
          </p:cNvPicPr>
          <p:nvPr>
            <p:ph type="pic" idx="4"/>
          </p:nvPr>
        </p:nvPicPr>
        <p:blipFill rotWithShape="1">
          <a:blip r:embed="rId5">
            <a:alphaModFix/>
          </a:blip>
          <a:srcRect l="11089" r="11089"/>
          <a:stretch/>
        </p:blipFill>
        <p:spPr>
          <a:xfrm>
            <a:off x="240478" y="2143186"/>
            <a:ext cx="2589001" cy="2217899"/>
          </a:xfrm>
          <a:prstGeom prst="rect">
            <a:avLst/>
          </a:prstGeom>
        </p:spPr>
      </p:pic>
      <p:sp>
        <p:nvSpPr>
          <p:cNvPr id="459" name="Google Shape;459;p65"/>
          <p:cNvSpPr txBox="1"/>
          <p:nvPr/>
        </p:nvSpPr>
        <p:spPr>
          <a:xfrm>
            <a:off x="308600" y="1645925"/>
            <a:ext cx="252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latin typeface="Lato"/>
                <a:ea typeface="Lato"/>
                <a:cs typeface="Lato"/>
                <a:sym typeface="Lato"/>
              </a:rPr>
              <a:t>Secure</a:t>
            </a:r>
            <a:endParaRPr b="1">
              <a:latin typeface="Lato"/>
              <a:ea typeface="Lato"/>
              <a:cs typeface="Lato"/>
              <a:sym typeface="Lato"/>
            </a:endParaRPr>
          </a:p>
        </p:txBody>
      </p:sp>
      <p:sp>
        <p:nvSpPr>
          <p:cNvPr id="460" name="Google Shape;460;p65"/>
          <p:cNvSpPr txBox="1"/>
          <p:nvPr/>
        </p:nvSpPr>
        <p:spPr>
          <a:xfrm>
            <a:off x="3280400" y="1645925"/>
            <a:ext cx="252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latin typeface="Lato"/>
                <a:ea typeface="Lato"/>
                <a:cs typeface="Lato"/>
                <a:sym typeface="Lato"/>
              </a:rPr>
              <a:t>Sustainable</a:t>
            </a:r>
            <a:endParaRPr b="1">
              <a:latin typeface="Lato"/>
              <a:ea typeface="Lato"/>
              <a:cs typeface="Lato"/>
              <a:sym typeface="Lato"/>
            </a:endParaRPr>
          </a:p>
        </p:txBody>
      </p:sp>
      <p:sp>
        <p:nvSpPr>
          <p:cNvPr id="461" name="Google Shape;461;p65"/>
          <p:cNvSpPr txBox="1"/>
          <p:nvPr/>
        </p:nvSpPr>
        <p:spPr>
          <a:xfrm>
            <a:off x="6328400" y="1645925"/>
            <a:ext cx="2520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b="1">
                <a:latin typeface="Lato"/>
                <a:ea typeface="Lato"/>
                <a:cs typeface="Lato"/>
                <a:sym typeface="Lato"/>
              </a:rPr>
              <a:t>(Re)usable</a:t>
            </a:r>
            <a:endParaRPr b="1">
              <a:latin typeface="Lato"/>
              <a:ea typeface="Lato"/>
              <a:cs typeface="Lato"/>
              <a:sym typeface="Lato"/>
            </a:endParaRPr>
          </a:p>
        </p:txBody>
      </p:sp>
      <p:sp>
        <p:nvSpPr>
          <p:cNvPr id="462" name="Google Shape;462;p65"/>
          <p:cNvSpPr txBox="1"/>
          <p:nvPr/>
        </p:nvSpPr>
        <p:spPr>
          <a:xfrm>
            <a:off x="99125" y="4607225"/>
            <a:ext cx="83484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100">
                <a:solidFill>
                  <a:schemeClr val="accent1"/>
                </a:solidFill>
                <a:latin typeface="Lato"/>
                <a:ea typeface="Lato"/>
                <a:cs typeface="Lato"/>
                <a:sym typeface="Lato"/>
              </a:rPr>
              <a:t>Some of the following slides are inspired to the Ghent University guide on RDM: </a:t>
            </a:r>
            <a:r>
              <a:rPr lang="it" sz="1100" u="sng">
                <a:solidFill>
                  <a:schemeClr val="hlink"/>
                </a:solidFill>
                <a:latin typeface="Lato"/>
                <a:ea typeface="Lato"/>
                <a:cs typeface="Lato"/>
                <a:sym typeface="Lato"/>
                <a:hlinkClick r:id="rId6"/>
              </a:rPr>
              <a:t>https://www.ugent.be/en/research/datamanagement</a:t>
            </a:r>
            <a:r>
              <a:rPr lang="it" sz="1100">
                <a:solidFill>
                  <a:schemeClr val="accent1"/>
                </a:solidFill>
                <a:latin typeface="Lato"/>
                <a:ea typeface="Lato"/>
                <a:cs typeface="Lato"/>
                <a:sym typeface="Lato"/>
              </a:rPr>
              <a:t> </a:t>
            </a:r>
            <a:endParaRPr sz="1100">
              <a:solidFill>
                <a:schemeClr val="accent1"/>
              </a:solidFill>
              <a:latin typeface="Lato"/>
              <a:ea typeface="Lato"/>
              <a:cs typeface="Lato"/>
              <a:sym typeface="Lato"/>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pic>
        <p:nvPicPr>
          <p:cNvPr id="467" name="Google Shape;467;p66"/>
          <p:cNvPicPr preferRelativeResize="0"/>
          <p:nvPr/>
        </p:nvPicPr>
        <p:blipFill>
          <a:blip r:embed="rId3">
            <a:alphaModFix/>
          </a:blip>
          <a:stretch>
            <a:fillRect/>
          </a:stretch>
        </p:blipFill>
        <p:spPr>
          <a:xfrm>
            <a:off x="0" y="0"/>
            <a:ext cx="9144003" cy="5457927"/>
          </a:xfrm>
          <a:prstGeom prst="rect">
            <a:avLst/>
          </a:prstGeom>
          <a:noFill/>
          <a:ln>
            <a:noFill/>
          </a:ln>
        </p:spPr>
      </p:pic>
      <p:sp>
        <p:nvSpPr>
          <p:cNvPr id="468" name="Google Shape;468;p66"/>
          <p:cNvSpPr txBox="1">
            <a:spLocks noGrp="1"/>
          </p:cNvSpPr>
          <p:nvPr>
            <p:ph type="body" idx="1"/>
          </p:nvPr>
        </p:nvSpPr>
        <p:spPr>
          <a:xfrm>
            <a:off x="246800" y="4140125"/>
            <a:ext cx="5531100" cy="4605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it" sz="2400">
                <a:solidFill>
                  <a:schemeClr val="lt1"/>
                </a:solidFill>
                <a:highlight>
                  <a:schemeClr val="accent3"/>
                </a:highlight>
              </a:rPr>
              <a:t>RDM means taking proper care of data. </a:t>
            </a:r>
            <a:endParaRPr sz="2400">
              <a:solidFill>
                <a:schemeClr val="lt1"/>
              </a:solidFill>
              <a:highlight>
                <a:schemeClr val="accent3"/>
              </a:highlight>
            </a:endParaRPr>
          </a:p>
          <a:p>
            <a:pPr marL="0" lvl="0" indent="0" algn="l" rtl="0">
              <a:spcBef>
                <a:spcPts val="0"/>
              </a:spcBef>
              <a:spcAft>
                <a:spcPts val="0"/>
              </a:spcAft>
              <a:buNone/>
            </a:pPr>
            <a:r>
              <a:rPr lang="it" sz="2400">
                <a:solidFill>
                  <a:schemeClr val="lt1"/>
                </a:solidFill>
                <a:highlight>
                  <a:schemeClr val="accent3"/>
                </a:highlight>
              </a:rPr>
              <a:t>Not only during the research project but also in the longer term, and even before!</a:t>
            </a:r>
            <a:endParaRPr sz="2400">
              <a:solidFill>
                <a:schemeClr val="lt1"/>
              </a:solidFill>
              <a:highlight>
                <a:schemeClr val="accent3"/>
              </a:highlight>
            </a:endParaRPr>
          </a:p>
        </p:txBody>
      </p:sp>
      <p:sp>
        <p:nvSpPr>
          <p:cNvPr id="469" name="Google Shape;469;p66"/>
          <p:cNvSpPr txBox="1"/>
          <p:nvPr/>
        </p:nvSpPr>
        <p:spPr>
          <a:xfrm rot="-5400000">
            <a:off x="5236850" y="1196350"/>
            <a:ext cx="73380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solidFill>
                  <a:srgbClr val="111111"/>
                </a:solidFill>
                <a:highlight>
                  <a:srgbClr val="F5F5F5"/>
                </a:highlight>
                <a:latin typeface="Helvetica Neue"/>
                <a:ea typeface="Helvetica Neue"/>
                <a:cs typeface="Helvetica Neue"/>
                <a:sym typeface="Helvetica Neue"/>
              </a:rPr>
              <a:t>Photo by </a:t>
            </a:r>
            <a:r>
              <a:rPr lang="it" sz="1000" u="sng">
                <a:solidFill>
                  <a:srgbClr val="767676"/>
                </a:solidFill>
                <a:highlight>
                  <a:srgbClr val="F5F5F5"/>
                </a:highlight>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Alexander Sinn</a:t>
            </a:r>
            <a:r>
              <a:rPr lang="it" sz="1000">
                <a:solidFill>
                  <a:srgbClr val="111111"/>
                </a:solidFill>
                <a:highlight>
                  <a:srgbClr val="F5F5F5"/>
                </a:highlight>
                <a:latin typeface="Helvetica Neue"/>
                <a:ea typeface="Helvetica Neue"/>
                <a:cs typeface="Helvetica Neue"/>
                <a:sym typeface="Helvetica Neue"/>
              </a:rPr>
              <a:t> on </a:t>
            </a:r>
            <a:r>
              <a:rPr lang="it" sz="1000" u="sng">
                <a:solidFill>
                  <a:srgbClr val="767676"/>
                </a:solidFill>
                <a:highlight>
                  <a:srgbClr val="F5F5F5"/>
                </a:highlight>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Unsplash</a:t>
            </a:r>
            <a:endParaRPr>
              <a:latin typeface="Lato"/>
              <a:ea typeface="Lato"/>
              <a:cs typeface="Lato"/>
              <a:sym typeface="Lato"/>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67"/>
          <p:cNvSpPr txBox="1">
            <a:spLocks noGrp="1"/>
          </p:cNvSpPr>
          <p:nvPr>
            <p:ph type="body" idx="4294967295"/>
          </p:nvPr>
        </p:nvSpPr>
        <p:spPr>
          <a:xfrm>
            <a:off x="813000" y="1413416"/>
            <a:ext cx="7518000" cy="2395200"/>
          </a:xfrm>
          <a:prstGeom prst="rect">
            <a:avLst/>
          </a:prstGeom>
          <a:noFill/>
          <a:ln>
            <a:noFill/>
          </a:ln>
        </p:spPr>
        <p:txBody>
          <a:bodyPr spcFirstLastPara="1" wrap="square" lIns="0" tIns="0" rIns="0" bIns="0" anchor="ctr" anchorCtr="0">
            <a:normAutofit lnSpcReduction="10000"/>
          </a:bodyPr>
          <a:lstStyle/>
          <a:p>
            <a:pPr marL="0" lvl="0" indent="0" algn="ctr" rtl="0">
              <a:lnSpc>
                <a:spcPct val="100000"/>
              </a:lnSpc>
              <a:spcBef>
                <a:spcPts val="0"/>
              </a:spcBef>
              <a:spcAft>
                <a:spcPts val="0"/>
              </a:spcAft>
              <a:buClr>
                <a:schemeClr val="lt1"/>
              </a:buClr>
              <a:buSzPts val="3400"/>
              <a:buFont typeface="Helvetica Neue"/>
              <a:buNone/>
            </a:pPr>
            <a:r>
              <a:rPr lang="it" sz="4300" b="1" u="sng">
                <a:solidFill>
                  <a:schemeClr val="lt1"/>
                </a:solidFill>
              </a:rPr>
              <a:t>Research data management</a:t>
            </a:r>
            <a:r>
              <a:rPr lang="it" sz="4300">
                <a:solidFill>
                  <a:schemeClr val="lt1"/>
                </a:solidFill>
              </a:rPr>
              <a:t> is simply the effective handling of information that is created in the course of research.</a:t>
            </a:r>
            <a:endParaRPr sz="4300">
              <a:solidFill>
                <a:schemeClr val="lt1"/>
              </a:solidFill>
            </a:endParaRPr>
          </a:p>
        </p:txBody>
      </p:sp>
      <p:sp>
        <p:nvSpPr>
          <p:cNvPr id="476" name="Google Shape;476;p67"/>
          <p:cNvSpPr txBox="1">
            <a:spLocks noGrp="1"/>
          </p:cNvSpPr>
          <p:nvPr>
            <p:ph type="body" idx="4294967295"/>
          </p:nvPr>
        </p:nvSpPr>
        <p:spPr>
          <a:xfrm>
            <a:off x="813008" y="4317002"/>
            <a:ext cx="4656900" cy="528600"/>
          </a:xfrm>
          <a:prstGeom prst="rect">
            <a:avLst/>
          </a:prstGeom>
          <a:noFill/>
          <a:ln>
            <a:noFill/>
          </a:ln>
        </p:spPr>
        <p:txBody>
          <a:bodyPr spcFirstLastPara="1" wrap="square" lIns="0" tIns="101250" rIns="0" bIns="0" anchor="t" anchorCtr="0">
            <a:noAutofit/>
          </a:bodyPr>
          <a:lstStyle/>
          <a:p>
            <a:pPr marL="0" lvl="0" indent="0" algn="l" rtl="0">
              <a:lnSpc>
                <a:spcPct val="100000"/>
              </a:lnSpc>
              <a:spcBef>
                <a:spcPts val="0"/>
              </a:spcBef>
              <a:spcAft>
                <a:spcPts val="0"/>
              </a:spcAft>
              <a:buClr>
                <a:srgbClr val="FEFFFF"/>
              </a:buClr>
              <a:buSzPts val="700"/>
              <a:buFont typeface="Helvetica Neue Light"/>
              <a:buNone/>
            </a:pPr>
            <a:r>
              <a:rPr lang="it" sz="900" u="sng">
                <a:solidFill>
                  <a:schemeClr val="dk2"/>
                </a:solidFill>
                <a:hlinkClick r:id="rId3">
                  <a:extLst>
                    <a:ext uri="{A12FA001-AC4F-418D-AE19-62706E023703}">
                      <ahyp:hlinkClr xmlns:ahyp="http://schemas.microsoft.com/office/drawing/2018/hyperlinkcolor" val="tx"/>
                    </a:ext>
                  </a:extLst>
                </a:hlinkClick>
              </a:rPr>
              <a:t>How and why you should manage your research data: a guide for researchers</a:t>
            </a:r>
            <a:endParaRPr sz="900" u="sng">
              <a:solidFill>
                <a:schemeClr val="dk2"/>
              </a:solidFill>
              <a:hlinkClick r:id="rId3">
                <a:extLst>
                  <a:ext uri="{A12FA001-AC4F-418D-AE19-62706E023703}">
                    <ahyp:hlinkClr xmlns:ahyp="http://schemas.microsoft.com/office/drawing/2018/hyperlinkcolor" val="tx"/>
                  </a:ext>
                </a:extLst>
              </a:hlinkClick>
            </a:endParaRPr>
          </a:p>
          <a:p>
            <a:pPr marL="0" lvl="0" indent="0" algn="l" rtl="0">
              <a:lnSpc>
                <a:spcPct val="100000"/>
              </a:lnSpc>
              <a:spcBef>
                <a:spcPts val="200"/>
              </a:spcBef>
              <a:spcAft>
                <a:spcPts val="0"/>
              </a:spcAft>
              <a:buClr>
                <a:srgbClr val="FEFFFF"/>
              </a:buClr>
              <a:buSzPts val="700"/>
              <a:buFont typeface="Helvetica Neue Light"/>
              <a:buNone/>
            </a:pPr>
            <a:r>
              <a:rPr lang="it" sz="900" u="sng">
                <a:solidFill>
                  <a:schemeClr val="dk2"/>
                </a:solidFill>
                <a:hlinkClick r:id="rId3">
                  <a:extLst>
                    <a:ext uri="{A12FA001-AC4F-418D-AE19-62706E023703}">
                      <ahyp:hlinkClr xmlns:ahyp="http://schemas.microsoft.com/office/drawing/2018/hyperlinkcolor" val="tx"/>
                    </a:ext>
                  </a:extLst>
                </a:hlinkClick>
              </a:rPr>
              <a:t>An introduction to engaging with research data management processes.</a:t>
            </a:r>
            <a:endParaRPr sz="900">
              <a:solidFill>
                <a:schemeClr val="dk2"/>
              </a:solidFill>
            </a:endParaRPr>
          </a:p>
          <a:p>
            <a:pPr marL="0" lvl="0" indent="0" algn="l" rtl="0">
              <a:lnSpc>
                <a:spcPct val="100000"/>
              </a:lnSpc>
              <a:spcBef>
                <a:spcPts val="200"/>
              </a:spcBef>
              <a:spcAft>
                <a:spcPts val="0"/>
              </a:spcAft>
              <a:buClr>
                <a:srgbClr val="FEFFFF"/>
              </a:buClr>
              <a:buSzPts val="700"/>
              <a:buFont typeface="Helvetica Neue Light"/>
              <a:buNone/>
            </a:pPr>
            <a:r>
              <a:rPr lang="it" sz="900" u="sng">
                <a:solidFill>
                  <a:schemeClr val="dk2"/>
                </a:solidFill>
                <a:hlinkClick r:id="rId4">
                  <a:extLst>
                    <a:ext uri="{A12FA001-AC4F-418D-AE19-62706E023703}">
                      <ahyp:hlinkClr xmlns:ahyp="http://schemas.microsoft.com/office/drawing/2018/hyperlinkcolor" val="tx"/>
                    </a:ext>
                  </a:extLst>
                </a:hlinkClick>
              </a:rPr>
              <a:t>Caroline Ingram</a:t>
            </a:r>
            <a:r>
              <a:rPr lang="it" sz="900">
                <a:solidFill>
                  <a:schemeClr val="dk2"/>
                </a:solidFill>
              </a:rPr>
              <a:t>, JISC Guides</a:t>
            </a:r>
            <a:endParaRPr sz="900">
              <a:solidFill>
                <a:schemeClr val="dk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68"/>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Data are first-class research objects</a:t>
            </a:r>
            <a:endParaRPr/>
          </a:p>
        </p:txBody>
      </p:sp>
      <p:sp>
        <p:nvSpPr>
          <p:cNvPr id="482" name="Google Shape;482;p68"/>
          <p:cNvSpPr txBox="1">
            <a:spLocks noGrp="1"/>
          </p:cNvSpPr>
          <p:nvPr>
            <p:ph type="subTitle" idx="1"/>
          </p:nvPr>
        </p:nvSpPr>
        <p:spPr>
          <a:xfrm>
            <a:off x="724950" y="2551925"/>
            <a:ext cx="3595500" cy="4539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0"/>
              </a:spcAft>
              <a:buNone/>
            </a:pPr>
            <a:r>
              <a:rPr lang="it" sz="8700"/>
              <a:t>Check</a:t>
            </a:r>
            <a:endParaRPr sz="8700"/>
          </a:p>
          <a:p>
            <a:pPr marL="0" lvl="0" indent="0" algn="l" rtl="0">
              <a:spcBef>
                <a:spcPts val="0"/>
              </a:spcBef>
              <a:spcAft>
                <a:spcPts val="0"/>
              </a:spcAft>
              <a:buNone/>
            </a:pPr>
            <a:r>
              <a:rPr lang="it" sz="8700"/>
              <a:t>Validation</a:t>
            </a:r>
            <a:endParaRPr sz="8700"/>
          </a:p>
          <a:p>
            <a:pPr marL="0" lvl="0" indent="0" algn="l" rtl="0">
              <a:spcBef>
                <a:spcPts val="0"/>
              </a:spcBef>
              <a:spcAft>
                <a:spcPts val="0"/>
              </a:spcAft>
              <a:buNone/>
            </a:pPr>
            <a:r>
              <a:rPr lang="it" sz="8700"/>
              <a:t>Follow-ups</a:t>
            </a:r>
            <a:endParaRPr sz="8700"/>
          </a:p>
          <a:p>
            <a:pPr marL="0" lvl="0" indent="0" algn="l" rtl="0">
              <a:spcBef>
                <a:spcPts val="0"/>
              </a:spcBef>
              <a:spcAft>
                <a:spcPts val="0"/>
              </a:spcAft>
              <a:buNone/>
            </a:pPr>
            <a:r>
              <a:rPr lang="it" sz="8700"/>
              <a:t>New research questions</a:t>
            </a:r>
            <a:endParaRPr sz="8700"/>
          </a:p>
          <a:p>
            <a:pPr marL="0" lvl="0" indent="0" algn="l" rtl="0">
              <a:spcBef>
                <a:spcPts val="0"/>
              </a:spcBef>
              <a:spcAft>
                <a:spcPts val="0"/>
              </a:spcAft>
              <a:buNone/>
            </a:pPr>
            <a:r>
              <a:rPr lang="it" sz="8700"/>
              <a:t>Teaching</a:t>
            </a:r>
            <a:endParaRPr sz="8700"/>
          </a:p>
          <a:p>
            <a:pPr marL="0" lvl="0" indent="0" algn="l" rtl="0">
              <a:spcBef>
                <a:spcPts val="0"/>
              </a:spcBef>
              <a:spcAft>
                <a:spcPts val="0"/>
              </a:spcAft>
              <a:buNone/>
            </a:pPr>
            <a:r>
              <a:rPr lang="it" sz="8700"/>
              <a:t>...</a:t>
            </a:r>
            <a:endParaRPr sz="8700"/>
          </a:p>
          <a:p>
            <a:pPr marL="0" lvl="0" indent="0" algn="l" rtl="0">
              <a:spcBef>
                <a:spcPts val="0"/>
              </a:spcBef>
              <a:spcAft>
                <a:spcPts val="0"/>
              </a:spcAft>
              <a:buNone/>
            </a:pPr>
            <a:endParaRPr sz="8700"/>
          </a:p>
          <a:p>
            <a:pPr marL="0" lvl="0" indent="0" algn="l" rtl="0">
              <a:spcBef>
                <a:spcPts val="0"/>
              </a:spcBef>
              <a:spcAft>
                <a:spcPts val="0"/>
              </a:spcAft>
              <a:buNone/>
            </a:pPr>
            <a:endParaRPr/>
          </a:p>
        </p:txBody>
      </p:sp>
      <p:pic>
        <p:nvPicPr>
          <p:cNvPr id="483" name="Google Shape;483;p68"/>
          <p:cNvPicPr preferRelativeResize="0"/>
          <p:nvPr/>
        </p:nvPicPr>
        <p:blipFill>
          <a:blip r:embed="rId3">
            <a:alphaModFix/>
          </a:blip>
          <a:stretch>
            <a:fillRect/>
          </a:stretch>
        </p:blipFill>
        <p:spPr>
          <a:xfrm>
            <a:off x="4572005" y="0"/>
            <a:ext cx="3696891" cy="5143501"/>
          </a:xfrm>
          <a:prstGeom prst="rect">
            <a:avLst/>
          </a:prstGeom>
          <a:noFill/>
          <a:ln>
            <a:noFill/>
          </a:ln>
        </p:spPr>
      </p:pic>
      <p:sp>
        <p:nvSpPr>
          <p:cNvPr id="484" name="Google Shape;484;p68"/>
          <p:cNvSpPr txBox="1"/>
          <p:nvPr/>
        </p:nvSpPr>
        <p:spPr>
          <a:xfrm rot="-5400896">
            <a:off x="6788550" y="3057455"/>
            <a:ext cx="34542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000"/>
              <a:t>cartoon credit: </a:t>
            </a:r>
            <a:r>
              <a:rPr lang="it" sz="1000" u="sng">
                <a:solidFill>
                  <a:schemeClr val="hlink"/>
                </a:solidFill>
                <a:latin typeface="Playfair Display"/>
                <a:ea typeface="Playfair Display"/>
                <a:cs typeface="Playfair Display"/>
                <a:sym typeface="Playfair Display"/>
                <a:hlinkClick r:id="rId4"/>
              </a:rPr>
              <a:t>https://www.fosteropenscience.eu/</a:t>
            </a:r>
            <a:r>
              <a:rPr lang="it" sz="1000">
                <a:latin typeface="Playfair Display"/>
                <a:ea typeface="Playfair Display"/>
                <a:cs typeface="Playfair Display"/>
                <a:sym typeface="Playfair Display"/>
              </a:rPr>
              <a:t> </a:t>
            </a:r>
            <a:endParaRPr sz="1000">
              <a:latin typeface="Playfair Display"/>
              <a:ea typeface="Playfair Display"/>
              <a:cs typeface="Playfair Display"/>
              <a:sym typeface="Playfair Display"/>
            </a:endParaRPr>
          </a:p>
          <a:p>
            <a:pPr marL="0" lvl="0" indent="0" algn="l" rtl="0">
              <a:spcBef>
                <a:spcPts val="0"/>
              </a:spcBef>
              <a:spcAft>
                <a:spcPts val="0"/>
              </a:spcAft>
              <a:buNone/>
            </a:pPr>
            <a:endParaRPr sz="1000">
              <a:latin typeface="Playfair Display"/>
              <a:ea typeface="Playfair Display"/>
              <a:cs typeface="Playfair Display"/>
              <a:sym typeface="Playfair Display"/>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sp>
        <p:nvSpPr>
          <p:cNvPr id="489" name="Google Shape;489;p69"/>
          <p:cNvSpPr/>
          <p:nvPr/>
        </p:nvSpPr>
        <p:spPr>
          <a:xfrm>
            <a:off x="4572000" y="0"/>
            <a:ext cx="4572000" cy="5143500"/>
          </a:xfrm>
          <a:prstGeom prst="rect">
            <a:avLst/>
          </a:prstGeom>
          <a:solidFill>
            <a:srgbClr val="4EB3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6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RDM practices encompass activities in every stage of the work with data</a:t>
            </a:r>
            <a:endParaRPr/>
          </a:p>
        </p:txBody>
      </p:sp>
      <p:sp>
        <p:nvSpPr>
          <p:cNvPr id="491" name="Google Shape;491;p69"/>
          <p:cNvSpPr txBox="1">
            <a:spLocks noGrp="1"/>
          </p:cNvSpPr>
          <p:nvPr>
            <p:ph type="subTitle" idx="1"/>
          </p:nvPr>
        </p:nvSpPr>
        <p:spPr>
          <a:xfrm>
            <a:off x="724950" y="3161525"/>
            <a:ext cx="3300900" cy="107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a:t>Before, during and after the research project. Choices made in one stage influence the next one.</a:t>
            </a:r>
            <a:endParaRPr/>
          </a:p>
        </p:txBody>
      </p:sp>
      <p:pic>
        <p:nvPicPr>
          <p:cNvPr id="492" name="Google Shape;492;p69"/>
          <p:cNvPicPr preferRelativeResize="0"/>
          <p:nvPr/>
        </p:nvPicPr>
        <p:blipFill rotWithShape="1">
          <a:blip r:embed="rId3">
            <a:alphaModFix/>
          </a:blip>
          <a:srcRect l="4401" t="-13250" r="7748"/>
          <a:stretch/>
        </p:blipFill>
        <p:spPr>
          <a:xfrm>
            <a:off x="4572000" y="-381000"/>
            <a:ext cx="4572000" cy="5143500"/>
          </a:xfrm>
          <a:prstGeom prst="rect">
            <a:avLst/>
          </a:prstGeom>
          <a:noFill/>
          <a:ln>
            <a:noFill/>
          </a:ln>
        </p:spPr>
      </p:pic>
      <p:sp>
        <p:nvSpPr>
          <p:cNvPr id="493" name="Google Shape;493;p69"/>
          <p:cNvSpPr txBox="1"/>
          <p:nvPr/>
        </p:nvSpPr>
        <p:spPr>
          <a:xfrm>
            <a:off x="4623425" y="4810125"/>
            <a:ext cx="7338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900">
                <a:solidFill>
                  <a:schemeClr val="accent1"/>
                </a:solidFill>
                <a:highlight>
                  <a:schemeClr val="lt1"/>
                </a:highlight>
                <a:latin typeface="Lato"/>
                <a:ea typeface="Lato"/>
                <a:cs typeface="Lato"/>
                <a:sym typeface="Lato"/>
              </a:rPr>
              <a:t>https://onderzoektips.ugent.be/en/tips/00001862/</a:t>
            </a:r>
            <a:endParaRPr sz="900">
              <a:solidFill>
                <a:schemeClr val="accent1"/>
              </a:solidFill>
              <a:highlight>
                <a:schemeClr val="lt1"/>
              </a:highlight>
              <a:latin typeface="Lato"/>
              <a:ea typeface="Lato"/>
              <a:cs typeface="Lato"/>
              <a:sym typeface="Lato"/>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70"/>
          <p:cNvSpPr txBox="1">
            <a:spLocks noGrp="1"/>
          </p:cNvSpPr>
          <p:nvPr>
            <p:ph type="body" idx="1"/>
          </p:nvPr>
        </p:nvSpPr>
        <p:spPr>
          <a:xfrm>
            <a:off x="191550" y="221551"/>
            <a:ext cx="7697400" cy="46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sz="1800">
                <a:solidFill>
                  <a:schemeClr val="lt1"/>
                </a:solidFill>
                <a:highlight>
                  <a:schemeClr val="accent3"/>
                </a:highlight>
              </a:rPr>
              <a:t>Before starting data collection</a:t>
            </a:r>
            <a:endParaRPr sz="1800">
              <a:solidFill>
                <a:schemeClr val="lt1"/>
              </a:solidFill>
              <a:highlight>
                <a:schemeClr val="accent3"/>
              </a:highlight>
            </a:endParaRPr>
          </a:p>
        </p:txBody>
      </p:sp>
      <p:pic>
        <p:nvPicPr>
          <p:cNvPr id="499" name="Google Shape;499;p70"/>
          <p:cNvPicPr preferRelativeResize="0"/>
          <p:nvPr/>
        </p:nvPicPr>
        <p:blipFill>
          <a:blip r:embed="rId3">
            <a:alphaModFix/>
          </a:blip>
          <a:stretch>
            <a:fillRect/>
          </a:stretch>
        </p:blipFill>
        <p:spPr>
          <a:xfrm>
            <a:off x="0" y="1066800"/>
            <a:ext cx="6594303" cy="4067750"/>
          </a:xfrm>
          <a:prstGeom prst="rect">
            <a:avLst/>
          </a:prstGeom>
          <a:noFill/>
          <a:ln>
            <a:noFill/>
          </a:ln>
        </p:spPr>
      </p:pic>
      <p:sp>
        <p:nvSpPr>
          <p:cNvPr id="500" name="Google Shape;500;p70"/>
          <p:cNvSpPr txBox="1"/>
          <p:nvPr/>
        </p:nvSpPr>
        <p:spPr>
          <a:xfrm>
            <a:off x="6630600" y="4835700"/>
            <a:ext cx="25134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https://onderzoektips.ugent.be/en/tips/00001862/</a:t>
            </a:r>
            <a:endParaRPr sz="800">
              <a:solidFill>
                <a:schemeClr val="accent1"/>
              </a:solidFill>
              <a:latin typeface="Lato"/>
              <a:ea typeface="Lato"/>
              <a:cs typeface="Lato"/>
              <a:sym typeface="Lato"/>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71"/>
          <p:cNvSpPr txBox="1">
            <a:spLocks noGrp="1"/>
          </p:cNvSpPr>
          <p:nvPr>
            <p:ph type="body" idx="1"/>
          </p:nvPr>
        </p:nvSpPr>
        <p:spPr>
          <a:xfrm>
            <a:off x="267750" y="4372551"/>
            <a:ext cx="7697400" cy="460500"/>
          </a:xfrm>
          <a:prstGeom prst="rect">
            <a:avLst/>
          </a:prstGeom>
        </p:spPr>
        <p:txBody>
          <a:bodyPr spcFirstLastPara="1" wrap="square" lIns="91425" tIns="91425" rIns="91425" bIns="91425" anchor="ctr" anchorCtr="0">
            <a:normAutofit/>
          </a:bodyPr>
          <a:lstStyle/>
          <a:p>
            <a:pPr marL="0" marR="0" lvl="0" indent="0" algn="l" rtl="0">
              <a:lnSpc>
                <a:spcPct val="100000"/>
              </a:lnSpc>
              <a:spcBef>
                <a:spcPts val="0"/>
              </a:spcBef>
              <a:spcAft>
                <a:spcPts val="0"/>
              </a:spcAft>
              <a:buNone/>
            </a:pPr>
            <a:r>
              <a:rPr lang="it" sz="1800">
                <a:solidFill>
                  <a:schemeClr val="lt1"/>
                </a:solidFill>
                <a:highlight>
                  <a:schemeClr val="accent3"/>
                </a:highlight>
              </a:rPr>
              <a:t>During the research project</a:t>
            </a:r>
            <a:endParaRPr sz="1800">
              <a:solidFill>
                <a:schemeClr val="lt1"/>
              </a:solidFill>
              <a:highlight>
                <a:schemeClr val="accent3"/>
              </a:highlight>
            </a:endParaRPr>
          </a:p>
        </p:txBody>
      </p:sp>
      <p:pic>
        <p:nvPicPr>
          <p:cNvPr id="506" name="Google Shape;506;p71"/>
          <p:cNvPicPr preferRelativeResize="0"/>
          <p:nvPr/>
        </p:nvPicPr>
        <p:blipFill>
          <a:blip r:embed="rId3">
            <a:alphaModFix/>
          </a:blip>
          <a:stretch>
            <a:fillRect/>
          </a:stretch>
        </p:blipFill>
        <p:spPr>
          <a:xfrm>
            <a:off x="0" y="0"/>
            <a:ext cx="7319232" cy="4067751"/>
          </a:xfrm>
          <a:prstGeom prst="rect">
            <a:avLst/>
          </a:prstGeom>
          <a:noFill/>
          <a:ln>
            <a:noFill/>
          </a:ln>
        </p:spPr>
      </p:pic>
      <p:sp>
        <p:nvSpPr>
          <p:cNvPr id="507" name="Google Shape;507;p71"/>
          <p:cNvSpPr txBox="1"/>
          <p:nvPr/>
        </p:nvSpPr>
        <p:spPr>
          <a:xfrm>
            <a:off x="6630600" y="4835700"/>
            <a:ext cx="25134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https://onderzoektips.ugent.be/en/tips/00001862/</a:t>
            </a:r>
            <a:endParaRPr sz="800">
              <a:solidFill>
                <a:schemeClr val="accent1"/>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9FE140-7EB1-D2EF-A59D-D362FB6DFCDF}"/>
              </a:ext>
            </a:extLst>
          </p:cNvPr>
          <p:cNvSpPr>
            <a:spLocks noGrp="1"/>
          </p:cNvSpPr>
          <p:nvPr>
            <p:ph type="title"/>
          </p:nvPr>
        </p:nvSpPr>
        <p:spPr/>
        <p:txBody>
          <a:bodyPr>
            <a:normAutofit fontScale="90000"/>
          </a:bodyPr>
          <a:lstStyle/>
          <a:p>
            <a:r>
              <a:rPr lang="en-IT" dirty="0"/>
              <a:t>Mentimeter Answers: What is Open Science? 1/4</a:t>
            </a:r>
          </a:p>
        </p:txBody>
      </p:sp>
      <p:sp>
        <p:nvSpPr>
          <p:cNvPr id="4" name="Text Placeholder 3">
            <a:extLst>
              <a:ext uri="{FF2B5EF4-FFF2-40B4-BE49-F238E27FC236}">
                <a16:creationId xmlns:a16="http://schemas.microsoft.com/office/drawing/2014/main" id="{3851612F-2484-A14C-A7C8-9A6D25BDA70F}"/>
              </a:ext>
            </a:extLst>
          </p:cNvPr>
          <p:cNvSpPr>
            <a:spLocks noGrp="1"/>
          </p:cNvSpPr>
          <p:nvPr>
            <p:ph type="body" idx="1"/>
          </p:nvPr>
        </p:nvSpPr>
        <p:spPr/>
        <p:txBody>
          <a:bodyPr numCol="3">
            <a:noAutofit/>
          </a:bodyPr>
          <a:lstStyle/>
          <a:p>
            <a:pPr indent="-101600">
              <a:spcAft>
                <a:spcPts val="600"/>
              </a:spcAft>
              <a:buFont typeface="Arial" panose="020B0604020202020204" pitchFamily="34" charset="0"/>
              <a:buChar char="•"/>
            </a:pPr>
            <a:r>
              <a:rPr lang="en-GB" sz="900" dirty="0"/>
              <a:t>Open Science </a:t>
            </a:r>
            <a:r>
              <a:rPr lang="en-GB" sz="900" dirty="0" err="1"/>
              <a:t>è</a:t>
            </a:r>
            <a:r>
              <a:rPr lang="en-GB" sz="900" dirty="0"/>
              <a:t> dare la </a:t>
            </a:r>
            <a:r>
              <a:rPr lang="en-GB" sz="900" dirty="0" err="1"/>
              <a:t>possibilità</a:t>
            </a:r>
            <a:r>
              <a:rPr lang="en-GB" sz="900" dirty="0"/>
              <a:t> ad </a:t>
            </a:r>
            <a:r>
              <a:rPr lang="en-GB" sz="900" dirty="0" err="1"/>
              <a:t>altri</a:t>
            </a:r>
            <a:r>
              <a:rPr lang="en-GB" sz="900" dirty="0"/>
              <a:t> </a:t>
            </a:r>
            <a:r>
              <a:rPr lang="en-GB" sz="900" dirty="0" err="1"/>
              <a:t>ricercatori</a:t>
            </a:r>
            <a:r>
              <a:rPr lang="en-GB" sz="900" dirty="0"/>
              <a:t> di </a:t>
            </a:r>
            <a:r>
              <a:rPr lang="en-GB" sz="900" dirty="0" err="1"/>
              <a:t>collaborare</a:t>
            </a:r>
            <a:r>
              <a:rPr lang="en-GB" sz="900" dirty="0"/>
              <a:t> e </a:t>
            </a:r>
            <a:r>
              <a:rPr lang="en-GB" sz="900" dirty="0" err="1"/>
              <a:t>contribuire</a:t>
            </a:r>
            <a:endParaRPr lang="en-GB" sz="900" dirty="0"/>
          </a:p>
          <a:p>
            <a:pPr indent="-101600">
              <a:spcAft>
                <a:spcPts val="600"/>
              </a:spcAft>
              <a:buFont typeface="Arial" panose="020B0604020202020204" pitchFamily="34" charset="0"/>
              <a:buChar char="•"/>
            </a:pPr>
            <a:r>
              <a:rPr lang="en-GB" sz="900" dirty="0"/>
              <a:t> </a:t>
            </a:r>
            <a:r>
              <a:rPr lang="en-GB" sz="900" dirty="0" err="1"/>
              <a:t>Scienza</a:t>
            </a:r>
            <a:r>
              <a:rPr lang="en-GB" sz="900" dirty="0"/>
              <a:t> </a:t>
            </a:r>
            <a:r>
              <a:rPr lang="en-GB" sz="900" dirty="0" err="1"/>
              <a:t>aperta</a:t>
            </a:r>
            <a:endParaRPr lang="en-GB" sz="900" dirty="0"/>
          </a:p>
          <a:p>
            <a:pPr indent="-101600">
              <a:spcAft>
                <a:spcPts val="600"/>
              </a:spcAft>
              <a:buFont typeface="Arial" panose="020B0604020202020204" pitchFamily="34" charset="0"/>
              <a:buChar char="•"/>
            </a:pPr>
            <a:r>
              <a:rPr lang="en-GB" sz="900" dirty="0"/>
              <a:t>la </a:t>
            </a:r>
            <a:r>
              <a:rPr lang="en-GB" sz="900" dirty="0" err="1"/>
              <a:t>possibilità</a:t>
            </a:r>
            <a:r>
              <a:rPr lang="en-GB" sz="900" dirty="0"/>
              <a:t> di </a:t>
            </a:r>
            <a:r>
              <a:rPr lang="en-GB" sz="900" dirty="0" err="1"/>
              <a:t>scambiare</a:t>
            </a:r>
            <a:r>
              <a:rPr lang="en-GB" sz="900" dirty="0"/>
              <a:t> </a:t>
            </a:r>
            <a:r>
              <a:rPr lang="en-GB" sz="900" dirty="0" err="1"/>
              <a:t>dati</a:t>
            </a:r>
            <a:r>
              <a:rPr lang="en-GB" sz="900" dirty="0"/>
              <a:t> ed </a:t>
            </a:r>
            <a:r>
              <a:rPr lang="en-GB" sz="900" dirty="0" err="1"/>
              <a:t>informazioni</a:t>
            </a:r>
            <a:r>
              <a:rPr lang="en-GB" sz="900" dirty="0"/>
              <a:t> </a:t>
            </a:r>
            <a:r>
              <a:rPr lang="en-GB" sz="900" dirty="0" err="1"/>
              <a:t>scientificamente</a:t>
            </a:r>
            <a:r>
              <a:rPr lang="en-GB" sz="900" dirty="0"/>
              <a:t> validate</a:t>
            </a:r>
          </a:p>
          <a:p>
            <a:pPr indent="-101600">
              <a:spcAft>
                <a:spcPts val="600"/>
              </a:spcAft>
              <a:buFont typeface="Arial" panose="020B0604020202020204" pitchFamily="34" charset="0"/>
              <a:buChar char="•"/>
            </a:pPr>
            <a:r>
              <a:rPr lang="en-GB" sz="900" dirty="0" err="1"/>
              <a:t>scienza</a:t>
            </a:r>
            <a:r>
              <a:rPr lang="en-GB" sz="900" dirty="0"/>
              <a:t> </a:t>
            </a:r>
            <a:r>
              <a:rPr lang="en-GB" sz="900" dirty="0" err="1"/>
              <a:t>accessibile</a:t>
            </a:r>
            <a:r>
              <a:rPr lang="en-GB" sz="900" dirty="0"/>
              <a:t> a tutti, con le </a:t>
            </a:r>
            <a:r>
              <a:rPr lang="en-GB" sz="900" dirty="0" err="1"/>
              <a:t>conseguenti</a:t>
            </a:r>
            <a:r>
              <a:rPr lang="en-GB" sz="900" dirty="0"/>
              <a:t> </a:t>
            </a:r>
            <a:r>
              <a:rPr lang="en-GB" sz="900" dirty="0" err="1"/>
              <a:t>operazioni</a:t>
            </a:r>
            <a:r>
              <a:rPr lang="en-GB" sz="900" dirty="0"/>
              <a:t> </a:t>
            </a:r>
            <a:r>
              <a:rPr lang="en-GB" sz="900" dirty="0" err="1"/>
              <a:t>necessarie</a:t>
            </a:r>
            <a:r>
              <a:rPr lang="en-GB" sz="900" dirty="0"/>
              <a:t> alla </a:t>
            </a:r>
            <a:r>
              <a:rPr lang="en-GB" sz="900" dirty="0" err="1"/>
              <a:t>comprensibilità</a:t>
            </a:r>
            <a:r>
              <a:rPr lang="en-GB" sz="900" dirty="0"/>
              <a:t> e </a:t>
            </a:r>
            <a:r>
              <a:rPr lang="en-GB" sz="900" dirty="0" err="1"/>
              <a:t>fruibilità</a:t>
            </a:r>
            <a:endParaRPr lang="en-GB" sz="900" dirty="0"/>
          </a:p>
          <a:p>
            <a:pPr indent="-101600">
              <a:spcAft>
                <a:spcPts val="600"/>
              </a:spcAft>
              <a:buFont typeface="Arial" panose="020B0604020202020204" pitchFamily="34" charset="0"/>
              <a:buChar char="•"/>
            </a:pPr>
            <a:r>
              <a:rPr lang="en-GB" sz="900" dirty="0"/>
              <a:t>sharing data and </a:t>
            </a:r>
            <a:r>
              <a:rPr lang="en-GB" sz="900" dirty="0" err="1"/>
              <a:t>informations</a:t>
            </a:r>
            <a:endParaRPr lang="en-GB" sz="900" dirty="0"/>
          </a:p>
          <a:p>
            <a:pPr indent="-101600">
              <a:spcAft>
                <a:spcPts val="600"/>
              </a:spcAft>
              <a:buFont typeface="Arial" panose="020B0604020202020204" pitchFamily="34" charset="0"/>
              <a:buChar char="•"/>
            </a:pPr>
            <a:r>
              <a:rPr lang="en-GB" sz="900" dirty="0" err="1"/>
              <a:t>Informazioni</a:t>
            </a:r>
            <a:r>
              <a:rPr lang="en-GB" sz="900" dirty="0"/>
              <a:t> e Dati della </a:t>
            </a:r>
            <a:r>
              <a:rPr lang="en-GB" sz="900" dirty="0" err="1"/>
              <a:t>ricerca</a:t>
            </a:r>
            <a:r>
              <a:rPr lang="en-GB" sz="900" dirty="0"/>
              <a:t> </a:t>
            </a:r>
            <a:r>
              <a:rPr lang="en-GB" sz="900" dirty="0" err="1"/>
              <a:t>disponibili</a:t>
            </a:r>
            <a:r>
              <a:rPr lang="en-GB" sz="900" dirty="0"/>
              <a:t> a tutti</a:t>
            </a:r>
          </a:p>
          <a:p>
            <a:pPr indent="-101600">
              <a:spcAft>
                <a:spcPts val="600"/>
              </a:spcAft>
              <a:buFont typeface="Arial" panose="020B0604020202020204" pitchFamily="34" charset="0"/>
              <a:buChar char="•"/>
            </a:pPr>
            <a:r>
              <a:rPr lang="en-GB" sz="900" dirty="0"/>
              <a:t>Sono </a:t>
            </a:r>
            <a:r>
              <a:rPr lang="en-GB" sz="900" dirty="0" err="1"/>
              <a:t>fruibili</a:t>
            </a:r>
            <a:r>
              <a:rPr lang="en-GB" sz="900" dirty="0"/>
              <a:t> da tutti, </a:t>
            </a:r>
            <a:r>
              <a:rPr lang="en-GB" sz="900" dirty="0" err="1"/>
              <a:t>i</a:t>
            </a:r>
            <a:r>
              <a:rPr lang="en-GB" sz="900" dirty="0"/>
              <a:t> </a:t>
            </a:r>
            <a:r>
              <a:rPr lang="en-GB" sz="900" dirty="0" err="1"/>
              <a:t>dati</a:t>
            </a:r>
            <a:r>
              <a:rPr lang="en-GB" sz="900" dirty="0"/>
              <a:t> </a:t>
            </a:r>
            <a:r>
              <a:rPr lang="en-GB" sz="900" dirty="0" err="1"/>
              <a:t>disponibili</a:t>
            </a:r>
            <a:r>
              <a:rPr lang="en-GB" sz="900" dirty="0"/>
              <a:t> </a:t>
            </a:r>
            <a:r>
              <a:rPr lang="en-GB" sz="900" dirty="0" err="1"/>
              <a:t>possono</a:t>
            </a:r>
            <a:r>
              <a:rPr lang="en-GB" sz="900" dirty="0"/>
              <a:t> </a:t>
            </a:r>
            <a:r>
              <a:rPr lang="en-GB" sz="900" dirty="0" err="1"/>
              <a:t>essere</a:t>
            </a:r>
            <a:r>
              <a:rPr lang="en-GB" sz="900" dirty="0"/>
              <a:t> </a:t>
            </a:r>
            <a:r>
              <a:rPr lang="en-GB" sz="900" dirty="0" err="1"/>
              <a:t>consultati</a:t>
            </a:r>
            <a:endParaRPr lang="en-GB" sz="900" dirty="0"/>
          </a:p>
          <a:p>
            <a:pPr indent="-101600">
              <a:spcAft>
                <a:spcPts val="600"/>
              </a:spcAft>
              <a:buFont typeface="Arial" panose="020B0604020202020204" pitchFamily="34" charset="0"/>
              <a:buChar char="•"/>
            </a:pPr>
            <a:r>
              <a:rPr lang="en-GB" sz="900" dirty="0"/>
              <a:t>Un grande </a:t>
            </a:r>
            <a:r>
              <a:rPr lang="en-GB" sz="900" dirty="0" err="1"/>
              <a:t>contenitore</a:t>
            </a:r>
            <a:r>
              <a:rPr lang="en-GB" sz="900" dirty="0"/>
              <a:t> in cui </a:t>
            </a:r>
            <a:r>
              <a:rPr lang="en-GB" sz="900" dirty="0" err="1"/>
              <a:t>esistono</a:t>
            </a:r>
            <a:r>
              <a:rPr lang="en-GB" sz="900" dirty="0"/>
              <a:t> </a:t>
            </a:r>
            <a:r>
              <a:rPr lang="en-GB" sz="900" dirty="0" err="1"/>
              <a:t>diversi</a:t>
            </a:r>
            <a:r>
              <a:rPr lang="en-GB" sz="900" dirty="0"/>
              <a:t> </a:t>
            </a:r>
            <a:r>
              <a:rPr lang="en-GB" sz="900" dirty="0" err="1"/>
              <a:t>oggetti</a:t>
            </a:r>
            <a:r>
              <a:rPr lang="en-GB" sz="900" dirty="0"/>
              <a:t> a cui tutti </a:t>
            </a:r>
            <a:r>
              <a:rPr lang="en-GB" sz="900" dirty="0" err="1"/>
              <a:t>possono</a:t>
            </a:r>
            <a:r>
              <a:rPr lang="en-GB" sz="900" dirty="0"/>
              <a:t> </a:t>
            </a:r>
            <a:r>
              <a:rPr lang="en-GB" sz="900" dirty="0" err="1"/>
              <a:t>accedere</a:t>
            </a:r>
            <a:endParaRPr lang="en-GB" sz="900" dirty="0"/>
          </a:p>
          <a:p>
            <a:pPr indent="-101600">
              <a:spcAft>
                <a:spcPts val="600"/>
              </a:spcAft>
              <a:buFont typeface="Arial" panose="020B0604020202020204" pitchFamily="34" charset="0"/>
              <a:buChar char="•"/>
            </a:pPr>
            <a:r>
              <a:rPr lang="en-GB" sz="900" dirty="0" err="1"/>
              <a:t>condividere</a:t>
            </a:r>
            <a:r>
              <a:rPr lang="en-GB" sz="900" dirty="0"/>
              <a:t> le </a:t>
            </a:r>
            <a:r>
              <a:rPr lang="en-GB" sz="900" dirty="0" err="1"/>
              <a:t>informazioni</a:t>
            </a:r>
            <a:r>
              <a:rPr lang="en-GB" sz="900" dirty="0"/>
              <a:t>, </a:t>
            </a:r>
            <a:r>
              <a:rPr lang="en-GB" sz="900" dirty="0" err="1"/>
              <a:t>i</a:t>
            </a:r>
            <a:r>
              <a:rPr lang="en-GB" sz="900" dirty="0"/>
              <a:t> </a:t>
            </a:r>
            <a:r>
              <a:rPr lang="en-GB" sz="900" dirty="0" err="1"/>
              <a:t>risultati</a:t>
            </a:r>
            <a:r>
              <a:rPr lang="en-GB" sz="900" dirty="0"/>
              <a:t> delle </a:t>
            </a:r>
            <a:r>
              <a:rPr lang="en-GB" sz="900" dirty="0" err="1"/>
              <a:t>ricerche</a:t>
            </a:r>
            <a:r>
              <a:rPr lang="en-GB" sz="900" dirty="0"/>
              <a:t> </a:t>
            </a:r>
            <a:r>
              <a:rPr lang="en-GB" sz="900" dirty="0" err="1"/>
              <a:t>scientifiche</a:t>
            </a:r>
            <a:r>
              <a:rPr lang="en-GB" sz="900" dirty="0"/>
              <a:t> con la </a:t>
            </a:r>
            <a:r>
              <a:rPr lang="en-GB" sz="900" dirty="0" err="1"/>
              <a:t>comunità</a:t>
            </a:r>
            <a:r>
              <a:rPr lang="en-GB" sz="900" dirty="0"/>
              <a:t> </a:t>
            </a:r>
            <a:r>
              <a:rPr lang="en-GB" sz="900" dirty="0" err="1"/>
              <a:t>scientifica</a:t>
            </a:r>
            <a:r>
              <a:rPr lang="en-GB" sz="900" dirty="0"/>
              <a:t> e il </a:t>
            </a:r>
            <a:r>
              <a:rPr lang="en-GB" sz="900" dirty="0" err="1"/>
              <a:t>pubblico</a:t>
            </a:r>
            <a:r>
              <a:rPr lang="en-GB" sz="900" dirty="0"/>
              <a:t> in generale</a:t>
            </a:r>
          </a:p>
          <a:p>
            <a:pPr indent="-101600">
              <a:spcAft>
                <a:spcPts val="600"/>
              </a:spcAft>
              <a:buFont typeface="Arial" panose="020B0604020202020204" pitchFamily="34" charset="0"/>
              <a:buChar char="•"/>
            </a:pPr>
            <a:r>
              <a:rPr lang="en-GB" sz="900" dirty="0" err="1"/>
              <a:t>scienza</a:t>
            </a:r>
            <a:r>
              <a:rPr lang="en-GB" sz="900" dirty="0"/>
              <a:t> </a:t>
            </a:r>
            <a:r>
              <a:rPr lang="en-GB" sz="900" dirty="0" err="1"/>
              <a:t>aperta</a:t>
            </a:r>
            <a:endParaRPr lang="en-GB" sz="900" dirty="0"/>
          </a:p>
          <a:p>
            <a:pPr indent="-101600">
              <a:spcAft>
                <a:spcPts val="600"/>
              </a:spcAft>
              <a:buFont typeface="Arial" panose="020B0604020202020204" pitchFamily="34" charset="0"/>
              <a:buChar char="•"/>
            </a:pPr>
            <a:r>
              <a:rPr lang="en-GB" sz="900" dirty="0" err="1"/>
              <a:t>Condividere</a:t>
            </a:r>
            <a:endParaRPr lang="en-GB" sz="900" dirty="0"/>
          </a:p>
          <a:p>
            <a:pPr indent="-101600">
              <a:spcAft>
                <a:spcPts val="600"/>
              </a:spcAft>
              <a:buFont typeface="Arial" panose="020B0604020202020204" pitchFamily="34" charset="0"/>
              <a:buChar char="•"/>
            </a:pPr>
            <a:r>
              <a:rPr lang="en-GB" sz="900" dirty="0"/>
              <a:t>It's an approach that aims at making research results accessible to the widest possible public</a:t>
            </a:r>
          </a:p>
          <a:p>
            <a:pPr indent="-101600">
              <a:spcAft>
                <a:spcPts val="600"/>
              </a:spcAft>
              <a:buFont typeface="Arial" panose="020B0604020202020204" pitchFamily="34" charset="0"/>
              <a:buChar char="•"/>
            </a:pPr>
            <a:r>
              <a:rPr lang="en-GB" sz="900" dirty="0"/>
              <a:t>Un '</a:t>
            </a:r>
            <a:r>
              <a:rPr lang="en-GB" sz="900" dirty="0" err="1"/>
              <a:t>insieme</a:t>
            </a:r>
            <a:r>
              <a:rPr lang="en-GB" sz="900" dirty="0"/>
              <a:t> di: </a:t>
            </a:r>
            <a:r>
              <a:rPr lang="en-GB" sz="900" dirty="0" err="1"/>
              <a:t>dati</a:t>
            </a:r>
            <a:r>
              <a:rPr lang="en-GB" sz="900" dirty="0"/>
              <a:t> </a:t>
            </a:r>
            <a:r>
              <a:rPr lang="en-GB" sz="900" dirty="0" err="1"/>
              <a:t>aperti</a:t>
            </a:r>
            <a:r>
              <a:rPr lang="en-GB" sz="900" dirty="0"/>
              <a:t>, </a:t>
            </a:r>
            <a:r>
              <a:rPr lang="en-GB" sz="900" dirty="0" err="1"/>
              <a:t>articoli</a:t>
            </a:r>
            <a:r>
              <a:rPr lang="en-GB" sz="900" dirty="0"/>
              <a:t> </a:t>
            </a:r>
            <a:r>
              <a:rPr lang="en-GB" sz="900" dirty="0" err="1"/>
              <a:t>accessibili</a:t>
            </a:r>
            <a:r>
              <a:rPr lang="en-GB" sz="900" dirty="0"/>
              <a:t> </a:t>
            </a:r>
            <a:r>
              <a:rPr lang="en-GB" sz="900" dirty="0" err="1"/>
              <a:t>collaborazione</a:t>
            </a:r>
            <a:r>
              <a:rPr lang="en-GB" sz="900" dirty="0"/>
              <a:t> </a:t>
            </a:r>
            <a:r>
              <a:rPr lang="en-GB" sz="900" dirty="0" err="1"/>
              <a:t>aperta</a:t>
            </a:r>
            <a:r>
              <a:rPr lang="en-GB" sz="900" dirty="0"/>
              <a:t> </a:t>
            </a:r>
            <a:r>
              <a:rPr lang="en-GB" sz="900" dirty="0" err="1"/>
              <a:t>fra</a:t>
            </a:r>
            <a:r>
              <a:rPr lang="en-GB" sz="900" dirty="0"/>
              <a:t> </a:t>
            </a:r>
            <a:r>
              <a:rPr lang="en-GB" sz="900" dirty="0" err="1"/>
              <a:t>scienziati</a:t>
            </a:r>
            <a:r>
              <a:rPr lang="en-GB" sz="900" dirty="0"/>
              <a:t> e </a:t>
            </a:r>
            <a:r>
              <a:rPr lang="en-GB" sz="900" dirty="0" err="1"/>
              <a:t>società</a:t>
            </a:r>
            <a:endParaRPr lang="en-GB" sz="900" dirty="0"/>
          </a:p>
          <a:p>
            <a:pPr indent="-101600">
              <a:spcAft>
                <a:spcPts val="600"/>
              </a:spcAft>
              <a:buFont typeface="Arial" panose="020B0604020202020204" pitchFamily="34" charset="0"/>
              <a:buChar char="•"/>
            </a:pPr>
            <a:r>
              <a:rPr lang="en-GB" sz="900" dirty="0" err="1"/>
              <a:t>è</a:t>
            </a:r>
            <a:r>
              <a:rPr lang="en-GB" sz="900" dirty="0"/>
              <a:t> la </a:t>
            </a:r>
            <a:r>
              <a:rPr lang="en-GB" sz="900" dirty="0" err="1"/>
              <a:t>condivisione</a:t>
            </a:r>
            <a:r>
              <a:rPr lang="en-GB" sz="900" dirty="0"/>
              <a:t> </a:t>
            </a:r>
            <a:r>
              <a:rPr lang="en-GB" sz="900" dirty="0" err="1"/>
              <a:t>dei</a:t>
            </a:r>
            <a:r>
              <a:rPr lang="en-GB" sz="900" dirty="0"/>
              <a:t> </a:t>
            </a:r>
            <a:r>
              <a:rPr lang="en-GB" sz="900" dirty="0" err="1"/>
              <a:t>dati</a:t>
            </a:r>
            <a:r>
              <a:rPr lang="en-GB" sz="900" dirty="0"/>
              <a:t> e </a:t>
            </a:r>
            <a:r>
              <a:rPr lang="en-GB" sz="900" dirty="0" err="1"/>
              <a:t>risultati</a:t>
            </a:r>
            <a:r>
              <a:rPr lang="en-GB" sz="900" dirty="0"/>
              <a:t> della </a:t>
            </a:r>
            <a:r>
              <a:rPr lang="en-GB" sz="900" dirty="0" err="1"/>
              <a:t>ricerca</a:t>
            </a:r>
            <a:r>
              <a:rPr lang="en-GB" sz="900" dirty="0"/>
              <a:t> con </a:t>
            </a:r>
            <a:r>
              <a:rPr lang="en-GB" sz="900" dirty="0" err="1"/>
              <a:t>modalità</a:t>
            </a:r>
            <a:r>
              <a:rPr lang="en-GB" sz="900" dirty="0"/>
              <a:t> </a:t>
            </a:r>
            <a:r>
              <a:rPr lang="en-GB" sz="900" dirty="0" err="1"/>
              <a:t>che</a:t>
            </a:r>
            <a:r>
              <a:rPr lang="en-GB" sz="900" dirty="0"/>
              <a:t> </a:t>
            </a:r>
            <a:r>
              <a:rPr lang="en-GB" sz="900" dirty="0" err="1"/>
              <a:t>siano</a:t>
            </a:r>
            <a:r>
              <a:rPr lang="en-GB" sz="900" dirty="0"/>
              <a:t> </a:t>
            </a:r>
            <a:r>
              <a:rPr lang="en-GB" sz="900" dirty="0" err="1"/>
              <a:t>accessibili</a:t>
            </a:r>
            <a:r>
              <a:rPr lang="en-GB" sz="900" dirty="0"/>
              <a:t>, </a:t>
            </a:r>
            <a:r>
              <a:rPr lang="en-GB" sz="900" dirty="0" err="1"/>
              <a:t>riusabili</a:t>
            </a:r>
            <a:r>
              <a:rPr lang="en-GB" sz="900" dirty="0"/>
              <a:t>, </a:t>
            </a:r>
            <a:r>
              <a:rPr lang="en-GB" sz="900" dirty="0" err="1"/>
              <a:t>interoperabili</a:t>
            </a:r>
            <a:r>
              <a:rPr lang="en-GB" sz="900" dirty="0"/>
              <a:t> </a:t>
            </a:r>
            <a:r>
              <a:rPr lang="en-GB" sz="900" dirty="0" err="1"/>
              <a:t>sia</a:t>
            </a:r>
            <a:r>
              <a:rPr lang="en-GB" sz="900" dirty="0"/>
              <a:t> </a:t>
            </a:r>
            <a:r>
              <a:rPr lang="en-GB" sz="900" dirty="0" err="1"/>
              <a:t>dalle</a:t>
            </a:r>
            <a:r>
              <a:rPr lang="en-GB" sz="900" dirty="0"/>
              <a:t> </a:t>
            </a:r>
            <a:r>
              <a:rPr lang="en-GB" sz="900" dirty="0" err="1"/>
              <a:t>parsone</a:t>
            </a:r>
            <a:r>
              <a:rPr lang="en-GB" sz="900" dirty="0"/>
              <a:t> </a:t>
            </a:r>
            <a:r>
              <a:rPr lang="en-GB" sz="900" dirty="0" err="1"/>
              <a:t>sia</a:t>
            </a:r>
            <a:r>
              <a:rPr lang="en-GB" sz="900" dirty="0"/>
              <a:t> </a:t>
            </a:r>
            <a:r>
              <a:rPr lang="en-GB" sz="900" dirty="0" err="1"/>
              <a:t>dalle</a:t>
            </a:r>
            <a:r>
              <a:rPr lang="en-GB" sz="900" dirty="0"/>
              <a:t> </a:t>
            </a:r>
            <a:r>
              <a:rPr lang="en-GB" sz="900" dirty="0" err="1"/>
              <a:t>macchine</a:t>
            </a:r>
            <a:endParaRPr lang="en-GB" sz="900" dirty="0"/>
          </a:p>
        </p:txBody>
      </p:sp>
    </p:spTree>
    <p:extLst>
      <p:ext uri="{BB962C8B-B14F-4D97-AF65-F5344CB8AC3E}">
        <p14:creationId xmlns:p14="http://schemas.microsoft.com/office/powerpoint/2010/main" val="38893816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72"/>
          <p:cNvSpPr txBox="1">
            <a:spLocks noGrp="1"/>
          </p:cNvSpPr>
          <p:nvPr>
            <p:ph type="body" idx="1"/>
          </p:nvPr>
        </p:nvSpPr>
        <p:spPr>
          <a:xfrm>
            <a:off x="267750" y="4372551"/>
            <a:ext cx="7697400" cy="460500"/>
          </a:xfrm>
          <a:prstGeom prst="rect">
            <a:avLst/>
          </a:prstGeom>
        </p:spPr>
        <p:txBody>
          <a:bodyPr spcFirstLastPara="1" wrap="square" lIns="91425" tIns="91425" rIns="91425" bIns="91425" anchor="ctr" anchorCtr="0">
            <a:normAutofit/>
          </a:bodyPr>
          <a:lstStyle/>
          <a:p>
            <a:pPr marL="0" marR="0" lvl="0" indent="0" algn="l" rtl="0">
              <a:lnSpc>
                <a:spcPct val="100000"/>
              </a:lnSpc>
              <a:spcBef>
                <a:spcPts val="0"/>
              </a:spcBef>
              <a:spcAft>
                <a:spcPts val="0"/>
              </a:spcAft>
              <a:buNone/>
            </a:pPr>
            <a:r>
              <a:rPr lang="it" sz="1800">
                <a:solidFill>
                  <a:schemeClr val="lt1"/>
                </a:solidFill>
                <a:highlight>
                  <a:schemeClr val="accent3"/>
                </a:highlight>
              </a:rPr>
              <a:t>During the research project</a:t>
            </a:r>
            <a:endParaRPr sz="1800">
              <a:solidFill>
                <a:schemeClr val="lt1"/>
              </a:solidFill>
              <a:highlight>
                <a:schemeClr val="accent3"/>
              </a:highlight>
            </a:endParaRPr>
          </a:p>
        </p:txBody>
      </p:sp>
      <p:pic>
        <p:nvPicPr>
          <p:cNvPr id="513" name="Google Shape;513;p72"/>
          <p:cNvPicPr preferRelativeResize="0"/>
          <p:nvPr/>
        </p:nvPicPr>
        <p:blipFill>
          <a:blip r:embed="rId3">
            <a:alphaModFix/>
          </a:blip>
          <a:stretch>
            <a:fillRect/>
          </a:stretch>
        </p:blipFill>
        <p:spPr>
          <a:xfrm>
            <a:off x="0" y="0"/>
            <a:ext cx="8370182" cy="4067752"/>
          </a:xfrm>
          <a:prstGeom prst="rect">
            <a:avLst/>
          </a:prstGeom>
          <a:noFill/>
          <a:ln>
            <a:noFill/>
          </a:ln>
        </p:spPr>
      </p:pic>
      <p:sp>
        <p:nvSpPr>
          <p:cNvPr id="514" name="Google Shape;514;p72"/>
          <p:cNvSpPr txBox="1"/>
          <p:nvPr/>
        </p:nvSpPr>
        <p:spPr>
          <a:xfrm>
            <a:off x="6630600" y="4835700"/>
            <a:ext cx="25134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https://onderzoektips.ugent.be/en/tips/00001862/</a:t>
            </a:r>
            <a:endParaRPr sz="800">
              <a:solidFill>
                <a:schemeClr val="accent1"/>
              </a:solidFill>
              <a:latin typeface="Lato"/>
              <a:ea typeface="Lato"/>
              <a:cs typeface="Lato"/>
              <a:sym typeface="Lato"/>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73"/>
          <p:cNvSpPr txBox="1"/>
          <p:nvPr/>
        </p:nvSpPr>
        <p:spPr>
          <a:xfrm>
            <a:off x="6630600" y="4835700"/>
            <a:ext cx="25134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https://onderzoektips.ugent.be/en/tips/00001862/</a:t>
            </a:r>
            <a:endParaRPr sz="800">
              <a:solidFill>
                <a:schemeClr val="accent1"/>
              </a:solidFill>
              <a:latin typeface="Lato"/>
              <a:ea typeface="Lato"/>
              <a:cs typeface="Lato"/>
              <a:sym typeface="Lato"/>
            </a:endParaRPr>
          </a:p>
        </p:txBody>
      </p:sp>
      <p:pic>
        <p:nvPicPr>
          <p:cNvPr id="520" name="Google Shape;520;p73"/>
          <p:cNvPicPr preferRelativeResize="0"/>
          <p:nvPr/>
        </p:nvPicPr>
        <p:blipFill>
          <a:blip r:embed="rId3">
            <a:alphaModFix/>
          </a:blip>
          <a:stretch>
            <a:fillRect/>
          </a:stretch>
        </p:blipFill>
        <p:spPr>
          <a:xfrm>
            <a:off x="1143000" y="-79949"/>
            <a:ext cx="7976814" cy="3848849"/>
          </a:xfrm>
          <a:prstGeom prst="rect">
            <a:avLst/>
          </a:prstGeom>
          <a:noFill/>
          <a:ln>
            <a:noFill/>
          </a:ln>
        </p:spPr>
      </p:pic>
      <p:sp>
        <p:nvSpPr>
          <p:cNvPr id="521" name="Google Shape;521;p73"/>
          <p:cNvSpPr txBox="1">
            <a:spLocks noGrp="1"/>
          </p:cNvSpPr>
          <p:nvPr>
            <p:ph type="body" idx="1"/>
          </p:nvPr>
        </p:nvSpPr>
        <p:spPr>
          <a:xfrm>
            <a:off x="191550" y="221551"/>
            <a:ext cx="7697400" cy="46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sz="1800">
                <a:solidFill>
                  <a:schemeClr val="lt1"/>
                </a:solidFill>
                <a:highlight>
                  <a:schemeClr val="accent3"/>
                </a:highlight>
              </a:rPr>
              <a:t>After the research project</a:t>
            </a:r>
            <a:endParaRPr sz="1800">
              <a:solidFill>
                <a:schemeClr val="lt1"/>
              </a:solidFill>
              <a:highlight>
                <a:schemeClr val="accent3"/>
              </a:highligh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74"/>
          <p:cNvSpPr txBox="1">
            <a:spLocks noGrp="1"/>
          </p:cNvSpPr>
          <p:nvPr>
            <p:ph type="body" idx="1"/>
          </p:nvPr>
        </p:nvSpPr>
        <p:spPr>
          <a:xfrm>
            <a:off x="191550" y="221551"/>
            <a:ext cx="7697400" cy="46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it" sz="1800">
                <a:solidFill>
                  <a:schemeClr val="lt1"/>
                </a:solidFill>
                <a:highlight>
                  <a:schemeClr val="accent3"/>
                </a:highlight>
              </a:rPr>
              <a:t>After the research project</a:t>
            </a:r>
            <a:endParaRPr sz="1800">
              <a:solidFill>
                <a:schemeClr val="lt1"/>
              </a:solidFill>
              <a:highlight>
                <a:schemeClr val="accent3"/>
              </a:highlight>
            </a:endParaRPr>
          </a:p>
        </p:txBody>
      </p:sp>
      <p:sp>
        <p:nvSpPr>
          <p:cNvPr id="527" name="Google Shape;527;p74"/>
          <p:cNvSpPr txBox="1"/>
          <p:nvPr/>
        </p:nvSpPr>
        <p:spPr>
          <a:xfrm>
            <a:off x="6630600" y="4835700"/>
            <a:ext cx="25134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https://onderzoektips.ugent.be/en/tips/00001862/</a:t>
            </a:r>
            <a:endParaRPr sz="800">
              <a:solidFill>
                <a:schemeClr val="accent1"/>
              </a:solidFill>
              <a:latin typeface="Lato"/>
              <a:ea typeface="Lato"/>
              <a:cs typeface="Lato"/>
              <a:sym typeface="Lato"/>
            </a:endParaRPr>
          </a:p>
        </p:txBody>
      </p:sp>
      <p:pic>
        <p:nvPicPr>
          <p:cNvPr id="528" name="Google Shape;528;p74"/>
          <p:cNvPicPr preferRelativeResize="0"/>
          <p:nvPr/>
        </p:nvPicPr>
        <p:blipFill>
          <a:blip r:embed="rId3">
            <a:alphaModFix/>
          </a:blip>
          <a:stretch>
            <a:fillRect/>
          </a:stretch>
        </p:blipFill>
        <p:spPr>
          <a:xfrm>
            <a:off x="2056800" y="682051"/>
            <a:ext cx="7087189" cy="384884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75"/>
          <p:cNvSpPr txBox="1">
            <a:spLocks noGrp="1"/>
          </p:cNvSpPr>
          <p:nvPr>
            <p:ph type="body" idx="4294967295"/>
          </p:nvPr>
        </p:nvSpPr>
        <p:spPr>
          <a:xfrm>
            <a:off x="268675" y="2033000"/>
            <a:ext cx="5221200" cy="29580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0"/>
              </a:spcBef>
              <a:spcAft>
                <a:spcPts val="0"/>
              </a:spcAft>
              <a:buClr>
                <a:srgbClr val="3F3F3F"/>
              </a:buClr>
              <a:buSzPts val="1600"/>
              <a:buFont typeface="Calibri"/>
              <a:buNone/>
            </a:pPr>
            <a:r>
              <a:rPr lang="it" sz="1400" b="1"/>
              <a:t>Digital Object</a:t>
            </a:r>
            <a:endParaRPr sz="1400" b="1"/>
          </a:p>
          <a:p>
            <a:pPr marL="0" lvl="0" indent="0" algn="just" rtl="0">
              <a:lnSpc>
                <a:spcPct val="90000"/>
              </a:lnSpc>
              <a:spcBef>
                <a:spcPts val="0"/>
              </a:spcBef>
              <a:spcAft>
                <a:spcPts val="0"/>
              </a:spcAft>
              <a:buClr>
                <a:schemeClr val="dk1"/>
              </a:buClr>
              <a:buSzPts val="1100"/>
              <a:buFont typeface="Arial"/>
              <a:buNone/>
            </a:pPr>
            <a:r>
              <a:rPr lang="it" sz="1400"/>
              <a:t>In the context of this course: refers to any research result in its digital form, which can be uploaded into a repository (and possibly openly shared).</a:t>
            </a:r>
            <a:endParaRPr sz="1400"/>
          </a:p>
          <a:p>
            <a:pPr marL="0" lvl="0" indent="0" algn="just" rtl="0">
              <a:lnSpc>
                <a:spcPct val="90000"/>
              </a:lnSpc>
              <a:spcBef>
                <a:spcPts val="0"/>
              </a:spcBef>
              <a:spcAft>
                <a:spcPts val="0"/>
              </a:spcAft>
              <a:buClr>
                <a:schemeClr val="dk1"/>
              </a:buClr>
              <a:buSzPts val="1100"/>
              <a:buFont typeface="Arial"/>
              <a:buNone/>
            </a:pPr>
            <a:r>
              <a:rPr lang="it" sz="1400"/>
              <a:t>Examples: articles (pdf), datasets, software, images, videos, reports, posters or conference presentations, lectures (ppt), etc ... </a:t>
            </a:r>
            <a:endParaRPr sz="1400"/>
          </a:p>
          <a:p>
            <a:pPr marL="0" lvl="0" indent="0" algn="just" rtl="0">
              <a:lnSpc>
                <a:spcPct val="90000"/>
              </a:lnSpc>
              <a:spcBef>
                <a:spcPts val="0"/>
              </a:spcBef>
              <a:spcAft>
                <a:spcPts val="0"/>
              </a:spcAft>
              <a:buClr>
                <a:schemeClr val="dk1"/>
              </a:buClr>
              <a:buSzPts val="1100"/>
              <a:buFont typeface="Arial"/>
              <a:buNone/>
            </a:pPr>
            <a:endParaRPr sz="1400"/>
          </a:p>
          <a:p>
            <a:pPr marL="0" lvl="0" indent="0" algn="just" rtl="0">
              <a:lnSpc>
                <a:spcPct val="90000"/>
              </a:lnSpc>
              <a:spcBef>
                <a:spcPts val="0"/>
              </a:spcBef>
              <a:spcAft>
                <a:spcPts val="0"/>
              </a:spcAft>
              <a:buClr>
                <a:schemeClr val="dk1"/>
              </a:buClr>
              <a:buSzPts val="1100"/>
              <a:buFont typeface="Arial"/>
              <a:buNone/>
            </a:pPr>
            <a:r>
              <a:rPr lang="it" sz="1400" b="1"/>
              <a:t>Metadata</a:t>
            </a:r>
            <a:endParaRPr sz="1400" b="1"/>
          </a:p>
          <a:p>
            <a:pPr marL="0" lvl="0" indent="0" algn="just" rtl="0">
              <a:lnSpc>
                <a:spcPct val="90000"/>
              </a:lnSpc>
              <a:spcBef>
                <a:spcPts val="0"/>
              </a:spcBef>
              <a:spcAft>
                <a:spcPts val="0"/>
              </a:spcAft>
              <a:buClr>
                <a:schemeClr val="dk1"/>
              </a:buClr>
              <a:buSzPts val="1100"/>
              <a:buFont typeface="Arial"/>
              <a:buNone/>
            </a:pPr>
            <a:r>
              <a:rPr lang="it" sz="1400"/>
              <a:t>Data about the digital object you are depositing</a:t>
            </a:r>
            <a:endParaRPr sz="1400"/>
          </a:p>
          <a:p>
            <a:pPr marL="0" lvl="0" indent="0" algn="just" rtl="0">
              <a:lnSpc>
                <a:spcPct val="90000"/>
              </a:lnSpc>
              <a:spcBef>
                <a:spcPts val="0"/>
              </a:spcBef>
              <a:spcAft>
                <a:spcPts val="0"/>
              </a:spcAft>
              <a:buClr>
                <a:schemeClr val="dk1"/>
              </a:buClr>
              <a:buSzPts val="1100"/>
              <a:buFont typeface="Arial"/>
              <a:buNone/>
            </a:pPr>
            <a:endParaRPr sz="1400"/>
          </a:p>
          <a:p>
            <a:pPr marL="0" lvl="0" indent="0" algn="just" rtl="0">
              <a:lnSpc>
                <a:spcPct val="90000"/>
              </a:lnSpc>
              <a:spcBef>
                <a:spcPts val="0"/>
              </a:spcBef>
              <a:spcAft>
                <a:spcPts val="0"/>
              </a:spcAft>
              <a:buClr>
                <a:schemeClr val="dk1"/>
              </a:buClr>
              <a:buSzPts val="1100"/>
              <a:buFont typeface="Arial"/>
              <a:buNone/>
            </a:pPr>
            <a:r>
              <a:rPr lang="it" sz="1400" b="1"/>
              <a:t>Payload</a:t>
            </a:r>
            <a:endParaRPr sz="1400" b="1"/>
          </a:p>
          <a:p>
            <a:pPr marL="0" lvl="0" indent="0" algn="just" rtl="0">
              <a:lnSpc>
                <a:spcPct val="90000"/>
              </a:lnSpc>
              <a:spcBef>
                <a:spcPts val="0"/>
              </a:spcBef>
              <a:spcAft>
                <a:spcPts val="0"/>
              </a:spcAft>
              <a:buClr>
                <a:schemeClr val="dk1"/>
              </a:buClr>
              <a:buSzPts val="1100"/>
              <a:buFont typeface="Arial"/>
              <a:buNone/>
            </a:pPr>
            <a:r>
              <a:rPr lang="it" sz="1400"/>
              <a:t>The digital object (or digital objects) that you are uploading for deposit (and that you can share). Also includes accompanying or description file (readmefile, etc ...)</a:t>
            </a:r>
            <a:endParaRPr sz="1400"/>
          </a:p>
        </p:txBody>
      </p:sp>
      <p:pic>
        <p:nvPicPr>
          <p:cNvPr id="535" name="Google Shape;535;p75"/>
          <p:cNvPicPr preferRelativeResize="0"/>
          <p:nvPr/>
        </p:nvPicPr>
        <p:blipFill rotWithShape="1">
          <a:blip r:embed="rId3">
            <a:alphaModFix/>
          </a:blip>
          <a:srcRect l="18746" r="18721" b="11707"/>
          <a:stretch/>
        </p:blipFill>
        <p:spPr>
          <a:xfrm>
            <a:off x="6043962" y="522836"/>
            <a:ext cx="2973192" cy="4541335"/>
          </a:xfrm>
          <a:prstGeom prst="rect">
            <a:avLst/>
          </a:prstGeom>
          <a:noFill/>
          <a:ln>
            <a:noFill/>
          </a:ln>
          <a:effectLst>
            <a:outerShdw blurRad="800100" dist="38100" dir="2700000" algn="tl" rotWithShape="0">
              <a:srgbClr val="000000">
                <a:alpha val="40000"/>
              </a:srgbClr>
            </a:outerShdw>
          </a:effectLst>
        </p:spPr>
      </p:pic>
      <p:sp>
        <p:nvSpPr>
          <p:cNvPr id="536" name="Google Shape;536;p75"/>
          <p:cNvSpPr/>
          <p:nvPr/>
        </p:nvSpPr>
        <p:spPr>
          <a:xfrm>
            <a:off x="6043962" y="782103"/>
            <a:ext cx="2010300" cy="972000"/>
          </a:xfrm>
          <a:prstGeom prst="roundRect">
            <a:avLst>
              <a:gd name="adj" fmla="val 4397"/>
            </a:avLst>
          </a:prstGeom>
          <a:noFill/>
          <a:ln w="38100" cap="flat" cmpd="sng">
            <a:solidFill>
              <a:srgbClr val="3889DE"/>
            </a:solidFill>
            <a:prstDash val="solid"/>
            <a:miter lim="400000"/>
            <a:headEnd type="none" w="sm" len="sm"/>
            <a:tailEnd type="none" w="sm" len="sm"/>
          </a:ln>
          <a:effectLst>
            <a:outerShdw blurRad="25400" dist="12700" dir="5400000" rotWithShape="0">
              <a:srgbClr val="000000">
                <a:alpha val="49800"/>
              </a:srgbClr>
            </a:outerShdw>
          </a:effectLst>
        </p:spPr>
        <p:txBody>
          <a:bodyPr spcFirstLastPara="1" wrap="square" lIns="26800" tIns="26800" rIns="26800" bIns="268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537" name="Google Shape;537;p75"/>
          <p:cNvSpPr/>
          <p:nvPr/>
        </p:nvSpPr>
        <p:spPr>
          <a:xfrm>
            <a:off x="8054067" y="1791072"/>
            <a:ext cx="870900" cy="1498500"/>
          </a:xfrm>
          <a:prstGeom prst="roundRect">
            <a:avLst>
              <a:gd name="adj" fmla="val 4397"/>
            </a:avLst>
          </a:prstGeom>
          <a:noFill/>
          <a:ln w="38100" cap="flat" cmpd="sng">
            <a:solidFill>
              <a:srgbClr val="3889DE"/>
            </a:solidFill>
            <a:prstDash val="solid"/>
            <a:miter lim="400000"/>
            <a:headEnd type="none" w="sm" len="sm"/>
            <a:tailEnd type="none" w="sm" len="sm"/>
          </a:ln>
          <a:effectLst>
            <a:outerShdw blurRad="25400" dist="12700" dir="5400000" rotWithShape="0">
              <a:srgbClr val="000000">
                <a:alpha val="49800"/>
              </a:srgbClr>
            </a:outerShdw>
          </a:effectLst>
        </p:spPr>
        <p:txBody>
          <a:bodyPr spcFirstLastPara="1" wrap="square" lIns="26800" tIns="26800" rIns="26800" bIns="268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538" name="Google Shape;538;p75"/>
          <p:cNvSpPr/>
          <p:nvPr/>
        </p:nvSpPr>
        <p:spPr>
          <a:xfrm>
            <a:off x="6047493" y="1801087"/>
            <a:ext cx="2010300" cy="324000"/>
          </a:xfrm>
          <a:prstGeom prst="roundRect">
            <a:avLst>
              <a:gd name="adj" fmla="val 4397"/>
            </a:avLst>
          </a:prstGeom>
          <a:noFill/>
          <a:ln w="38100" cap="flat" cmpd="sng">
            <a:solidFill>
              <a:srgbClr val="797DD5"/>
            </a:solidFill>
            <a:prstDash val="solid"/>
            <a:miter lim="400000"/>
            <a:headEnd type="none" w="sm" len="sm"/>
            <a:tailEnd type="none" w="sm" len="sm"/>
          </a:ln>
          <a:effectLst>
            <a:outerShdw blurRad="25400" dist="12700" dir="5400000" rotWithShape="0">
              <a:srgbClr val="000000">
                <a:alpha val="49800"/>
              </a:srgbClr>
            </a:outerShdw>
          </a:effectLst>
        </p:spPr>
        <p:txBody>
          <a:bodyPr spcFirstLastPara="1" wrap="square" lIns="26800" tIns="26800" rIns="26800" bIns="26800" anchor="ctr" anchorCtr="0">
            <a:noAutofit/>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rgbClr val="FFFFFF"/>
              </a:solidFill>
              <a:latin typeface="Helvetica Neue Light"/>
              <a:ea typeface="Helvetica Neue Light"/>
              <a:cs typeface="Helvetica Neue Light"/>
              <a:sym typeface="Helvetica Neue Light"/>
            </a:endParaRPr>
          </a:p>
        </p:txBody>
      </p:sp>
      <p:sp>
        <p:nvSpPr>
          <p:cNvPr id="539" name="Google Shape;539;p7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Definitions</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76"/>
          <p:cNvSpPr txBox="1">
            <a:spLocks noGrp="1"/>
          </p:cNvSpPr>
          <p:nvPr>
            <p:ph type="body" idx="4294967295"/>
          </p:nvPr>
        </p:nvSpPr>
        <p:spPr>
          <a:xfrm>
            <a:off x="391500" y="1396650"/>
            <a:ext cx="4180500" cy="3249600"/>
          </a:xfrm>
          <a:prstGeom prst="rect">
            <a:avLst/>
          </a:prstGeom>
          <a:noFill/>
          <a:ln>
            <a:noFill/>
          </a:ln>
        </p:spPr>
        <p:txBody>
          <a:bodyPr spcFirstLastPara="1" wrap="square" lIns="91425" tIns="45700" rIns="91425" bIns="45700" anchor="t" anchorCtr="0">
            <a:normAutofit fontScale="25000" lnSpcReduction="20000"/>
          </a:bodyPr>
          <a:lstStyle/>
          <a:p>
            <a:pPr marL="0" lvl="0" indent="0" algn="l" rtl="0">
              <a:lnSpc>
                <a:spcPct val="115000"/>
              </a:lnSpc>
              <a:spcBef>
                <a:spcPts val="500"/>
              </a:spcBef>
              <a:spcAft>
                <a:spcPts val="0"/>
              </a:spcAft>
              <a:buClr>
                <a:schemeClr val="dk1"/>
              </a:buClr>
              <a:buSzPts val="275"/>
              <a:buFont typeface="Arial"/>
              <a:buNone/>
            </a:pPr>
            <a:r>
              <a:rPr lang="it" sz="5500">
                <a:solidFill>
                  <a:srgbClr val="202122"/>
                </a:solidFill>
                <a:highlight>
                  <a:srgbClr val="FFFFFF"/>
                </a:highlight>
              </a:rPr>
              <a:t>An </a:t>
            </a:r>
            <a:r>
              <a:rPr lang="it" sz="5500" b="1">
                <a:solidFill>
                  <a:srgbClr val="202122"/>
                </a:solidFill>
                <a:highlight>
                  <a:srgbClr val="FFFFFF"/>
                </a:highlight>
              </a:rPr>
              <a:t>open-access repository</a:t>
            </a:r>
            <a:r>
              <a:rPr lang="it" sz="5500">
                <a:solidFill>
                  <a:srgbClr val="202122"/>
                </a:solidFill>
                <a:highlight>
                  <a:srgbClr val="FFFFFF"/>
                </a:highlight>
              </a:rPr>
              <a:t> or </a:t>
            </a:r>
            <a:r>
              <a:rPr lang="it" sz="5500" b="1">
                <a:solidFill>
                  <a:srgbClr val="202122"/>
                </a:solidFill>
                <a:highlight>
                  <a:srgbClr val="FFFFFF"/>
                </a:highlight>
              </a:rPr>
              <a:t>open archive</a:t>
            </a:r>
            <a:r>
              <a:rPr lang="it" sz="5500">
                <a:solidFill>
                  <a:srgbClr val="202122"/>
                </a:solidFill>
                <a:highlight>
                  <a:srgbClr val="FFFFFF"/>
                </a:highlight>
              </a:rPr>
              <a:t> is a digital platform that holds research output and provides free, immediate and permanent access to research results for anyone to use, download and distribute. To facilitate </a:t>
            </a:r>
            <a:r>
              <a:rPr lang="it" sz="5500">
                <a:solidFill>
                  <a:srgbClr val="0645AD"/>
                </a:solidFill>
                <a:highlight>
                  <a:srgbClr val="FFFFFF"/>
                </a:highlight>
                <a:uFill>
                  <a:noFill/>
                </a:uFill>
                <a:hlinkClick r:id="rId3">
                  <a:extLst>
                    <a:ext uri="{A12FA001-AC4F-418D-AE19-62706E023703}">
                      <ahyp:hlinkClr xmlns:ahyp="http://schemas.microsoft.com/office/drawing/2018/hyperlinkcolor" val="tx"/>
                    </a:ext>
                  </a:extLst>
                </a:hlinkClick>
              </a:rPr>
              <a:t>open access</a:t>
            </a:r>
            <a:r>
              <a:rPr lang="it" sz="5500">
                <a:solidFill>
                  <a:srgbClr val="202122"/>
                </a:solidFill>
                <a:highlight>
                  <a:srgbClr val="FFFFFF"/>
                </a:highlight>
              </a:rPr>
              <a:t> such repositories must be </a:t>
            </a:r>
            <a:r>
              <a:rPr lang="it" sz="5500">
                <a:solidFill>
                  <a:srgbClr val="0645AD"/>
                </a:solidFill>
                <a:highlight>
                  <a:srgbClr val="FFFFFF"/>
                </a:highlight>
                <a:uFill>
                  <a:noFill/>
                </a:uFill>
                <a:hlinkClick r:id="rId4">
                  <a:extLst>
                    <a:ext uri="{A12FA001-AC4F-418D-AE19-62706E023703}">
                      <ahyp:hlinkClr xmlns:ahyp="http://schemas.microsoft.com/office/drawing/2018/hyperlinkcolor" val="tx"/>
                    </a:ext>
                  </a:extLst>
                </a:hlinkClick>
              </a:rPr>
              <a:t>interoperable</a:t>
            </a:r>
            <a:r>
              <a:rPr lang="it" sz="5500">
                <a:solidFill>
                  <a:srgbClr val="202122"/>
                </a:solidFill>
                <a:highlight>
                  <a:srgbClr val="FFFFFF"/>
                </a:highlight>
              </a:rPr>
              <a:t> according to the </a:t>
            </a:r>
            <a:r>
              <a:rPr lang="it" sz="5500">
                <a:solidFill>
                  <a:srgbClr val="0645AD"/>
                </a:solidFill>
                <a:highlight>
                  <a:srgbClr val="FFFFFF"/>
                </a:highlight>
                <a:uFill>
                  <a:noFill/>
                </a:uFill>
                <a:hlinkClick r:id="rId5">
                  <a:extLst>
                    <a:ext uri="{A12FA001-AC4F-418D-AE19-62706E023703}">
                      <ahyp:hlinkClr xmlns:ahyp="http://schemas.microsoft.com/office/drawing/2018/hyperlinkcolor" val="tx"/>
                    </a:ext>
                  </a:extLst>
                </a:hlinkClick>
              </a:rPr>
              <a:t>Open Archives Initiative Protocol for Metadata Harvesting</a:t>
            </a:r>
            <a:r>
              <a:rPr lang="it" sz="5500">
                <a:solidFill>
                  <a:srgbClr val="202122"/>
                </a:solidFill>
                <a:highlight>
                  <a:srgbClr val="FFFFFF"/>
                </a:highlight>
              </a:rPr>
              <a:t> (OAI-PMH). Open-access repositories, such as an </a:t>
            </a:r>
            <a:r>
              <a:rPr lang="it" sz="5500">
                <a:solidFill>
                  <a:srgbClr val="0645AD"/>
                </a:solidFill>
                <a:highlight>
                  <a:srgbClr val="FFFFFF"/>
                </a:highlight>
                <a:uFill>
                  <a:noFill/>
                </a:uFill>
                <a:hlinkClick r:id="rId6">
                  <a:extLst>
                    <a:ext uri="{A12FA001-AC4F-418D-AE19-62706E023703}">
                      <ahyp:hlinkClr xmlns:ahyp="http://schemas.microsoft.com/office/drawing/2018/hyperlinkcolor" val="tx"/>
                    </a:ext>
                  </a:extLst>
                </a:hlinkClick>
              </a:rPr>
              <a:t>institutional repository</a:t>
            </a:r>
            <a:r>
              <a:rPr lang="it" sz="5500">
                <a:solidFill>
                  <a:srgbClr val="202122"/>
                </a:solidFill>
                <a:highlight>
                  <a:srgbClr val="FFFFFF"/>
                </a:highlight>
              </a:rPr>
              <a:t> or </a:t>
            </a:r>
            <a:r>
              <a:rPr lang="it" sz="5500">
                <a:solidFill>
                  <a:srgbClr val="0645AD"/>
                </a:solidFill>
                <a:highlight>
                  <a:srgbClr val="FFFFFF"/>
                </a:highlight>
                <a:uFill>
                  <a:noFill/>
                </a:uFill>
                <a:hlinkClick r:id="rId7">
                  <a:extLst>
                    <a:ext uri="{A12FA001-AC4F-418D-AE19-62706E023703}">
                      <ahyp:hlinkClr xmlns:ahyp="http://schemas.microsoft.com/office/drawing/2018/hyperlinkcolor" val="tx"/>
                    </a:ext>
                  </a:extLst>
                </a:hlinkClick>
              </a:rPr>
              <a:t>disciplinary repository</a:t>
            </a:r>
            <a:r>
              <a:rPr lang="it" sz="5500">
                <a:solidFill>
                  <a:srgbClr val="202122"/>
                </a:solidFill>
                <a:highlight>
                  <a:srgbClr val="FFFFFF"/>
                </a:highlight>
              </a:rPr>
              <a:t>, provide free access to research for users outside the institutional community and are one of the recommended ways to achieve the </a:t>
            </a:r>
            <a:r>
              <a:rPr lang="it" sz="5500">
                <a:solidFill>
                  <a:srgbClr val="0645AD"/>
                </a:solidFill>
                <a:highlight>
                  <a:srgbClr val="FFFFFF"/>
                </a:highlight>
                <a:uFill>
                  <a:noFill/>
                </a:uFill>
                <a:hlinkClick r:id="rId3">
                  <a:extLst>
                    <a:ext uri="{A12FA001-AC4F-418D-AE19-62706E023703}">
                      <ahyp:hlinkClr xmlns:ahyp="http://schemas.microsoft.com/office/drawing/2018/hyperlinkcolor" val="tx"/>
                    </a:ext>
                  </a:extLst>
                </a:hlinkClick>
              </a:rPr>
              <a:t>open access</a:t>
            </a:r>
            <a:r>
              <a:rPr lang="it" sz="5500">
                <a:solidFill>
                  <a:srgbClr val="202122"/>
                </a:solidFill>
                <a:highlight>
                  <a:srgbClr val="FFFFFF"/>
                </a:highlight>
              </a:rPr>
              <a:t> vision described in the </a:t>
            </a:r>
            <a:r>
              <a:rPr lang="it" sz="5500">
                <a:solidFill>
                  <a:srgbClr val="0645AD"/>
                </a:solidFill>
                <a:highlight>
                  <a:srgbClr val="FFFFFF"/>
                </a:highlight>
                <a:uFill>
                  <a:noFill/>
                </a:uFill>
                <a:hlinkClick r:id="rId8">
                  <a:extLst>
                    <a:ext uri="{A12FA001-AC4F-418D-AE19-62706E023703}">
                      <ahyp:hlinkClr xmlns:ahyp="http://schemas.microsoft.com/office/drawing/2018/hyperlinkcolor" val="tx"/>
                    </a:ext>
                  </a:extLst>
                </a:hlinkClick>
              </a:rPr>
              <a:t>Budapest Open Access Initiative</a:t>
            </a:r>
            <a:r>
              <a:rPr lang="it" sz="5500">
                <a:solidFill>
                  <a:srgbClr val="202122"/>
                </a:solidFill>
                <a:highlight>
                  <a:srgbClr val="FFFFFF"/>
                </a:highlight>
              </a:rPr>
              <a:t> definition of open access. This is sometimes referred to as the </a:t>
            </a:r>
            <a:r>
              <a:rPr lang="it" sz="5500">
                <a:solidFill>
                  <a:srgbClr val="0645AD"/>
                </a:solidFill>
                <a:highlight>
                  <a:srgbClr val="FFFFFF"/>
                </a:highlight>
                <a:uFill>
                  <a:noFill/>
                </a:uFill>
                <a:hlinkClick r:id="rId9">
                  <a:extLst>
                    <a:ext uri="{A12FA001-AC4F-418D-AE19-62706E023703}">
                      <ahyp:hlinkClr xmlns:ahyp="http://schemas.microsoft.com/office/drawing/2018/hyperlinkcolor" val="tx"/>
                    </a:ext>
                  </a:extLst>
                </a:hlinkClick>
              </a:rPr>
              <a:t>self-archiving</a:t>
            </a:r>
            <a:r>
              <a:rPr lang="it" sz="5500">
                <a:solidFill>
                  <a:srgbClr val="202122"/>
                </a:solidFill>
                <a:highlight>
                  <a:srgbClr val="FFFFFF"/>
                </a:highlight>
              </a:rPr>
              <a:t> or "green" route to open access.</a:t>
            </a:r>
            <a:endParaRPr sz="5500">
              <a:solidFill>
                <a:srgbClr val="202122"/>
              </a:solidFill>
              <a:highlight>
                <a:srgbClr val="FFFFFF"/>
              </a:highlight>
            </a:endParaRPr>
          </a:p>
          <a:p>
            <a:pPr marL="0" lvl="0" indent="0" algn="just" rtl="0">
              <a:lnSpc>
                <a:spcPct val="90000"/>
              </a:lnSpc>
              <a:spcBef>
                <a:spcPts val="500"/>
              </a:spcBef>
              <a:spcAft>
                <a:spcPts val="0"/>
              </a:spcAft>
              <a:buClr>
                <a:schemeClr val="dk1"/>
              </a:buClr>
              <a:buSzPct val="84615"/>
              <a:buFont typeface="Arial"/>
              <a:buNone/>
            </a:pPr>
            <a:endParaRPr/>
          </a:p>
          <a:p>
            <a:pPr marL="0" lvl="0" indent="0" algn="just" rtl="0">
              <a:lnSpc>
                <a:spcPct val="90000"/>
              </a:lnSpc>
              <a:spcBef>
                <a:spcPts val="1200"/>
              </a:spcBef>
              <a:spcAft>
                <a:spcPts val="0"/>
              </a:spcAft>
              <a:buClr>
                <a:schemeClr val="dk1"/>
              </a:buClr>
              <a:buSzPct val="84615"/>
              <a:buFont typeface="Arial"/>
              <a:buNone/>
            </a:pPr>
            <a:endParaRPr/>
          </a:p>
          <a:p>
            <a:pPr marL="0" lvl="0" indent="0" algn="just" rtl="0">
              <a:lnSpc>
                <a:spcPct val="90000"/>
              </a:lnSpc>
              <a:spcBef>
                <a:spcPts val="1200"/>
              </a:spcBef>
              <a:spcAft>
                <a:spcPts val="1200"/>
              </a:spcAft>
              <a:buClr>
                <a:srgbClr val="3F3F3F"/>
              </a:buClr>
              <a:buSzPct val="123076"/>
              <a:buFont typeface="Calibri"/>
              <a:buNone/>
            </a:pPr>
            <a:endParaRPr/>
          </a:p>
        </p:txBody>
      </p:sp>
      <p:sp>
        <p:nvSpPr>
          <p:cNvPr id="546" name="Google Shape;546;p76"/>
          <p:cNvSpPr txBox="1">
            <a:spLocks noGrp="1"/>
          </p:cNvSpPr>
          <p:nvPr>
            <p:ph type="title"/>
          </p:nvPr>
        </p:nvSpPr>
        <p:spPr>
          <a:xfrm>
            <a:off x="729450" y="556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Repository</a:t>
            </a:r>
            <a:endParaRPr/>
          </a:p>
        </p:txBody>
      </p:sp>
      <p:sp>
        <p:nvSpPr>
          <p:cNvPr id="547" name="Google Shape;547;p76"/>
          <p:cNvSpPr txBox="1"/>
          <p:nvPr/>
        </p:nvSpPr>
        <p:spPr>
          <a:xfrm>
            <a:off x="329575" y="4751075"/>
            <a:ext cx="7338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latin typeface="Lato"/>
                <a:ea typeface="Lato"/>
                <a:cs typeface="Lato"/>
                <a:sym typeface="Lato"/>
              </a:rPr>
              <a:t>https://en.wikipedia.org/wiki/Open-access_repository</a:t>
            </a:r>
            <a:endParaRPr sz="800">
              <a:solidFill>
                <a:schemeClr val="accent1"/>
              </a:solidFill>
              <a:latin typeface="Lato"/>
              <a:ea typeface="Lato"/>
              <a:cs typeface="Lato"/>
              <a:sym typeface="Lato"/>
            </a:endParaRPr>
          </a:p>
        </p:txBody>
      </p:sp>
      <p:pic>
        <p:nvPicPr>
          <p:cNvPr id="548" name="Google Shape;548;p76"/>
          <p:cNvPicPr preferRelativeResize="0"/>
          <p:nvPr/>
        </p:nvPicPr>
        <p:blipFill>
          <a:blip r:embed="rId10">
            <a:alphaModFix/>
          </a:blip>
          <a:stretch>
            <a:fillRect/>
          </a:stretch>
        </p:blipFill>
        <p:spPr>
          <a:xfrm>
            <a:off x="4796050" y="1244250"/>
            <a:ext cx="4119352" cy="231342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77"/>
          <p:cNvSpPr txBox="1"/>
          <p:nvPr/>
        </p:nvSpPr>
        <p:spPr>
          <a:xfrm>
            <a:off x="199575" y="2050650"/>
            <a:ext cx="7163400" cy="4505700"/>
          </a:xfrm>
          <a:prstGeom prst="rect">
            <a:avLst/>
          </a:prstGeom>
          <a:noFill/>
          <a:ln>
            <a:noFill/>
          </a:ln>
        </p:spPr>
        <p:txBody>
          <a:bodyPr spcFirstLastPara="1" wrap="square" lIns="0" tIns="180000" rIns="0" bIns="0" anchor="t" anchorCtr="0">
            <a:noAutofit/>
          </a:bodyPr>
          <a:lstStyle/>
          <a:p>
            <a:pPr marL="395100" lvl="0" indent="-259210" algn="l" rtl="0">
              <a:lnSpc>
                <a:spcPct val="90000"/>
              </a:lnSpc>
              <a:spcBef>
                <a:spcPts val="0"/>
              </a:spcBef>
              <a:spcAft>
                <a:spcPts val="0"/>
              </a:spcAft>
              <a:buClr>
                <a:schemeClr val="accent1"/>
              </a:buClr>
              <a:buSzPts val="1600"/>
              <a:buChar char="•"/>
            </a:pPr>
            <a:r>
              <a:rPr lang="it" sz="1600">
                <a:solidFill>
                  <a:schemeClr val="accent1"/>
                </a:solidFill>
                <a:latin typeface="Calibri"/>
                <a:ea typeface="Calibri"/>
                <a:cs typeface="Calibri"/>
                <a:sym typeface="Calibri"/>
              </a:rPr>
              <a:t>A </a:t>
            </a:r>
            <a:r>
              <a:rPr lang="it" sz="1600" b="1">
                <a:solidFill>
                  <a:schemeClr val="accent1"/>
                </a:solidFill>
                <a:latin typeface="Calibri"/>
                <a:ea typeface="Calibri"/>
                <a:cs typeface="Calibri"/>
                <a:sym typeface="Calibri"/>
              </a:rPr>
              <a:t>persistent identifier</a:t>
            </a:r>
            <a:r>
              <a:rPr lang="it" sz="1600">
                <a:solidFill>
                  <a:schemeClr val="accent1"/>
                </a:solidFill>
                <a:latin typeface="Calibri"/>
                <a:ea typeface="Calibri"/>
                <a:cs typeface="Calibri"/>
                <a:sym typeface="Calibri"/>
              </a:rPr>
              <a:t> (PI or PID) is a long-lasting reference to a document, file, web page, or other object.</a:t>
            </a:r>
            <a:endParaRPr sz="1600" b="1">
              <a:solidFill>
                <a:schemeClr val="accent1"/>
              </a:solidFill>
              <a:latin typeface="Calibri"/>
              <a:ea typeface="Calibri"/>
              <a:cs typeface="Calibri"/>
              <a:sym typeface="Calibri"/>
            </a:endParaRPr>
          </a:p>
          <a:p>
            <a:pPr marL="395100" lvl="0" indent="-259210" algn="l" rtl="0">
              <a:lnSpc>
                <a:spcPct val="90000"/>
              </a:lnSpc>
              <a:spcBef>
                <a:spcPts val="1200"/>
              </a:spcBef>
              <a:spcAft>
                <a:spcPts val="0"/>
              </a:spcAft>
              <a:buClr>
                <a:schemeClr val="accent1"/>
              </a:buClr>
              <a:buSzPts val="1600"/>
              <a:buChar char="•"/>
            </a:pPr>
            <a:r>
              <a:rPr lang="it" sz="1600">
                <a:solidFill>
                  <a:schemeClr val="accent1"/>
                </a:solidFill>
                <a:latin typeface="Calibri"/>
                <a:ea typeface="Calibri"/>
                <a:cs typeface="Calibri"/>
                <a:sym typeface="Calibri"/>
              </a:rPr>
              <a:t>The term persistent identifier is usually used in the context of </a:t>
            </a:r>
            <a:r>
              <a:rPr lang="it" sz="1600" b="1">
                <a:solidFill>
                  <a:schemeClr val="accent1"/>
                </a:solidFill>
                <a:latin typeface="Calibri"/>
                <a:ea typeface="Calibri"/>
                <a:cs typeface="Calibri"/>
                <a:sym typeface="Calibri"/>
              </a:rPr>
              <a:t>digital objects</a:t>
            </a:r>
            <a:r>
              <a:rPr lang="it" sz="1600">
                <a:solidFill>
                  <a:schemeClr val="accent1"/>
                </a:solidFill>
                <a:latin typeface="Calibri"/>
                <a:ea typeface="Calibri"/>
                <a:cs typeface="Calibri"/>
                <a:sym typeface="Calibri"/>
              </a:rPr>
              <a:t> that are accessible over the Internet. </a:t>
            </a:r>
            <a:endParaRPr sz="1600" b="1">
              <a:solidFill>
                <a:schemeClr val="accent1"/>
              </a:solidFill>
              <a:latin typeface="Calibri"/>
              <a:ea typeface="Calibri"/>
              <a:cs typeface="Calibri"/>
              <a:sym typeface="Calibri"/>
            </a:endParaRPr>
          </a:p>
          <a:p>
            <a:pPr marL="395100" lvl="0" indent="-259210" algn="l" rtl="0">
              <a:lnSpc>
                <a:spcPct val="90000"/>
              </a:lnSpc>
              <a:spcBef>
                <a:spcPts val="1200"/>
              </a:spcBef>
              <a:spcAft>
                <a:spcPts val="0"/>
              </a:spcAft>
              <a:buClr>
                <a:schemeClr val="accent1"/>
              </a:buClr>
              <a:buSzPts val="1600"/>
              <a:buChar char="•"/>
            </a:pPr>
            <a:r>
              <a:rPr lang="it" sz="1600">
                <a:solidFill>
                  <a:schemeClr val="accent1"/>
                </a:solidFill>
                <a:latin typeface="Calibri"/>
                <a:ea typeface="Calibri"/>
                <a:cs typeface="Calibri"/>
                <a:sym typeface="Calibri"/>
              </a:rPr>
              <a:t>Typically, such an identifier is not only persistent but </a:t>
            </a:r>
            <a:r>
              <a:rPr lang="it" sz="1600" b="1">
                <a:solidFill>
                  <a:schemeClr val="accent1"/>
                </a:solidFill>
                <a:latin typeface="Calibri"/>
                <a:ea typeface="Calibri"/>
                <a:cs typeface="Calibri"/>
                <a:sym typeface="Calibri"/>
              </a:rPr>
              <a:t>actionable</a:t>
            </a:r>
            <a:r>
              <a:rPr lang="it" sz="1600">
                <a:solidFill>
                  <a:schemeClr val="accent1"/>
                </a:solidFill>
                <a:latin typeface="Calibri"/>
                <a:ea typeface="Calibri"/>
                <a:cs typeface="Calibri"/>
                <a:sym typeface="Calibri"/>
              </a:rPr>
              <a:t>:</a:t>
            </a:r>
            <a:r>
              <a:rPr lang="it" sz="1600" baseline="30000">
                <a:solidFill>
                  <a:schemeClr val="accent1"/>
                </a:solidFill>
                <a:latin typeface="Calibri"/>
                <a:ea typeface="Calibri"/>
                <a:cs typeface="Calibri"/>
                <a:sym typeface="Calibri"/>
              </a:rPr>
              <a:t> </a:t>
            </a:r>
            <a:r>
              <a:rPr lang="it" sz="1600">
                <a:solidFill>
                  <a:schemeClr val="accent1"/>
                </a:solidFill>
                <a:latin typeface="Calibri"/>
                <a:ea typeface="Calibri"/>
                <a:cs typeface="Calibri"/>
                <a:sym typeface="Calibri"/>
              </a:rPr>
              <a:t>you can plug it into a web browser and be taken to the identified source.</a:t>
            </a:r>
            <a:endParaRPr sz="1600" b="1">
              <a:solidFill>
                <a:schemeClr val="accent1"/>
              </a:solidFill>
              <a:latin typeface="Calibri"/>
              <a:ea typeface="Calibri"/>
              <a:cs typeface="Calibri"/>
              <a:sym typeface="Calibri"/>
            </a:endParaRPr>
          </a:p>
          <a:p>
            <a:pPr marL="395100" lvl="0" indent="-259210" algn="l" rtl="0">
              <a:lnSpc>
                <a:spcPct val="90000"/>
              </a:lnSpc>
              <a:spcBef>
                <a:spcPts val="1200"/>
              </a:spcBef>
              <a:spcAft>
                <a:spcPts val="0"/>
              </a:spcAft>
              <a:buClr>
                <a:schemeClr val="accent1"/>
              </a:buClr>
              <a:buSzPts val="1600"/>
              <a:buFont typeface="Calibri"/>
              <a:buChar char="•"/>
            </a:pPr>
            <a:r>
              <a:rPr lang="it" sz="1600">
                <a:solidFill>
                  <a:schemeClr val="accent1"/>
                </a:solidFill>
                <a:latin typeface="Calibri"/>
                <a:ea typeface="Calibri"/>
                <a:cs typeface="Calibri"/>
                <a:sym typeface="Calibri"/>
              </a:rPr>
              <a:t>It is like the barcode used on products…</a:t>
            </a:r>
            <a:endParaRPr sz="1600" b="1">
              <a:solidFill>
                <a:schemeClr val="accent1"/>
              </a:solidFill>
              <a:latin typeface="Calibri"/>
              <a:ea typeface="Calibri"/>
              <a:cs typeface="Calibri"/>
              <a:sym typeface="Calibri"/>
            </a:endParaRPr>
          </a:p>
          <a:p>
            <a:pPr marL="0" lvl="0" indent="0" algn="l" rtl="0">
              <a:lnSpc>
                <a:spcPct val="90000"/>
              </a:lnSpc>
              <a:spcBef>
                <a:spcPts val="1200"/>
              </a:spcBef>
              <a:spcAft>
                <a:spcPts val="0"/>
              </a:spcAft>
              <a:buNone/>
            </a:pPr>
            <a:endParaRPr>
              <a:solidFill>
                <a:srgbClr val="424242"/>
              </a:solidFill>
              <a:latin typeface="Calibri"/>
              <a:ea typeface="Calibri"/>
              <a:cs typeface="Calibri"/>
              <a:sym typeface="Calibri"/>
            </a:endParaRPr>
          </a:p>
          <a:p>
            <a:pPr marL="395100" lvl="0" indent="-157610" algn="l" rtl="0">
              <a:lnSpc>
                <a:spcPct val="90000"/>
              </a:lnSpc>
              <a:spcBef>
                <a:spcPts val="1200"/>
              </a:spcBef>
              <a:spcAft>
                <a:spcPts val="0"/>
              </a:spcAft>
              <a:buNone/>
            </a:pPr>
            <a:endParaRPr b="1">
              <a:solidFill>
                <a:srgbClr val="424242"/>
              </a:solidFill>
              <a:latin typeface="Calibri"/>
              <a:ea typeface="Calibri"/>
              <a:cs typeface="Calibri"/>
              <a:sym typeface="Calibri"/>
            </a:endParaRPr>
          </a:p>
        </p:txBody>
      </p:sp>
      <p:sp>
        <p:nvSpPr>
          <p:cNvPr id="555" name="Google Shape;555;p77"/>
          <p:cNvSpPr txBox="1"/>
          <p:nvPr/>
        </p:nvSpPr>
        <p:spPr>
          <a:xfrm>
            <a:off x="376225" y="708443"/>
            <a:ext cx="13530300" cy="11454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sz="1600" b="1">
              <a:solidFill>
                <a:schemeClr val="dk1"/>
              </a:solidFill>
              <a:latin typeface="Calibri"/>
              <a:ea typeface="Calibri"/>
              <a:cs typeface="Calibri"/>
              <a:sym typeface="Calibri"/>
            </a:endParaRPr>
          </a:p>
        </p:txBody>
      </p:sp>
      <p:pic>
        <p:nvPicPr>
          <p:cNvPr id="556" name="Google Shape;556;p77" descr="Codice a barre"/>
          <p:cNvPicPr preferRelativeResize="0"/>
          <p:nvPr/>
        </p:nvPicPr>
        <p:blipFill rotWithShape="1">
          <a:blip r:embed="rId3">
            <a:alphaModFix/>
          </a:blip>
          <a:srcRect/>
          <a:stretch/>
        </p:blipFill>
        <p:spPr>
          <a:xfrm>
            <a:off x="7305675" y="2821150"/>
            <a:ext cx="1355925" cy="1355925"/>
          </a:xfrm>
          <a:prstGeom prst="rect">
            <a:avLst/>
          </a:prstGeom>
          <a:noFill/>
          <a:ln>
            <a:noFill/>
          </a:ln>
        </p:spPr>
      </p:pic>
      <p:sp>
        <p:nvSpPr>
          <p:cNvPr id="557" name="Google Shape;557;p77"/>
          <p:cNvSpPr txBox="1">
            <a:spLocks noGrp="1"/>
          </p:cNvSpPr>
          <p:nvPr>
            <p:ph type="title"/>
          </p:nvPr>
        </p:nvSpPr>
        <p:spPr>
          <a:xfrm>
            <a:off x="729450" y="14710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Persistent identifiers</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Google Shape;563;p78"/>
          <p:cNvSpPr txBox="1"/>
          <p:nvPr/>
        </p:nvSpPr>
        <p:spPr>
          <a:xfrm>
            <a:off x="189750" y="1853850"/>
            <a:ext cx="3719100" cy="2874000"/>
          </a:xfrm>
          <a:prstGeom prst="rect">
            <a:avLst/>
          </a:prstGeom>
          <a:noFill/>
          <a:ln>
            <a:noFill/>
          </a:ln>
        </p:spPr>
        <p:txBody>
          <a:bodyPr spcFirstLastPara="1" wrap="square" lIns="0" tIns="180000" rIns="0" bIns="0" anchor="t" anchorCtr="0">
            <a:noAutofit/>
          </a:bodyPr>
          <a:lstStyle/>
          <a:p>
            <a:pPr marL="395100" lvl="0" indent="-275784" algn="l" rtl="0">
              <a:lnSpc>
                <a:spcPct val="90000"/>
              </a:lnSpc>
              <a:spcBef>
                <a:spcPts val="0"/>
              </a:spcBef>
              <a:spcAft>
                <a:spcPts val="0"/>
              </a:spcAft>
              <a:buClr>
                <a:schemeClr val="accent1"/>
              </a:buClr>
              <a:buSzPts val="1300"/>
              <a:buChar char="•"/>
            </a:pPr>
            <a:r>
              <a:rPr lang="it" sz="1300">
                <a:solidFill>
                  <a:schemeClr val="accent1"/>
                </a:solidFill>
                <a:latin typeface="Calibri"/>
                <a:ea typeface="Calibri"/>
                <a:cs typeface="Calibri"/>
                <a:sym typeface="Calibri"/>
              </a:rPr>
              <a:t>In computing, a </a:t>
            </a:r>
            <a:r>
              <a:rPr lang="it" sz="1300" b="1">
                <a:solidFill>
                  <a:schemeClr val="lt1"/>
                </a:solidFill>
                <a:highlight>
                  <a:schemeClr val="accent3"/>
                </a:highlight>
                <a:latin typeface="Calibri"/>
                <a:ea typeface="Calibri"/>
                <a:cs typeface="Calibri"/>
                <a:sym typeface="Calibri"/>
              </a:rPr>
              <a:t>digital object identifier (DOI)</a:t>
            </a:r>
            <a:r>
              <a:rPr lang="it" sz="1300">
                <a:solidFill>
                  <a:schemeClr val="accent1"/>
                </a:solidFill>
                <a:latin typeface="Calibri"/>
                <a:ea typeface="Calibri"/>
                <a:cs typeface="Calibri"/>
                <a:sym typeface="Calibri"/>
              </a:rPr>
              <a:t> is a </a:t>
            </a:r>
            <a:r>
              <a:rPr lang="it" sz="1300" u="sng">
                <a:solidFill>
                  <a:schemeClr val="accent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persistent identifier</a:t>
            </a:r>
            <a:r>
              <a:rPr lang="it" sz="1300">
                <a:solidFill>
                  <a:schemeClr val="accent1"/>
                </a:solidFill>
                <a:latin typeface="Calibri"/>
                <a:ea typeface="Calibri"/>
                <a:cs typeface="Calibri"/>
                <a:sym typeface="Calibri"/>
              </a:rPr>
              <a:t> or </a:t>
            </a:r>
            <a:r>
              <a:rPr lang="it" sz="1300" u="sng">
                <a:solidFill>
                  <a:schemeClr val="accent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handle</a:t>
            </a:r>
            <a:r>
              <a:rPr lang="it" sz="1300">
                <a:solidFill>
                  <a:schemeClr val="accent1"/>
                </a:solidFill>
                <a:latin typeface="Calibri"/>
                <a:ea typeface="Calibri"/>
                <a:cs typeface="Calibri"/>
                <a:sym typeface="Calibri"/>
              </a:rPr>
              <a:t> used to identify objects uniquely, standardized by the </a:t>
            </a:r>
            <a:r>
              <a:rPr lang="it" sz="1300" u="sng">
                <a:solidFill>
                  <a:schemeClr val="accen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International Organization for Standardization</a:t>
            </a:r>
            <a:r>
              <a:rPr lang="it" sz="1300">
                <a:solidFill>
                  <a:schemeClr val="accent1"/>
                </a:solidFill>
                <a:latin typeface="Calibri"/>
                <a:ea typeface="Calibri"/>
                <a:cs typeface="Calibri"/>
                <a:sym typeface="Calibri"/>
              </a:rPr>
              <a:t> (ISO).</a:t>
            </a:r>
            <a:endParaRPr sz="1300" b="1">
              <a:solidFill>
                <a:schemeClr val="accent1"/>
              </a:solidFill>
              <a:latin typeface="Calibri"/>
              <a:ea typeface="Calibri"/>
              <a:cs typeface="Calibri"/>
              <a:sym typeface="Calibri"/>
            </a:endParaRPr>
          </a:p>
          <a:p>
            <a:pPr marL="395100" lvl="0" indent="-275784" algn="l" rtl="0">
              <a:lnSpc>
                <a:spcPct val="90000"/>
              </a:lnSpc>
              <a:spcBef>
                <a:spcPts val="1200"/>
              </a:spcBef>
              <a:spcAft>
                <a:spcPts val="0"/>
              </a:spcAft>
              <a:buClr>
                <a:schemeClr val="accent1"/>
              </a:buClr>
              <a:buSzPts val="1300"/>
              <a:buChar char="•"/>
            </a:pPr>
            <a:r>
              <a:rPr lang="it" sz="1300">
                <a:solidFill>
                  <a:schemeClr val="accent1"/>
                </a:solidFill>
                <a:latin typeface="Calibri"/>
                <a:ea typeface="Calibri"/>
                <a:cs typeface="Calibri"/>
                <a:sym typeface="Calibri"/>
              </a:rPr>
              <a:t>A DOI aims to be </a:t>
            </a:r>
            <a:r>
              <a:rPr lang="it" sz="1300" b="1">
                <a:solidFill>
                  <a:schemeClr val="accent1"/>
                </a:solidFill>
                <a:latin typeface="Calibri"/>
                <a:ea typeface="Calibri"/>
                <a:cs typeface="Calibri"/>
                <a:sym typeface="Calibri"/>
              </a:rPr>
              <a:t>resolvable</a:t>
            </a:r>
            <a:r>
              <a:rPr lang="it" sz="1300">
                <a:solidFill>
                  <a:schemeClr val="accent1"/>
                </a:solidFill>
                <a:latin typeface="Calibri"/>
                <a:ea typeface="Calibri"/>
                <a:cs typeface="Calibri"/>
                <a:sym typeface="Calibri"/>
              </a:rPr>
              <a:t>, usually to some form of access to the information object to which the DOI refers.</a:t>
            </a:r>
            <a:endParaRPr sz="1300" b="1">
              <a:solidFill>
                <a:schemeClr val="accent1"/>
              </a:solidFill>
              <a:latin typeface="Calibri"/>
              <a:ea typeface="Calibri"/>
              <a:cs typeface="Calibri"/>
              <a:sym typeface="Calibri"/>
            </a:endParaRPr>
          </a:p>
          <a:p>
            <a:pPr marL="395100" lvl="0" indent="-275784" algn="l" rtl="0">
              <a:lnSpc>
                <a:spcPct val="90000"/>
              </a:lnSpc>
              <a:spcBef>
                <a:spcPts val="1200"/>
              </a:spcBef>
              <a:spcAft>
                <a:spcPts val="0"/>
              </a:spcAft>
              <a:buClr>
                <a:schemeClr val="accent1"/>
              </a:buClr>
              <a:buSzPts val="1300"/>
              <a:buChar char="•"/>
            </a:pPr>
            <a:r>
              <a:rPr lang="it" sz="1300">
                <a:solidFill>
                  <a:schemeClr val="accent1"/>
                </a:solidFill>
                <a:latin typeface="Calibri"/>
                <a:ea typeface="Calibri"/>
                <a:cs typeface="Calibri"/>
                <a:sym typeface="Calibri"/>
              </a:rPr>
              <a:t>This is achieved by </a:t>
            </a:r>
            <a:r>
              <a:rPr lang="it" sz="1300" b="1">
                <a:solidFill>
                  <a:schemeClr val="accent1"/>
                </a:solidFill>
                <a:latin typeface="Calibri"/>
                <a:ea typeface="Calibri"/>
                <a:cs typeface="Calibri"/>
                <a:sym typeface="Calibri"/>
              </a:rPr>
              <a:t>binding the DOI to </a:t>
            </a:r>
            <a:r>
              <a:rPr lang="it" sz="1300" b="1" u="sng">
                <a:solidFill>
                  <a:schemeClr val="accent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metadata</a:t>
            </a:r>
            <a:r>
              <a:rPr lang="it" sz="1300">
                <a:solidFill>
                  <a:schemeClr val="accent1"/>
                </a:solidFill>
                <a:latin typeface="Calibri"/>
                <a:ea typeface="Calibri"/>
                <a:cs typeface="Calibri"/>
                <a:sym typeface="Calibri"/>
              </a:rPr>
              <a:t> about the object, such as a </a:t>
            </a:r>
            <a:r>
              <a:rPr lang="it" sz="1300" u="sng">
                <a:solidFill>
                  <a:schemeClr val="accent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URL</a:t>
            </a:r>
            <a:r>
              <a:rPr lang="it" sz="1300">
                <a:solidFill>
                  <a:schemeClr val="accent1"/>
                </a:solidFill>
                <a:latin typeface="Calibri"/>
                <a:ea typeface="Calibri"/>
                <a:cs typeface="Calibri"/>
                <a:sym typeface="Calibri"/>
              </a:rPr>
              <a:t>, </a:t>
            </a:r>
            <a:r>
              <a:rPr lang="it" sz="1300" b="1">
                <a:solidFill>
                  <a:schemeClr val="accent1"/>
                </a:solidFill>
                <a:latin typeface="Calibri"/>
                <a:ea typeface="Calibri"/>
                <a:cs typeface="Calibri"/>
                <a:sym typeface="Calibri"/>
              </a:rPr>
              <a:t>indicating where </a:t>
            </a:r>
            <a:r>
              <a:rPr lang="it" sz="1300">
                <a:solidFill>
                  <a:schemeClr val="accent1"/>
                </a:solidFill>
                <a:latin typeface="Calibri"/>
                <a:ea typeface="Calibri"/>
                <a:cs typeface="Calibri"/>
                <a:sym typeface="Calibri"/>
              </a:rPr>
              <a:t>the object can be found</a:t>
            </a:r>
            <a:endParaRPr sz="1300">
              <a:solidFill>
                <a:schemeClr val="accent1"/>
              </a:solidFill>
              <a:latin typeface="Calibri"/>
              <a:ea typeface="Calibri"/>
              <a:cs typeface="Calibri"/>
              <a:sym typeface="Calibri"/>
            </a:endParaRPr>
          </a:p>
          <a:p>
            <a:pPr marL="395100" lvl="0" indent="-275784" algn="l" rtl="0">
              <a:lnSpc>
                <a:spcPct val="90000"/>
              </a:lnSpc>
              <a:spcBef>
                <a:spcPts val="1200"/>
              </a:spcBef>
              <a:spcAft>
                <a:spcPts val="0"/>
              </a:spcAft>
              <a:buClr>
                <a:schemeClr val="accent1"/>
              </a:buClr>
              <a:buSzPts val="1300"/>
              <a:buFont typeface="Calibri"/>
              <a:buChar char="•"/>
            </a:pPr>
            <a:r>
              <a:rPr lang="it" sz="1300">
                <a:solidFill>
                  <a:schemeClr val="accent1"/>
                </a:solidFill>
                <a:latin typeface="Calibri"/>
                <a:ea typeface="Calibri"/>
                <a:cs typeface="Calibri"/>
                <a:sym typeface="Calibri"/>
              </a:rPr>
              <a:t>a DOI differs from identifiers such as </a:t>
            </a:r>
            <a:r>
              <a:rPr lang="it" sz="1300" u="sng">
                <a:solidFill>
                  <a:schemeClr val="accent1"/>
                </a:solidFill>
                <a:latin typeface="Calibri"/>
                <a:ea typeface="Calibri"/>
                <a:cs typeface="Calibri"/>
                <a:sym typeface="Calibri"/>
                <a:hlinkClick r:id="rId8">
                  <a:extLst>
                    <a:ext uri="{A12FA001-AC4F-418D-AE19-62706E023703}">
                      <ahyp:hlinkClr xmlns:ahyp="http://schemas.microsoft.com/office/drawing/2018/hyperlinkcolor" val="tx"/>
                    </a:ext>
                  </a:extLst>
                </a:hlinkClick>
              </a:rPr>
              <a:t>ISBNs</a:t>
            </a:r>
            <a:r>
              <a:rPr lang="it" sz="1300">
                <a:solidFill>
                  <a:schemeClr val="accent1"/>
                </a:solidFill>
                <a:latin typeface="Calibri"/>
                <a:ea typeface="Calibri"/>
                <a:cs typeface="Calibri"/>
                <a:sym typeface="Calibri"/>
              </a:rPr>
              <a:t> and </a:t>
            </a:r>
            <a:r>
              <a:rPr lang="it" sz="1300" u="sng">
                <a:solidFill>
                  <a:schemeClr val="accent1"/>
                </a:solidFill>
                <a:latin typeface="Calibri"/>
                <a:ea typeface="Calibri"/>
                <a:cs typeface="Calibri"/>
                <a:sym typeface="Calibri"/>
                <a:hlinkClick r:id="rId9">
                  <a:extLst>
                    <a:ext uri="{A12FA001-AC4F-418D-AE19-62706E023703}">
                      <ahyp:hlinkClr xmlns:ahyp="http://schemas.microsoft.com/office/drawing/2018/hyperlinkcolor" val="tx"/>
                    </a:ext>
                  </a:extLst>
                </a:hlinkClick>
              </a:rPr>
              <a:t>ISRCs</a:t>
            </a:r>
            <a:r>
              <a:rPr lang="it" sz="1300">
                <a:solidFill>
                  <a:schemeClr val="accent1"/>
                </a:solidFill>
                <a:latin typeface="Calibri"/>
                <a:ea typeface="Calibri"/>
                <a:cs typeface="Calibri"/>
                <a:sym typeface="Calibri"/>
              </a:rPr>
              <a:t> which aim only to identify their referents uniquely</a:t>
            </a:r>
            <a:endParaRPr sz="1300" b="1">
              <a:solidFill>
                <a:schemeClr val="accent1"/>
              </a:solidFill>
              <a:latin typeface="Calibri"/>
              <a:ea typeface="Calibri"/>
              <a:cs typeface="Calibri"/>
              <a:sym typeface="Calibri"/>
            </a:endParaRPr>
          </a:p>
          <a:p>
            <a:pPr marL="0" lvl="0" indent="0" algn="l" rtl="0">
              <a:lnSpc>
                <a:spcPct val="90000"/>
              </a:lnSpc>
              <a:spcBef>
                <a:spcPts val="1200"/>
              </a:spcBef>
              <a:spcAft>
                <a:spcPts val="0"/>
              </a:spcAft>
              <a:buNone/>
            </a:pPr>
            <a:endParaRPr sz="1300">
              <a:solidFill>
                <a:schemeClr val="dk1"/>
              </a:solidFill>
              <a:latin typeface="Calibri"/>
              <a:ea typeface="Calibri"/>
              <a:cs typeface="Calibri"/>
              <a:sym typeface="Calibri"/>
            </a:endParaRPr>
          </a:p>
          <a:p>
            <a:pPr marL="395100" lvl="0" indent="-157610" algn="l" rtl="0">
              <a:lnSpc>
                <a:spcPct val="90000"/>
              </a:lnSpc>
              <a:spcBef>
                <a:spcPts val="1200"/>
              </a:spcBef>
              <a:spcAft>
                <a:spcPts val="0"/>
              </a:spcAft>
              <a:buNone/>
            </a:pPr>
            <a:endParaRPr sz="1300" b="1">
              <a:solidFill>
                <a:schemeClr val="dk1"/>
              </a:solidFill>
              <a:latin typeface="Calibri"/>
              <a:ea typeface="Calibri"/>
              <a:cs typeface="Calibri"/>
              <a:sym typeface="Calibri"/>
            </a:endParaRPr>
          </a:p>
        </p:txBody>
      </p:sp>
      <p:sp>
        <p:nvSpPr>
          <p:cNvPr id="564" name="Google Shape;564;p78"/>
          <p:cNvSpPr txBox="1"/>
          <p:nvPr/>
        </p:nvSpPr>
        <p:spPr>
          <a:xfrm>
            <a:off x="359075" y="77350"/>
            <a:ext cx="5021100" cy="865500"/>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None/>
            </a:pPr>
            <a:endParaRPr sz="2400" b="1">
              <a:solidFill>
                <a:schemeClr val="dk1"/>
              </a:solidFill>
              <a:latin typeface="Calibri"/>
              <a:ea typeface="Calibri"/>
              <a:cs typeface="Calibri"/>
              <a:sym typeface="Calibri"/>
            </a:endParaRPr>
          </a:p>
        </p:txBody>
      </p:sp>
      <p:sp>
        <p:nvSpPr>
          <p:cNvPr id="565" name="Google Shape;565;p78"/>
          <p:cNvSpPr txBox="1"/>
          <p:nvPr/>
        </p:nvSpPr>
        <p:spPr>
          <a:xfrm>
            <a:off x="4088624" y="866800"/>
            <a:ext cx="4333800" cy="120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it" sz="1300">
                <a:solidFill>
                  <a:schemeClr val="accent1"/>
                </a:solidFill>
                <a:latin typeface="Calibri"/>
                <a:ea typeface="Calibri"/>
                <a:cs typeface="Calibri"/>
                <a:sym typeface="Calibri"/>
              </a:rPr>
              <a:t>The </a:t>
            </a:r>
            <a:r>
              <a:rPr lang="it" sz="1300" b="1">
                <a:solidFill>
                  <a:schemeClr val="lt1"/>
                </a:solidFill>
                <a:highlight>
                  <a:schemeClr val="dk1"/>
                </a:highlight>
                <a:latin typeface="Calibri"/>
                <a:ea typeface="Calibri"/>
                <a:cs typeface="Calibri"/>
                <a:sym typeface="Calibri"/>
              </a:rPr>
              <a:t>Open Researcher and Contributor ID (ORCID)</a:t>
            </a:r>
            <a:endParaRPr sz="1300" b="1">
              <a:solidFill>
                <a:schemeClr val="lt1"/>
              </a:solidFill>
              <a:highlight>
                <a:schemeClr val="dk1"/>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it" sz="1300">
                <a:solidFill>
                  <a:schemeClr val="accent1"/>
                </a:solidFill>
                <a:latin typeface="Calibri"/>
                <a:ea typeface="Calibri"/>
                <a:cs typeface="Calibri"/>
                <a:sym typeface="Calibri"/>
              </a:rPr>
              <a:t>is a nonproprietary alphanumeric code to uniquely identify scientific and other academic authors and contributors. Do you have one? You should!!!</a:t>
            </a:r>
            <a:endParaRPr sz="1300">
              <a:solidFill>
                <a:schemeClr val="accent1"/>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pic>
        <p:nvPicPr>
          <p:cNvPr id="566" name="Google Shape;566;p78"/>
          <p:cNvPicPr preferRelativeResize="0"/>
          <p:nvPr/>
        </p:nvPicPr>
        <p:blipFill>
          <a:blip r:embed="rId10">
            <a:alphaModFix/>
          </a:blip>
          <a:stretch>
            <a:fillRect/>
          </a:stretch>
        </p:blipFill>
        <p:spPr>
          <a:xfrm>
            <a:off x="4207112" y="2010650"/>
            <a:ext cx="4096824" cy="2793101"/>
          </a:xfrm>
          <a:prstGeom prst="rect">
            <a:avLst/>
          </a:prstGeom>
          <a:noFill/>
          <a:ln w="9525" cap="flat" cmpd="sng">
            <a:solidFill>
              <a:srgbClr val="424242"/>
            </a:solidFill>
            <a:prstDash val="solid"/>
            <a:round/>
            <a:headEnd type="none" w="sm" len="sm"/>
            <a:tailEnd type="none" w="sm" len="sm"/>
          </a:ln>
        </p:spPr>
      </p:pic>
      <p:sp>
        <p:nvSpPr>
          <p:cNvPr id="567" name="Google Shape;567;p78"/>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sz="2400">
                <a:latin typeface="Calibri"/>
                <a:ea typeface="Calibri"/>
                <a:cs typeface="Calibri"/>
                <a:sym typeface="Calibri"/>
              </a:rPr>
              <a:t>PID exemples: DOI e ORCID</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79"/>
          <p:cNvSpPr txBox="1"/>
          <p:nvPr/>
        </p:nvSpPr>
        <p:spPr>
          <a:xfrm>
            <a:off x="407200" y="2290522"/>
            <a:ext cx="7603800" cy="2516400"/>
          </a:xfrm>
          <a:prstGeom prst="rect">
            <a:avLst/>
          </a:prstGeom>
          <a:noFill/>
          <a:ln>
            <a:noFill/>
          </a:ln>
        </p:spPr>
        <p:txBody>
          <a:bodyPr spcFirstLastPara="1" wrap="square" lIns="0" tIns="101250" rIns="0" bIns="0" anchor="t" anchorCtr="0">
            <a:noAutofit/>
          </a:bodyPr>
          <a:lstStyle/>
          <a:p>
            <a:pPr marL="215900" lvl="0" indent="-177800" algn="l" rtl="0">
              <a:spcBef>
                <a:spcPts val="0"/>
              </a:spcBef>
              <a:spcAft>
                <a:spcPts val="0"/>
              </a:spcAft>
              <a:buClr>
                <a:srgbClr val="424242"/>
              </a:buClr>
              <a:buSzPts val="1600"/>
              <a:buFont typeface="Lato"/>
              <a:buChar char="•"/>
            </a:pPr>
            <a:r>
              <a:rPr lang="it" sz="1600">
                <a:latin typeface="Lato"/>
                <a:ea typeface="Lato"/>
                <a:cs typeface="Lato"/>
                <a:sym typeface="Lato"/>
              </a:rPr>
              <a:t>Managing research data is usually an integral part of the research process, </a:t>
            </a:r>
            <a:r>
              <a:rPr lang="it" sz="1600" b="1">
                <a:solidFill>
                  <a:schemeClr val="dk1"/>
                </a:solidFill>
                <a:latin typeface="Lato"/>
                <a:ea typeface="Lato"/>
                <a:cs typeface="Lato"/>
                <a:sym typeface="Lato"/>
              </a:rPr>
              <a:t>so you probably already do it.</a:t>
            </a:r>
            <a:r>
              <a:rPr lang="it" sz="1600">
                <a:latin typeface="Lato"/>
                <a:ea typeface="Lato"/>
                <a:cs typeface="Lato"/>
                <a:sym typeface="Lato"/>
              </a:rPr>
              <a:t> You only have to </a:t>
            </a:r>
            <a:r>
              <a:rPr lang="it" sz="1600" b="1">
                <a:solidFill>
                  <a:schemeClr val="dk1"/>
                </a:solidFill>
                <a:latin typeface="Lato"/>
                <a:ea typeface="Lato"/>
                <a:cs typeface="Lato"/>
                <a:sym typeface="Lato"/>
              </a:rPr>
              <a:t>reflect on</a:t>
            </a:r>
            <a:r>
              <a:rPr lang="it" sz="1600">
                <a:latin typeface="Lato"/>
                <a:ea typeface="Lato"/>
                <a:cs typeface="Lato"/>
                <a:sym typeface="Lato"/>
              </a:rPr>
              <a:t> and to </a:t>
            </a:r>
            <a:r>
              <a:rPr lang="it" sz="1600" b="1">
                <a:solidFill>
                  <a:schemeClr val="dk1"/>
                </a:solidFill>
                <a:latin typeface="Lato"/>
                <a:ea typeface="Lato"/>
                <a:cs typeface="Lato"/>
                <a:sym typeface="Lato"/>
              </a:rPr>
              <a:t>improve your strategy</a:t>
            </a:r>
            <a:r>
              <a:rPr lang="it" sz="1600">
                <a:solidFill>
                  <a:schemeClr val="dk1"/>
                </a:solidFill>
                <a:latin typeface="Lato"/>
                <a:ea typeface="Lato"/>
                <a:cs typeface="Lato"/>
                <a:sym typeface="Lato"/>
              </a:rPr>
              <a:t>.</a:t>
            </a:r>
            <a:endParaRPr sz="1600" b="1">
              <a:solidFill>
                <a:schemeClr val="dk1"/>
              </a:solidFill>
              <a:latin typeface="Lato"/>
              <a:ea typeface="Lato"/>
              <a:cs typeface="Lato"/>
              <a:sym typeface="Lato"/>
            </a:endParaRPr>
          </a:p>
          <a:p>
            <a:pPr marL="215900" lvl="0" indent="-177800" algn="l" rtl="0">
              <a:spcBef>
                <a:spcPts val="700"/>
              </a:spcBef>
              <a:spcAft>
                <a:spcPts val="0"/>
              </a:spcAft>
              <a:buClr>
                <a:srgbClr val="000000"/>
              </a:buClr>
              <a:buSzPts val="1600"/>
              <a:buFont typeface="Lato"/>
              <a:buChar char="•"/>
            </a:pPr>
            <a:r>
              <a:rPr lang="it" sz="1600">
                <a:latin typeface="Lato"/>
                <a:ea typeface="Lato"/>
                <a:cs typeface="Lato"/>
                <a:sym typeface="Lato"/>
              </a:rPr>
              <a:t>Most of the activities should be familiar: </a:t>
            </a:r>
            <a:endParaRPr sz="1600" b="1">
              <a:latin typeface="Lato"/>
              <a:ea typeface="Lato"/>
              <a:cs typeface="Lato"/>
              <a:sym typeface="Lato"/>
            </a:endParaRPr>
          </a:p>
          <a:p>
            <a:pPr marL="469900" lvl="1" indent="-203200" algn="l" rtl="0">
              <a:spcBef>
                <a:spcPts val="0"/>
              </a:spcBef>
              <a:spcAft>
                <a:spcPts val="0"/>
              </a:spcAft>
              <a:buClr>
                <a:srgbClr val="000000"/>
              </a:buClr>
              <a:buSzPts val="1600"/>
              <a:buFont typeface="Helvetica Neue"/>
              <a:buChar char="•"/>
            </a:pPr>
            <a:r>
              <a:rPr lang="it" sz="1600" b="1">
                <a:solidFill>
                  <a:schemeClr val="accent3"/>
                </a:solidFill>
                <a:latin typeface="Lato"/>
                <a:ea typeface="Lato"/>
                <a:cs typeface="Lato"/>
                <a:sym typeface="Lato"/>
              </a:rPr>
              <a:t>naming files</a:t>
            </a:r>
            <a:r>
              <a:rPr lang="it" sz="1600">
                <a:latin typeface="Lato"/>
                <a:ea typeface="Lato"/>
                <a:cs typeface="Lato"/>
                <a:sym typeface="Lato"/>
              </a:rPr>
              <a:t> so you can find them quickly; </a:t>
            </a:r>
            <a:endParaRPr sz="1600">
              <a:latin typeface="Lato"/>
              <a:ea typeface="Lato"/>
              <a:cs typeface="Lato"/>
              <a:sym typeface="Lato"/>
            </a:endParaRPr>
          </a:p>
          <a:p>
            <a:pPr marL="469900" lvl="1" indent="-203200" algn="l" rtl="0">
              <a:spcBef>
                <a:spcPts val="0"/>
              </a:spcBef>
              <a:spcAft>
                <a:spcPts val="0"/>
              </a:spcAft>
              <a:buClr>
                <a:srgbClr val="000000"/>
              </a:buClr>
              <a:buSzPts val="1600"/>
              <a:buFont typeface="Helvetica Neue"/>
              <a:buChar char="•"/>
            </a:pPr>
            <a:r>
              <a:rPr lang="it" sz="1600">
                <a:latin typeface="Lato"/>
                <a:ea typeface="Lato"/>
                <a:cs typeface="Lato"/>
                <a:sym typeface="Lato"/>
              </a:rPr>
              <a:t>keeping track of different </a:t>
            </a:r>
            <a:r>
              <a:rPr lang="it" sz="1600" b="1">
                <a:solidFill>
                  <a:schemeClr val="accent3"/>
                </a:solidFill>
                <a:latin typeface="Lato"/>
                <a:ea typeface="Lato"/>
                <a:cs typeface="Lato"/>
                <a:sym typeface="Lato"/>
              </a:rPr>
              <a:t>versions</a:t>
            </a:r>
            <a:r>
              <a:rPr lang="it" sz="1600">
                <a:latin typeface="Lato"/>
                <a:ea typeface="Lato"/>
                <a:cs typeface="Lato"/>
                <a:sym typeface="Lato"/>
              </a:rPr>
              <a:t>, and deleting those not needed; </a:t>
            </a:r>
            <a:endParaRPr sz="1600">
              <a:latin typeface="Lato"/>
              <a:ea typeface="Lato"/>
              <a:cs typeface="Lato"/>
              <a:sym typeface="Lato"/>
            </a:endParaRPr>
          </a:p>
          <a:p>
            <a:pPr marL="469900" lvl="1" indent="-203200" algn="l" rtl="0">
              <a:spcBef>
                <a:spcPts val="0"/>
              </a:spcBef>
              <a:spcAft>
                <a:spcPts val="0"/>
              </a:spcAft>
              <a:buClr>
                <a:srgbClr val="000000"/>
              </a:buClr>
              <a:buSzPts val="1600"/>
              <a:buFont typeface="Helvetica Neue"/>
              <a:buChar char="•"/>
            </a:pPr>
            <a:r>
              <a:rPr lang="it" sz="1600" b="1">
                <a:solidFill>
                  <a:schemeClr val="accent3"/>
                </a:solidFill>
                <a:latin typeface="Lato"/>
                <a:ea typeface="Lato"/>
                <a:cs typeface="Lato"/>
                <a:sym typeface="Lato"/>
              </a:rPr>
              <a:t>backing up</a:t>
            </a:r>
            <a:r>
              <a:rPr lang="it" sz="1600" b="1">
                <a:latin typeface="Lato"/>
                <a:ea typeface="Lato"/>
                <a:cs typeface="Lato"/>
                <a:sym typeface="Lato"/>
              </a:rPr>
              <a:t> </a:t>
            </a:r>
            <a:r>
              <a:rPr lang="it" sz="1600">
                <a:latin typeface="Lato"/>
                <a:ea typeface="Lato"/>
                <a:cs typeface="Lato"/>
                <a:sym typeface="Lato"/>
              </a:rPr>
              <a:t>valuable data and outputs; </a:t>
            </a:r>
            <a:endParaRPr sz="1600">
              <a:latin typeface="Lato"/>
              <a:ea typeface="Lato"/>
              <a:cs typeface="Lato"/>
              <a:sym typeface="Lato"/>
            </a:endParaRPr>
          </a:p>
          <a:p>
            <a:pPr marL="469900" lvl="1" indent="-203200" algn="l" rtl="0">
              <a:spcBef>
                <a:spcPts val="0"/>
              </a:spcBef>
              <a:spcAft>
                <a:spcPts val="0"/>
              </a:spcAft>
              <a:buClr>
                <a:srgbClr val="000000"/>
              </a:buClr>
              <a:buSzPts val="1600"/>
              <a:buFont typeface="Helvetica Neue"/>
              <a:buChar char="•"/>
            </a:pPr>
            <a:r>
              <a:rPr lang="it" sz="1600">
                <a:latin typeface="Lato"/>
                <a:ea typeface="Lato"/>
                <a:cs typeface="Lato"/>
                <a:sym typeface="Lato"/>
              </a:rPr>
              <a:t>controlling who has </a:t>
            </a:r>
            <a:r>
              <a:rPr lang="it" sz="1600" b="1">
                <a:solidFill>
                  <a:schemeClr val="accent3"/>
                </a:solidFill>
                <a:latin typeface="Lato"/>
                <a:ea typeface="Lato"/>
                <a:cs typeface="Lato"/>
                <a:sym typeface="Lato"/>
              </a:rPr>
              <a:t>access</a:t>
            </a:r>
            <a:r>
              <a:rPr lang="it" sz="1600">
                <a:solidFill>
                  <a:schemeClr val="accent3"/>
                </a:solidFill>
                <a:latin typeface="Lato"/>
                <a:ea typeface="Lato"/>
                <a:cs typeface="Lato"/>
                <a:sym typeface="Lato"/>
              </a:rPr>
              <a:t> </a:t>
            </a:r>
            <a:r>
              <a:rPr lang="it" sz="1600">
                <a:latin typeface="Lato"/>
                <a:ea typeface="Lato"/>
                <a:cs typeface="Lato"/>
                <a:sym typeface="Lato"/>
              </a:rPr>
              <a:t>to your data.</a:t>
            </a:r>
            <a:endParaRPr sz="1600">
              <a:latin typeface="Lato"/>
              <a:ea typeface="Lato"/>
              <a:cs typeface="Lato"/>
              <a:sym typeface="Lato"/>
            </a:endParaRPr>
          </a:p>
        </p:txBody>
      </p:sp>
      <p:sp>
        <p:nvSpPr>
          <p:cNvPr id="574" name="Google Shape;574;p79"/>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Do not harm</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80"/>
          <p:cNvSpPr txBox="1">
            <a:spLocks noGrp="1"/>
          </p:cNvSpPr>
          <p:nvPr>
            <p:ph type="body" idx="4294967295"/>
          </p:nvPr>
        </p:nvSpPr>
        <p:spPr>
          <a:xfrm>
            <a:off x="397785" y="755578"/>
            <a:ext cx="2626500" cy="3438600"/>
          </a:xfrm>
          <a:prstGeom prst="rect">
            <a:avLst/>
          </a:prstGeom>
          <a:noFill/>
          <a:ln>
            <a:noFill/>
          </a:ln>
        </p:spPr>
        <p:txBody>
          <a:bodyPr spcFirstLastPara="1" wrap="square" lIns="0" tIns="101250" rIns="0" bIns="0" anchor="t" anchorCtr="0">
            <a:normAutofit fontScale="85000" lnSpcReduction="20000"/>
          </a:bodyPr>
          <a:lstStyle/>
          <a:p>
            <a:pPr marL="0" lvl="0" indent="0" algn="l" rtl="0">
              <a:lnSpc>
                <a:spcPct val="100000"/>
              </a:lnSpc>
              <a:spcBef>
                <a:spcPts val="0"/>
              </a:spcBef>
              <a:spcAft>
                <a:spcPts val="0"/>
              </a:spcAft>
              <a:buSzPct val="83333"/>
              <a:buNone/>
            </a:pPr>
            <a:r>
              <a:rPr lang="it" sz="600">
                <a:solidFill>
                  <a:schemeClr val="lt1"/>
                </a:solidFill>
              </a:rPr>
              <a:t>Too expensive</a:t>
            </a:r>
            <a:endParaRPr sz="600">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There’s no business case</a:t>
            </a:r>
            <a:endParaRPr>
              <a:solidFill>
                <a:schemeClr val="lt1"/>
              </a:solidFill>
            </a:endParaRPr>
          </a:p>
          <a:p>
            <a:pPr marL="0" lvl="0" indent="0" algn="l" rtl="0">
              <a:lnSpc>
                <a:spcPct val="100000"/>
              </a:lnSpc>
              <a:spcBef>
                <a:spcPts val="700"/>
              </a:spcBef>
              <a:spcAft>
                <a:spcPts val="0"/>
              </a:spcAft>
              <a:buSzPct val="90000"/>
              <a:buNone/>
            </a:pPr>
            <a:r>
              <a:rPr lang="it" sz="1000">
                <a:solidFill>
                  <a:schemeClr val="lt1"/>
                </a:solidFill>
              </a:rPr>
              <a:t>There’s no commercial value</a:t>
            </a:r>
            <a:endParaRPr sz="1000">
              <a:solidFill>
                <a:schemeClr val="lt1"/>
              </a:solidFill>
            </a:endParaRPr>
          </a:p>
          <a:p>
            <a:pPr marL="0" lvl="0" indent="0" algn="l" rtl="0">
              <a:lnSpc>
                <a:spcPct val="100000"/>
              </a:lnSpc>
              <a:spcBef>
                <a:spcPts val="700"/>
              </a:spcBef>
              <a:spcAft>
                <a:spcPts val="0"/>
              </a:spcAft>
              <a:buSzPct val="85714"/>
              <a:buNone/>
            </a:pPr>
            <a:r>
              <a:rPr lang="it" sz="700">
                <a:solidFill>
                  <a:schemeClr val="lt1"/>
                </a:solidFill>
              </a:rPr>
              <a:t>It’s private</a:t>
            </a:r>
            <a:endParaRPr>
              <a:solidFill>
                <a:schemeClr val="lt1"/>
              </a:solidFill>
            </a:endParaRPr>
          </a:p>
          <a:p>
            <a:pPr marL="0" lvl="0" indent="0" algn="l" rtl="0">
              <a:lnSpc>
                <a:spcPct val="100000"/>
              </a:lnSpc>
              <a:spcBef>
                <a:spcPts val="700"/>
              </a:spcBef>
              <a:spcAft>
                <a:spcPts val="0"/>
              </a:spcAft>
              <a:buSzPct val="90909"/>
              <a:buNone/>
            </a:pPr>
            <a:r>
              <a:rPr lang="it" sz="1100">
                <a:solidFill>
                  <a:schemeClr val="lt1"/>
                </a:solidFill>
              </a:rPr>
              <a:t>It’s secret</a:t>
            </a:r>
            <a:endParaRPr>
              <a:solidFill>
                <a:schemeClr val="lt1"/>
              </a:solidFill>
            </a:endParaRPr>
          </a:p>
          <a:p>
            <a:pPr marL="0" lvl="0" indent="0" algn="l" rtl="0">
              <a:lnSpc>
                <a:spcPct val="100000"/>
              </a:lnSpc>
              <a:spcBef>
                <a:spcPts val="700"/>
              </a:spcBef>
              <a:spcAft>
                <a:spcPts val="0"/>
              </a:spcAft>
              <a:buSzPct val="88888"/>
              <a:buNone/>
            </a:pPr>
            <a:r>
              <a:rPr lang="it" sz="900">
                <a:solidFill>
                  <a:schemeClr val="lt1"/>
                </a:solidFill>
              </a:rPr>
              <a:t>It's our data</a:t>
            </a:r>
            <a:endParaRPr>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We have invested a lot of money in this</a:t>
            </a:r>
            <a:endParaRPr sz="600">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Link enough data and one will arrive at sensitive private information</a:t>
            </a:r>
            <a:endParaRPr>
              <a:solidFill>
                <a:schemeClr val="lt1"/>
              </a:solidFill>
            </a:endParaRPr>
          </a:p>
          <a:p>
            <a:pPr marL="0" lvl="0" indent="0" algn="l" rtl="0">
              <a:lnSpc>
                <a:spcPct val="100000"/>
              </a:lnSpc>
              <a:spcBef>
                <a:spcPts val="700"/>
              </a:spcBef>
              <a:spcAft>
                <a:spcPts val="0"/>
              </a:spcAft>
              <a:buSzPct val="90909"/>
              <a:buNone/>
            </a:pPr>
            <a:r>
              <a:rPr lang="it" sz="1100">
                <a:solidFill>
                  <a:schemeClr val="lt1"/>
                </a:solidFill>
              </a:rPr>
              <a:t>It's not data, it's information</a:t>
            </a:r>
            <a:endParaRPr>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It will never work</a:t>
            </a:r>
            <a:endParaRPr>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We don't know how to do this</a:t>
            </a:r>
            <a:endParaRPr sz="600">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We don't have the right people to do this</a:t>
            </a:r>
            <a:endParaRPr sz="600">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We need the money</a:t>
            </a:r>
            <a:endParaRPr sz="600">
              <a:solidFill>
                <a:schemeClr val="lt1"/>
              </a:solidFill>
            </a:endParaRPr>
          </a:p>
          <a:p>
            <a:pPr marL="0" lvl="0" indent="0" algn="l" rtl="0">
              <a:lnSpc>
                <a:spcPct val="100000"/>
              </a:lnSpc>
              <a:spcBef>
                <a:spcPts val="700"/>
              </a:spcBef>
              <a:spcAft>
                <a:spcPts val="0"/>
              </a:spcAft>
              <a:buSzPct val="88888"/>
              <a:buNone/>
            </a:pPr>
            <a:r>
              <a:rPr lang="it" sz="900">
                <a:solidFill>
                  <a:schemeClr val="lt1"/>
                </a:solidFill>
              </a:rPr>
              <a:t>It’s not ours, and we don’t know who’s data it is</a:t>
            </a:r>
            <a:endParaRPr sz="900">
              <a:solidFill>
                <a:schemeClr val="lt1"/>
              </a:solidFill>
            </a:endParaRPr>
          </a:p>
          <a:p>
            <a:pPr marL="0" lvl="0" indent="0" algn="l" rtl="0">
              <a:lnSpc>
                <a:spcPct val="100000"/>
              </a:lnSpc>
              <a:spcBef>
                <a:spcPts val="700"/>
              </a:spcBef>
              <a:spcAft>
                <a:spcPts val="0"/>
              </a:spcAft>
              <a:buSzPct val="90000"/>
              <a:buNone/>
            </a:pPr>
            <a:r>
              <a:rPr lang="it" sz="1000">
                <a:solidFill>
                  <a:schemeClr val="lt1"/>
                </a:solidFill>
              </a:rPr>
              <a:t>No idea what the quality of the data is</a:t>
            </a:r>
            <a:endParaRPr sz="1000">
              <a:solidFill>
                <a:schemeClr val="lt1"/>
              </a:solidFill>
            </a:endParaRPr>
          </a:p>
          <a:p>
            <a:pPr marL="0" lvl="0" indent="0" algn="l" rtl="0">
              <a:lnSpc>
                <a:spcPct val="100000"/>
              </a:lnSpc>
              <a:spcBef>
                <a:spcPts val="700"/>
              </a:spcBef>
              <a:spcAft>
                <a:spcPts val="0"/>
              </a:spcAft>
              <a:buSzPct val="90909"/>
              <a:buNone/>
            </a:pPr>
            <a:r>
              <a:rPr lang="it" sz="1100">
                <a:solidFill>
                  <a:schemeClr val="lt1"/>
                </a:solidFill>
              </a:rPr>
              <a:t>We don’t know where to find it</a:t>
            </a:r>
            <a:endParaRPr sz="1100">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It’s not our job</a:t>
            </a:r>
            <a:endParaRPr>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It isn’t in the right format</a:t>
            </a:r>
            <a:endParaRPr>
              <a:solidFill>
                <a:schemeClr val="lt1"/>
              </a:solidFill>
            </a:endParaRPr>
          </a:p>
          <a:p>
            <a:pPr marL="0" lvl="0" indent="0" algn="l" rtl="0">
              <a:lnSpc>
                <a:spcPct val="100000"/>
              </a:lnSpc>
              <a:spcBef>
                <a:spcPts val="700"/>
              </a:spcBef>
              <a:spcAft>
                <a:spcPts val="0"/>
              </a:spcAft>
              <a:buSzPct val="83333"/>
              <a:buNone/>
            </a:pPr>
            <a:r>
              <a:rPr lang="it" sz="600">
                <a:solidFill>
                  <a:schemeClr val="lt1"/>
                </a:solidFill>
              </a:rPr>
              <a:t>I am not authorised</a:t>
            </a:r>
            <a:endParaRPr>
              <a:solidFill>
                <a:schemeClr val="lt1"/>
              </a:solidFill>
            </a:endParaRPr>
          </a:p>
          <a:p>
            <a:pPr marL="0" lvl="0" indent="0" algn="l" rtl="0">
              <a:lnSpc>
                <a:spcPct val="100000"/>
              </a:lnSpc>
              <a:spcBef>
                <a:spcPts val="700"/>
              </a:spcBef>
              <a:spcAft>
                <a:spcPts val="0"/>
              </a:spcAft>
              <a:buSzPct val="85714"/>
              <a:buNone/>
            </a:pPr>
            <a:br>
              <a:rPr lang="it" sz="700">
                <a:solidFill>
                  <a:schemeClr val="dk1"/>
                </a:solidFill>
              </a:rPr>
            </a:br>
            <a:endParaRPr sz="700">
              <a:solidFill>
                <a:schemeClr val="dk1"/>
              </a:solidFill>
            </a:endParaRPr>
          </a:p>
        </p:txBody>
      </p:sp>
      <p:sp>
        <p:nvSpPr>
          <p:cNvPr id="581" name="Google Shape;581;p80"/>
          <p:cNvSpPr txBox="1">
            <a:spLocks noGrp="1"/>
          </p:cNvSpPr>
          <p:nvPr>
            <p:ph type="sldNum" idx="12"/>
          </p:nvPr>
        </p:nvSpPr>
        <p:spPr>
          <a:xfrm>
            <a:off x="8536302" y="4749851"/>
            <a:ext cx="548700" cy="393600"/>
          </a:xfrm>
          <a:prstGeom prst="rect">
            <a:avLst/>
          </a:prstGeom>
          <a:noFill/>
          <a:ln>
            <a:noFill/>
          </a:ln>
        </p:spPr>
        <p:txBody>
          <a:bodyPr spcFirstLastPara="1" wrap="square" lIns="0" tIns="0" rIns="0" bIns="0" anchor="ctr" anchorCtr="0">
            <a:normAutofit/>
          </a:bodyPr>
          <a:lstStyle/>
          <a:p>
            <a:pPr marL="0" lvl="0" indent="0" algn="r" rtl="0">
              <a:spcBef>
                <a:spcPts val="0"/>
              </a:spcBef>
              <a:spcAft>
                <a:spcPts val="0"/>
              </a:spcAft>
              <a:buNone/>
            </a:pPr>
            <a:fld id="{00000000-1234-1234-1234-123412341234}" type="slidenum">
              <a:rPr lang="it"/>
              <a:t>48</a:t>
            </a:fld>
            <a:endParaRPr/>
          </a:p>
        </p:txBody>
      </p:sp>
      <p:sp>
        <p:nvSpPr>
          <p:cNvPr id="582" name="Google Shape;582;p80"/>
          <p:cNvSpPr txBox="1"/>
          <p:nvPr/>
        </p:nvSpPr>
        <p:spPr>
          <a:xfrm>
            <a:off x="6748495" y="231441"/>
            <a:ext cx="1687500" cy="1687500"/>
          </a:xfrm>
          <a:prstGeom prst="rect">
            <a:avLst/>
          </a:prstGeom>
          <a:noFill/>
          <a:ln>
            <a:noFill/>
          </a:ln>
        </p:spPr>
        <p:txBody>
          <a:bodyPr spcFirstLastPara="1" wrap="square" lIns="51425" tIns="51425" rIns="51425" bIns="51425" anchor="t" anchorCtr="0">
            <a:noAutofit/>
          </a:bodyPr>
          <a:lstStyle/>
          <a:p>
            <a:pPr marL="0" lvl="0" indent="0" algn="l" rtl="0">
              <a:spcBef>
                <a:spcPts val="700"/>
              </a:spcBef>
              <a:spcAft>
                <a:spcPts val="0"/>
              </a:spcAft>
              <a:buNone/>
            </a:pPr>
            <a:endParaRPr sz="2500" b="1">
              <a:solidFill>
                <a:srgbClr val="595959"/>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People may download and cache the data and it will be out of date when they reuse it</a:t>
            </a:r>
            <a:endParaRPr sz="600">
              <a:solidFill>
                <a:schemeClr val="lt1"/>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We don't collect it regularly</a:t>
            </a:r>
            <a:endParaRPr sz="600">
              <a:solidFill>
                <a:schemeClr val="lt1"/>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Too many people will want to download it, which will cause our servers to fail</a:t>
            </a:r>
            <a:endParaRPr sz="600">
              <a:solidFill>
                <a:schemeClr val="lt1"/>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People would get upset</a:t>
            </a:r>
            <a:endParaRPr sz="600">
              <a:solidFill>
                <a:schemeClr val="lt1"/>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It’s very sensitive information</a:t>
            </a:r>
            <a:endParaRPr sz="2500" b="1">
              <a:solidFill>
                <a:schemeClr val="lt1"/>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We are not ready for this</a:t>
            </a:r>
            <a:endParaRPr sz="600">
              <a:solidFill>
                <a:schemeClr val="lt1"/>
              </a:solidFill>
              <a:latin typeface="Calibri"/>
              <a:ea typeface="Calibri"/>
              <a:cs typeface="Calibri"/>
              <a:sym typeface="Calibri"/>
            </a:endParaRPr>
          </a:p>
          <a:p>
            <a:pPr marL="0" lvl="0" indent="0" algn="l" rtl="0">
              <a:spcBef>
                <a:spcPts val="700"/>
              </a:spcBef>
              <a:spcAft>
                <a:spcPts val="0"/>
              </a:spcAft>
              <a:buNone/>
            </a:pPr>
            <a:r>
              <a:rPr lang="it" sz="800">
                <a:solidFill>
                  <a:schemeClr val="lt1"/>
                </a:solidFill>
                <a:latin typeface="Calibri"/>
                <a:ea typeface="Calibri"/>
                <a:cs typeface="Calibri"/>
                <a:sym typeface="Calibri"/>
              </a:rPr>
              <a:t>Tell us who is going to use it and we will make it open</a:t>
            </a:r>
            <a:endParaRPr sz="8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Our website cannot hold files this large</a:t>
            </a: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1000">
                <a:solidFill>
                  <a:schemeClr val="lt1"/>
                </a:solidFill>
                <a:latin typeface="Calibri"/>
                <a:ea typeface="Calibri"/>
                <a:cs typeface="Calibri"/>
                <a:sym typeface="Calibri"/>
              </a:rPr>
              <a:t>It's not ours and we don't have authorization from the data owner</a:t>
            </a:r>
            <a:endParaRPr sz="1000">
              <a:solidFill>
                <a:schemeClr val="lt1"/>
              </a:solidFill>
              <a:latin typeface="Calibri"/>
              <a:ea typeface="Calibri"/>
              <a:cs typeface="Calibri"/>
              <a:sym typeface="Calibri"/>
            </a:endParaRPr>
          </a:p>
          <a:p>
            <a:pPr marL="0" lvl="0" indent="0" algn="l" rtl="0">
              <a:spcBef>
                <a:spcPts val="700"/>
              </a:spcBef>
              <a:spcAft>
                <a:spcPts val="0"/>
              </a:spcAft>
              <a:buNone/>
            </a:pPr>
            <a:r>
              <a:rPr lang="it" sz="600">
                <a:solidFill>
                  <a:schemeClr val="lt1"/>
                </a:solidFill>
                <a:latin typeface="Calibri"/>
                <a:ea typeface="Calibri"/>
                <a:cs typeface="Calibri"/>
                <a:sym typeface="Calibri"/>
              </a:rPr>
              <a:t>We've already published the data (but it's unfindable/unusable)</a:t>
            </a:r>
            <a:endParaRPr sz="2500" b="1">
              <a:solidFill>
                <a:schemeClr val="lt1"/>
              </a:solidFill>
              <a:latin typeface="Calibri"/>
              <a:ea typeface="Calibri"/>
              <a:cs typeface="Calibri"/>
              <a:sym typeface="Calibri"/>
            </a:endParaRPr>
          </a:p>
          <a:p>
            <a:pPr marL="0" lvl="0" indent="0" algn="l" rtl="0">
              <a:spcBef>
                <a:spcPts val="700"/>
              </a:spcBef>
              <a:spcAft>
                <a:spcPts val="0"/>
              </a:spcAft>
              <a:buNone/>
            </a:pPr>
            <a:endParaRPr sz="500">
              <a:solidFill>
                <a:schemeClr val="lt1"/>
              </a:solidFill>
              <a:latin typeface="Calibri"/>
              <a:ea typeface="Calibri"/>
              <a:cs typeface="Calibri"/>
              <a:sym typeface="Calibri"/>
            </a:endParaRPr>
          </a:p>
          <a:p>
            <a:pPr marL="0" lvl="0" indent="0" algn="l" rtl="0">
              <a:spcBef>
                <a:spcPts val="700"/>
              </a:spcBef>
              <a:spcAft>
                <a:spcPts val="0"/>
              </a:spcAft>
              <a:buNone/>
            </a:pPr>
            <a:endParaRPr sz="800">
              <a:solidFill>
                <a:schemeClr val="lt1"/>
              </a:solidFill>
              <a:latin typeface="Calibri"/>
              <a:ea typeface="Calibri"/>
              <a:cs typeface="Calibri"/>
              <a:sym typeface="Calibri"/>
            </a:endParaRPr>
          </a:p>
        </p:txBody>
      </p:sp>
      <p:sp>
        <p:nvSpPr>
          <p:cNvPr id="583" name="Google Shape;583;p80"/>
          <p:cNvSpPr txBox="1"/>
          <p:nvPr/>
        </p:nvSpPr>
        <p:spPr>
          <a:xfrm>
            <a:off x="4886325" y="728663"/>
            <a:ext cx="1687500" cy="1687500"/>
          </a:xfrm>
          <a:prstGeom prst="rect">
            <a:avLst/>
          </a:prstGeom>
          <a:noFill/>
          <a:ln>
            <a:noFill/>
          </a:ln>
        </p:spPr>
        <p:txBody>
          <a:bodyPr spcFirstLastPara="1" wrap="square" lIns="51425" tIns="51425" rIns="51425" bIns="51425" anchor="t" anchorCtr="0">
            <a:noAutofit/>
          </a:bodyPr>
          <a:lstStyle/>
          <a:p>
            <a:pPr marL="0" lvl="0" indent="0" algn="l" rtl="0">
              <a:spcBef>
                <a:spcPts val="700"/>
              </a:spcBef>
              <a:spcAft>
                <a:spcPts val="0"/>
              </a:spcAft>
              <a:buNone/>
            </a:pPr>
            <a:r>
              <a:rPr lang="it" sz="500">
                <a:solidFill>
                  <a:schemeClr val="lt1"/>
                </a:solidFill>
                <a:latin typeface="Calibri"/>
                <a:ea typeface="Calibri"/>
                <a:cs typeface="Calibri"/>
                <a:sym typeface="Calibri"/>
              </a:rPr>
              <a:t>We will open up (but adapt 90%)</a:t>
            </a:r>
            <a:endParaRPr sz="500">
              <a:solidFill>
                <a:schemeClr val="lt1"/>
              </a:solidFill>
              <a:latin typeface="Calibri"/>
              <a:ea typeface="Calibri"/>
              <a:cs typeface="Calibri"/>
              <a:sym typeface="Calibri"/>
            </a:endParaRPr>
          </a:p>
          <a:p>
            <a:pPr marL="0" lvl="0" indent="0" algn="l" rtl="0">
              <a:spcBef>
                <a:spcPts val="700"/>
              </a:spcBef>
              <a:spcAft>
                <a:spcPts val="0"/>
              </a:spcAft>
              <a:buNone/>
            </a:pPr>
            <a:r>
              <a:rPr lang="it" sz="1400">
                <a:solidFill>
                  <a:schemeClr val="lt1"/>
                </a:solidFill>
                <a:latin typeface="Calibri"/>
                <a:ea typeface="Calibri"/>
                <a:cs typeface="Calibri"/>
                <a:sym typeface="Calibri"/>
              </a:rPr>
              <a:t>It’s incorrect</a:t>
            </a:r>
            <a:endParaRPr sz="1400">
              <a:solidFill>
                <a:schemeClr val="lt1"/>
              </a:solidFill>
              <a:latin typeface="Calibri"/>
              <a:ea typeface="Calibri"/>
              <a:cs typeface="Calibri"/>
              <a:sym typeface="Calibri"/>
            </a:endParaRPr>
          </a:p>
          <a:p>
            <a:pPr marL="0" lvl="0" indent="0" algn="l" rtl="0">
              <a:spcBef>
                <a:spcPts val="700"/>
              </a:spcBef>
              <a:spcAft>
                <a:spcPts val="0"/>
              </a:spcAft>
              <a:buNone/>
            </a:pPr>
            <a:r>
              <a:rPr lang="it" sz="500">
                <a:solidFill>
                  <a:schemeClr val="lt1"/>
                </a:solidFill>
                <a:latin typeface="Calibri"/>
                <a:ea typeface="Calibri"/>
                <a:cs typeface="Calibri"/>
                <a:sym typeface="Calibri"/>
              </a:rPr>
              <a:t>Commercially sensitive</a:t>
            </a:r>
            <a:endParaRPr sz="2500" b="1">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It is dangerous when linked</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900">
                <a:solidFill>
                  <a:schemeClr val="lt1"/>
                </a:solidFill>
                <a:latin typeface="Calibri"/>
                <a:ea typeface="Calibri"/>
                <a:cs typeface="Calibri"/>
                <a:sym typeface="Calibri"/>
              </a:rPr>
              <a:t>People are going to make the wrong conclusions</a:t>
            </a:r>
            <a:endParaRPr sz="900">
              <a:solidFill>
                <a:schemeClr val="lt1"/>
              </a:solidFill>
              <a:latin typeface="Calibri"/>
              <a:ea typeface="Calibri"/>
              <a:cs typeface="Calibri"/>
              <a:sym typeface="Calibri"/>
            </a:endParaRPr>
          </a:p>
          <a:p>
            <a:pPr marL="0" lvl="0" indent="0" algn="l" rtl="0">
              <a:spcBef>
                <a:spcPts val="700"/>
              </a:spcBef>
              <a:spcAft>
                <a:spcPts val="0"/>
              </a:spcAft>
              <a:buNone/>
            </a:pPr>
            <a:r>
              <a:rPr lang="it" sz="1000">
                <a:solidFill>
                  <a:schemeClr val="lt1"/>
                </a:solidFill>
                <a:latin typeface="Calibri"/>
                <a:ea typeface="Calibri"/>
                <a:cs typeface="Calibri"/>
                <a:sym typeface="Calibri"/>
              </a:rPr>
              <a:t>This is going to start a wrong discussion</a:t>
            </a:r>
            <a:endParaRPr sz="10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can’t say whether we have it or we don’t</a:t>
            </a: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know the data is wrong, and people will tell us where it is wrong, then we'd waste resources inputting the corrections people send us</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Our IT suppliers will charge us a fortune to do an ad hoc data extract</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have to be careful with existing contracts</a:t>
            </a:r>
            <a:endParaRPr sz="700">
              <a:solidFill>
                <a:schemeClr val="lt1"/>
              </a:solidFill>
              <a:latin typeface="Calibri"/>
              <a:ea typeface="Calibri"/>
              <a:cs typeface="Calibri"/>
              <a:sym typeface="Calibri"/>
            </a:endParaRPr>
          </a:p>
          <a:p>
            <a:pPr marL="0" lvl="0" indent="0" algn="l" rtl="0">
              <a:spcBef>
                <a:spcPts val="700"/>
              </a:spcBef>
              <a:spcAft>
                <a:spcPts val="0"/>
              </a:spcAft>
              <a:buNone/>
            </a:pPr>
            <a:endParaRPr sz="500">
              <a:solidFill>
                <a:schemeClr val="lt1"/>
              </a:solidFill>
              <a:latin typeface="Calibri"/>
              <a:ea typeface="Calibri"/>
              <a:cs typeface="Calibri"/>
              <a:sym typeface="Calibri"/>
            </a:endParaRPr>
          </a:p>
        </p:txBody>
      </p:sp>
      <p:sp>
        <p:nvSpPr>
          <p:cNvPr id="584" name="Google Shape;584;p80"/>
          <p:cNvSpPr/>
          <p:nvPr/>
        </p:nvSpPr>
        <p:spPr>
          <a:xfrm>
            <a:off x="4323885" y="2772947"/>
            <a:ext cx="7778100" cy="952500"/>
          </a:xfrm>
          <a:prstGeom prst="roundRect">
            <a:avLst>
              <a:gd name="adj" fmla="val 50000"/>
            </a:avLst>
          </a:prstGeom>
          <a:blipFill rotWithShape="1">
            <a:blip r:embed="rId3">
              <a:alphaModFix/>
            </a:blip>
            <a:tile tx="0" ty="0" sx="99997" sy="99997" flip="none" algn="tl"/>
          </a:blipFill>
          <a:ln>
            <a:noFill/>
          </a:ln>
          <a:effectLst>
            <a:outerShdw blurRad="25400" dist="12700" dir="5400000" rotWithShape="0">
              <a:srgbClr val="000000">
                <a:alpha val="49800"/>
              </a:srgbClr>
            </a:outerShdw>
          </a:effectLst>
        </p:spPr>
        <p:txBody>
          <a:bodyPr spcFirstLastPara="1" wrap="square" lIns="26800" tIns="26800" rIns="26800" bIns="26800" anchor="ctr" anchorCtr="0">
            <a:noAutofit/>
          </a:bodyPr>
          <a:lstStyle/>
          <a:p>
            <a:pPr marL="0" marR="0" lvl="0" indent="0" algn="l" rtl="0">
              <a:lnSpc>
                <a:spcPct val="100000"/>
              </a:lnSpc>
              <a:spcBef>
                <a:spcPts val="0"/>
              </a:spcBef>
              <a:spcAft>
                <a:spcPts val="0"/>
              </a:spcAft>
              <a:buClr>
                <a:srgbClr val="FFFFFF"/>
              </a:buClr>
              <a:buSzPts val="2000"/>
              <a:buFont typeface="Helvetica Neue Light"/>
              <a:buNone/>
            </a:pPr>
            <a:r>
              <a:rPr lang="it" sz="2000" i="0" u="none" strike="noStrike" cap="none">
                <a:solidFill>
                  <a:srgbClr val="FFFFFF"/>
                </a:solidFill>
                <a:latin typeface="Calibri"/>
                <a:ea typeface="Calibri"/>
                <a:cs typeface="Calibri"/>
                <a:sym typeface="Calibri"/>
              </a:rPr>
              <a:t>I do not want to know how to share my data. </a:t>
            </a:r>
            <a:br>
              <a:rPr lang="it" sz="2000" i="0" u="none" strike="noStrike" cap="none">
                <a:solidFill>
                  <a:srgbClr val="FFFFFF"/>
                </a:solidFill>
                <a:latin typeface="Calibri"/>
                <a:ea typeface="Calibri"/>
                <a:cs typeface="Calibri"/>
                <a:sym typeface="Calibri"/>
              </a:rPr>
            </a:br>
            <a:r>
              <a:rPr lang="it" sz="2000" i="0" u="none" strike="noStrike" cap="none">
                <a:solidFill>
                  <a:srgbClr val="FFFFFF"/>
                </a:solidFill>
                <a:latin typeface="Calibri"/>
                <a:ea typeface="Calibri"/>
                <a:cs typeface="Calibri"/>
                <a:sym typeface="Calibri"/>
              </a:rPr>
              <a:t>I want to know how I can re-use other’s data.</a:t>
            </a:r>
            <a:endParaRPr sz="800">
              <a:latin typeface="Calibri"/>
              <a:ea typeface="Calibri"/>
              <a:cs typeface="Calibri"/>
              <a:sym typeface="Calibri"/>
            </a:endParaRPr>
          </a:p>
        </p:txBody>
      </p:sp>
      <p:sp>
        <p:nvSpPr>
          <p:cNvPr id="585" name="Google Shape;585;p80"/>
          <p:cNvSpPr txBox="1">
            <a:spLocks noGrp="1"/>
          </p:cNvSpPr>
          <p:nvPr>
            <p:ph type="body" idx="4294967295"/>
          </p:nvPr>
        </p:nvSpPr>
        <p:spPr>
          <a:xfrm>
            <a:off x="377423" y="335750"/>
            <a:ext cx="7194600" cy="3624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Clr>
                <a:schemeClr val="accent1"/>
              </a:buClr>
              <a:buSzPts val="2500"/>
              <a:buFont typeface="Helvetica Neue"/>
              <a:buNone/>
            </a:pPr>
            <a:r>
              <a:rPr lang="it" sz="2400" b="1">
                <a:solidFill>
                  <a:schemeClr val="lt1"/>
                </a:solidFill>
              </a:rPr>
              <a:t>Fifty shades of no (to data sharing)</a:t>
            </a:r>
            <a:endParaRPr sz="2400" b="1">
              <a:solidFill>
                <a:schemeClr val="lt1"/>
              </a:solidFill>
            </a:endParaRPr>
          </a:p>
        </p:txBody>
      </p:sp>
      <p:sp>
        <p:nvSpPr>
          <p:cNvPr id="586" name="Google Shape;586;p80"/>
          <p:cNvSpPr txBox="1"/>
          <p:nvPr/>
        </p:nvSpPr>
        <p:spPr>
          <a:xfrm>
            <a:off x="3019823" y="702928"/>
            <a:ext cx="1687500" cy="1687500"/>
          </a:xfrm>
          <a:prstGeom prst="rect">
            <a:avLst/>
          </a:prstGeom>
          <a:noFill/>
          <a:ln>
            <a:noFill/>
          </a:ln>
        </p:spPr>
        <p:txBody>
          <a:bodyPr spcFirstLastPara="1" wrap="square" lIns="51425" tIns="51425" rIns="51425" bIns="51425" anchor="t" anchorCtr="0">
            <a:noAutofit/>
          </a:bodyPr>
          <a:lstStyle/>
          <a:p>
            <a:pPr marL="0" lvl="0" indent="0" algn="l" rtl="0">
              <a:spcBef>
                <a:spcPts val="700"/>
              </a:spcBef>
              <a:spcAft>
                <a:spcPts val="0"/>
              </a:spcAft>
              <a:buNone/>
            </a:pPr>
            <a:r>
              <a:rPr lang="it" sz="700">
                <a:solidFill>
                  <a:schemeClr val="lt1"/>
                </a:solidFill>
                <a:latin typeface="Calibri"/>
                <a:ea typeface="Calibri"/>
                <a:cs typeface="Calibri"/>
                <a:sym typeface="Calibri"/>
              </a:rPr>
              <a:t>Who is going to use this anyway</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1400">
                <a:solidFill>
                  <a:schemeClr val="lt1"/>
                </a:solidFill>
                <a:latin typeface="Calibri"/>
                <a:ea typeface="Calibri"/>
                <a:cs typeface="Calibri"/>
                <a:sym typeface="Calibri"/>
              </a:rPr>
              <a:t>People are going to misuse it</a:t>
            </a:r>
            <a:endParaRPr sz="14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Image damage for the minister</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are not ready for this</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Image loss for Government</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1100">
                <a:solidFill>
                  <a:schemeClr val="lt1"/>
                </a:solidFill>
                <a:latin typeface="Calibri"/>
                <a:ea typeface="Calibri"/>
                <a:cs typeface="Calibri"/>
                <a:sym typeface="Calibri"/>
              </a:rPr>
              <a:t>The data file is too big</a:t>
            </a:r>
            <a:endParaRPr sz="2500" b="1">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Not enough bandwidth</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This is a first step, we will see what we can do later</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can’t find it</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have no access</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It is out of date / too old</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1400">
                <a:solidFill>
                  <a:schemeClr val="lt1"/>
                </a:solidFill>
                <a:latin typeface="Calibri"/>
                <a:ea typeface="Calibri"/>
                <a:cs typeface="Calibri"/>
                <a:sym typeface="Calibri"/>
              </a:rPr>
              <a:t>We have it only on paper</a:t>
            </a:r>
            <a:endParaRPr sz="14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don’t know if it’s legal</a:t>
            </a:r>
            <a:endParaRPr sz="700">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Management says no</a:t>
            </a:r>
            <a:endParaRPr sz="2500" b="1">
              <a:solidFill>
                <a:schemeClr val="lt1"/>
              </a:solidFill>
              <a:latin typeface="Calibri"/>
              <a:ea typeface="Calibri"/>
              <a:cs typeface="Calibri"/>
              <a:sym typeface="Calibri"/>
            </a:endParaRPr>
          </a:p>
          <a:p>
            <a:pPr marL="0" lvl="0" indent="0" algn="l" rtl="0">
              <a:spcBef>
                <a:spcPts val="700"/>
              </a:spcBef>
              <a:spcAft>
                <a:spcPts val="0"/>
              </a:spcAft>
              <a:buNone/>
            </a:pPr>
            <a:r>
              <a:rPr lang="it" sz="700">
                <a:solidFill>
                  <a:schemeClr val="lt1"/>
                </a:solidFill>
                <a:latin typeface="Calibri"/>
                <a:ea typeface="Calibri"/>
                <a:cs typeface="Calibri"/>
                <a:sym typeface="Calibri"/>
              </a:rPr>
              <a:t>We never did this before</a:t>
            </a:r>
            <a:endParaRPr sz="700">
              <a:solidFill>
                <a:schemeClr val="lt1"/>
              </a:solidFill>
              <a:latin typeface="Calibri"/>
              <a:ea typeface="Calibri"/>
              <a:cs typeface="Calibri"/>
              <a:sym typeface="Calibri"/>
            </a:endParaRPr>
          </a:p>
          <a:p>
            <a:pPr marL="0" lvl="0" indent="0" algn="l" rtl="0">
              <a:spcBef>
                <a:spcPts val="700"/>
              </a:spcBef>
              <a:spcAft>
                <a:spcPts val="0"/>
              </a:spcAft>
              <a:buClr>
                <a:schemeClr val="dk1"/>
              </a:buClr>
              <a:buSzPts val="600"/>
              <a:buFont typeface="Arial"/>
              <a:buNone/>
            </a:pPr>
            <a:r>
              <a:rPr lang="it" sz="1100">
                <a:solidFill>
                  <a:schemeClr val="lt1"/>
                </a:solidFill>
                <a:latin typeface="Calibri"/>
                <a:ea typeface="Calibri"/>
                <a:cs typeface="Calibri"/>
                <a:sym typeface="Calibri"/>
              </a:rPr>
              <a:t>No value in it</a:t>
            </a:r>
            <a:endParaRPr sz="1100">
              <a:solidFill>
                <a:schemeClr val="lt1"/>
              </a:solidFill>
              <a:latin typeface="Calibri"/>
              <a:ea typeface="Calibri"/>
              <a:cs typeface="Calibri"/>
              <a:sym typeface="Calibri"/>
            </a:endParaRPr>
          </a:p>
          <a:p>
            <a:pPr marL="0" lvl="0" indent="0" algn="l" rtl="0">
              <a:spcBef>
                <a:spcPts val="700"/>
              </a:spcBef>
              <a:spcAft>
                <a:spcPts val="0"/>
              </a:spcAft>
              <a:buClr>
                <a:schemeClr val="dk1"/>
              </a:buClr>
              <a:buSzPts val="600"/>
              <a:buFont typeface="Arial"/>
              <a:buNone/>
            </a:pPr>
            <a:r>
              <a:rPr lang="it" sz="500">
                <a:solidFill>
                  <a:schemeClr val="lt1"/>
                </a:solidFill>
                <a:latin typeface="Calibri"/>
                <a:ea typeface="Calibri"/>
                <a:cs typeface="Calibri"/>
                <a:sym typeface="Calibri"/>
              </a:rPr>
              <a:t>No time / no resources</a:t>
            </a:r>
            <a:endParaRPr sz="500">
              <a:solidFill>
                <a:schemeClr val="lt1"/>
              </a:solidFill>
              <a:latin typeface="Calibri"/>
              <a:ea typeface="Calibri"/>
              <a:cs typeface="Calibri"/>
              <a:sym typeface="Calibri"/>
            </a:endParaRPr>
          </a:p>
          <a:p>
            <a:pPr marL="0" lvl="0" indent="0" algn="l" rtl="0">
              <a:spcBef>
                <a:spcPts val="700"/>
              </a:spcBef>
              <a:spcAft>
                <a:spcPts val="0"/>
              </a:spcAft>
              <a:buClr>
                <a:schemeClr val="dk1"/>
              </a:buClr>
              <a:buSzPts val="600"/>
              <a:buFont typeface="Arial"/>
              <a:buNone/>
            </a:pPr>
            <a:endParaRPr sz="700">
              <a:solidFill>
                <a:schemeClr val="lt1"/>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81"/>
          <p:cNvSpPr txBox="1">
            <a:spLocks noGrp="1"/>
          </p:cNvSpPr>
          <p:nvPr>
            <p:ph type="ctrTitle"/>
          </p:nvPr>
        </p:nvSpPr>
        <p:spPr>
          <a:xfrm>
            <a:off x="729450" y="1322450"/>
            <a:ext cx="4025430" cy="1664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sz="3300" b="0" dirty="0">
                <a:solidFill>
                  <a:srgbClr val="313131"/>
                </a:solidFill>
                <a:latin typeface="Poppins SemiBold"/>
                <a:ea typeface="Poppins SemiBold"/>
                <a:cs typeface="Poppins SemiBold"/>
                <a:sym typeface="Poppins SemiBold"/>
              </a:rPr>
              <a:t>Tell me your excuses not to share and manage your data properly</a:t>
            </a:r>
            <a:endParaRPr sz="3300" b="0" dirty="0">
              <a:solidFill>
                <a:srgbClr val="313131"/>
              </a:solidFill>
              <a:latin typeface="Poppins SemiBold"/>
              <a:ea typeface="Poppins SemiBold"/>
              <a:cs typeface="Poppins SemiBold"/>
              <a:sym typeface="Poppins SemiBold"/>
            </a:endParaRPr>
          </a:p>
          <a:p>
            <a:pPr marL="0" lvl="0" indent="0" algn="l" rtl="0">
              <a:spcBef>
                <a:spcPts val="0"/>
              </a:spcBef>
              <a:spcAft>
                <a:spcPts val="0"/>
              </a:spcAft>
              <a:buNone/>
            </a:pPr>
            <a:endParaRPr dirty="0"/>
          </a:p>
        </p:txBody>
      </p:sp>
      <p:sp>
        <p:nvSpPr>
          <p:cNvPr id="4" name="Subtitle 3">
            <a:extLst>
              <a:ext uri="{FF2B5EF4-FFF2-40B4-BE49-F238E27FC236}">
                <a16:creationId xmlns:a16="http://schemas.microsoft.com/office/drawing/2014/main" id="{8AC763FC-AD06-0D3D-D20E-322D99F7BA6E}"/>
              </a:ext>
            </a:extLst>
          </p:cNvPr>
          <p:cNvSpPr>
            <a:spLocks noGrp="1"/>
          </p:cNvSpPr>
          <p:nvPr>
            <p:ph type="subTitle" idx="1"/>
          </p:nvPr>
        </p:nvSpPr>
        <p:spPr/>
        <p:txBody>
          <a:bodyPr/>
          <a:lstStyle/>
          <a:p>
            <a:endParaRPr lang="en-IT"/>
          </a:p>
        </p:txBody>
      </p:sp>
      <p:sp>
        <p:nvSpPr>
          <p:cNvPr id="5" name="Google Shape;593;p81">
            <a:extLst>
              <a:ext uri="{FF2B5EF4-FFF2-40B4-BE49-F238E27FC236}">
                <a16:creationId xmlns:a16="http://schemas.microsoft.com/office/drawing/2014/main" id="{D76E81E3-3509-D6A3-3F8F-DC7E053251A7}"/>
              </a:ext>
            </a:extLst>
          </p:cNvPr>
          <p:cNvSpPr txBox="1">
            <a:spLocks/>
          </p:cNvSpPr>
          <p:nvPr/>
        </p:nvSpPr>
        <p:spPr>
          <a:xfrm>
            <a:off x="0" y="3360484"/>
            <a:ext cx="7688100" cy="17582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L="914400" marR="0" lvl="1"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L="1371600" marR="0" lvl="2"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L="1828800" marR="0" lvl="3"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L="2286000" marR="0" lvl="4"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L="2743200" marR="0" lvl="5"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L="3200400" marR="0" lvl="6"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L="3657600" marR="0" lvl="7"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L="4114800" marR="0" lvl="8"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pPr marL="914400" indent="-355600">
              <a:buClr>
                <a:srgbClr val="000000"/>
              </a:buClr>
              <a:buSzPts val="2000"/>
              <a:buFont typeface="Arial"/>
              <a:buChar char="●"/>
            </a:pPr>
            <a:r>
              <a:rPr lang="en-GB" sz="2000">
                <a:solidFill>
                  <a:srgbClr val="424242"/>
                </a:solidFill>
                <a:latin typeface="Calibri"/>
                <a:ea typeface="Calibri"/>
                <a:cs typeface="Calibri"/>
                <a:sym typeface="Calibri"/>
              </a:rPr>
              <a:t>Go to </a:t>
            </a:r>
            <a:r>
              <a:rPr lang="en-GB" sz="2000" b="1" u="sng">
                <a:solidFill>
                  <a:srgbClr val="4A86E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www.menti.com</a:t>
            </a:r>
            <a:r>
              <a:rPr lang="en-GB" sz="2000">
                <a:solidFill>
                  <a:srgbClr val="424242"/>
                </a:solidFill>
                <a:latin typeface="Calibri"/>
                <a:ea typeface="Calibri"/>
                <a:cs typeface="Calibri"/>
                <a:sym typeface="Calibri"/>
              </a:rPr>
              <a:t> and insert code: </a:t>
            </a:r>
            <a:br>
              <a:rPr lang="en-GB" sz="2000">
                <a:solidFill>
                  <a:srgbClr val="424242"/>
                </a:solidFill>
                <a:latin typeface="Calibri"/>
                <a:ea typeface="Calibri"/>
                <a:cs typeface="Calibri"/>
                <a:sym typeface="Calibri"/>
              </a:rPr>
            </a:br>
            <a:r>
              <a:rPr lang="en-GB" sz="2400" b="1">
                <a:latin typeface="MentiText"/>
              </a:rPr>
              <a:t>4758 1389 </a:t>
            </a:r>
          </a:p>
          <a:p>
            <a:pPr marL="558800" indent="0">
              <a:buClr>
                <a:srgbClr val="000000"/>
              </a:buClr>
              <a:buSzPts val="2000"/>
            </a:pPr>
            <a:r>
              <a:rPr lang="en-GB" sz="2000" b="1">
                <a:solidFill>
                  <a:srgbClr val="000000"/>
                </a:solidFill>
                <a:latin typeface="Arial"/>
                <a:ea typeface="Arial"/>
                <a:cs typeface="Arial"/>
                <a:sym typeface="Arial"/>
              </a:rPr>
              <a:t>OR</a:t>
            </a:r>
          </a:p>
          <a:p>
            <a:pPr marL="914400" indent="-355600">
              <a:lnSpc>
                <a:spcPct val="95000"/>
              </a:lnSpc>
              <a:buClr>
                <a:srgbClr val="000000"/>
              </a:buClr>
              <a:buSzPts val="2000"/>
              <a:buFont typeface="Arial"/>
              <a:buChar char="●"/>
            </a:pPr>
            <a:r>
              <a:rPr lang="en-GB" sz="2000">
                <a:solidFill>
                  <a:srgbClr val="424242"/>
                </a:solidFill>
                <a:latin typeface="Calibri"/>
                <a:ea typeface="Calibri"/>
                <a:cs typeface="Calibri"/>
                <a:sym typeface="Calibri"/>
              </a:rPr>
              <a:t>use your mobile/tablet to scan the QR code</a:t>
            </a:r>
            <a:endParaRPr lang="en-GB" sz="2000" dirty="0"/>
          </a:p>
        </p:txBody>
      </p:sp>
      <p:pic>
        <p:nvPicPr>
          <p:cNvPr id="6" name="Picture 5">
            <a:extLst>
              <a:ext uri="{FF2B5EF4-FFF2-40B4-BE49-F238E27FC236}">
                <a16:creationId xmlns:a16="http://schemas.microsoft.com/office/drawing/2014/main" id="{0757C4C5-E1E3-83C8-BCE7-2EAF4103FE54}"/>
              </a:ext>
            </a:extLst>
          </p:cNvPr>
          <p:cNvPicPr>
            <a:picLocks noChangeAspect="1"/>
          </p:cNvPicPr>
          <p:nvPr/>
        </p:nvPicPr>
        <p:blipFill>
          <a:blip r:embed="rId4"/>
          <a:stretch>
            <a:fillRect/>
          </a:stretch>
        </p:blipFill>
        <p:spPr>
          <a:xfrm>
            <a:off x="5659920" y="1194435"/>
            <a:ext cx="2754630" cy="27546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24FB3-D41A-5F84-B68E-126C16FEE71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5998815-8B57-822E-894D-4C784170F99D}"/>
              </a:ext>
            </a:extLst>
          </p:cNvPr>
          <p:cNvSpPr>
            <a:spLocks noGrp="1"/>
          </p:cNvSpPr>
          <p:nvPr>
            <p:ph type="title"/>
          </p:nvPr>
        </p:nvSpPr>
        <p:spPr/>
        <p:txBody>
          <a:bodyPr>
            <a:normAutofit fontScale="90000"/>
          </a:bodyPr>
          <a:lstStyle/>
          <a:p>
            <a:r>
              <a:rPr lang="en-IT" dirty="0"/>
              <a:t>Mentimeter Answers: What is Open Science? 2/4</a:t>
            </a:r>
          </a:p>
        </p:txBody>
      </p:sp>
      <p:sp>
        <p:nvSpPr>
          <p:cNvPr id="4" name="Text Placeholder 3">
            <a:extLst>
              <a:ext uri="{FF2B5EF4-FFF2-40B4-BE49-F238E27FC236}">
                <a16:creationId xmlns:a16="http://schemas.microsoft.com/office/drawing/2014/main" id="{682D1C67-BD3D-B4D4-C497-04F71D7214D8}"/>
              </a:ext>
            </a:extLst>
          </p:cNvPr>
          <p:cNvSpPr>
            <a:spLocks noGrp="1"/>
          </p:cNvSpPr>
          <p:nvPr>
            <p:ph type="body" idx="1"/>
          </p:nvPr>
        </p:nvSpPr>
        <p:spPr/>
        <p:txBody>
          <a:bodyPr numCol="3">
            <a:noAutofit/>
          </a:bodyPr>
          <a:lstStyle/>
          <a:p>
            <a:pPr indent="-101600">
              <a:lnSpc>
                <a:spcPct val="135000"/>
              </a:lnSpc>
              <a:spcAft>
                <a:spcPts val="600"/>
              </a:spcAft>
              <a:buFont typeface="Arial" panose="020B0604020202020204" pitchFamily="34" charset="0"/>
              <a:buChar char="•"/>
            </a:pPr>
            <a:r>
              <a:rPr lang="en-GB" sz="900" dirty="0" err="1"/>
              <a:t>Approccio</a:t>
            </a:r>
            <a:r>
              <a:rPr lang="en-GB" sz="900" dirty="0"/>
              <a:t> </a:t>
            </a:r>
            <a:r>
              <a:rPr lang="en-GB" sz="900" dirty="0" err="1"/>
              <a:t>che</a:t>
            </a:r>
            <a:r>
              <a:rPr lang="en-GB" sz="900" dirty="0"/>
              <a:t> </a:t>
            </a:r>
            <a:r>
              <a:rPr lang="en-GB" sz="900" dirty="0" err="1"/>
              <a:t>rende</a:t>
            </a:r>
            <a:r>
              <a:rPr lang="en-GB" sz="900" dirty="0"/>
              <a:t> la </a:t>
            </a:r>
            <a:r>
              <a:rPr lang="en-GB" sz="900" dirty="0" err="1"/>
              <a:t>ricerca</a:t>
            </a:r>
            <a:r>
              <a:rPr lang="en-GB" sz="900" dirty="0"/>
              <a:t> </a:t>
            </a:r>
            <a:r>
              <a:rPr lang="en-GB" sz="900" dirty="0" err="1"/>
              <a:t>aperta</a:t>
            </a:r>
            <a:r>
              <a:rPr lang="en-GB" sz="900" dirty="0"/>
              <a:t>, </a:t>
            </a:r>
            <a:r>
              <a:rPr lang="en-GB" sz="900" dirty="0" err="1"/>
              <a:t>accessibile</a:t>
            </a:r>
            <a:r>
              <a:rPr lang="en-GB" sz="900" dirty="0"/>
              <a:t> e </a:t>
            </a:r>
            <a:r>
              <a:rPr lang="en-GB" sz="900" dirty="0" err="1"/>
              <a:t>trasparente</a:t>
            </a:r>
            <a:r>
              <a:rPr lang="en-GB" sz="900" dirty="0"/>
              <a:t> ed ha come </a:t>
            </a:r>
            <a:r>
              <a:rPr lang="en-GB" sz="900" dirty="0" err="1"/>
              <a:t>obiettivo</a:t>
            </a:r>
            <a:r>
              <a:rPr lang="en-GB" sz="900" dirty="0"/>
              <a:t> </a:t>
            </a:r>
            <a:r>
              <a:rPr lang="en-GB" sz="900" dirty="0" err="1"/>
              <a:t>quello</a:t>
            </a:r>
            <a:r>
              <a:rPr lang="en-GB" sz="900" dirty="0"/>
              <a:t> di </a:t>
            </a:r>
            <a:r>
              <a:rPr lang="en-GB" sz="900" dirty="0" err="1"/>
              <a:t>condividere</a:t>
            </a:r>
            <a:r>
              <a:rPr lang="en-GB" sz="900" dirty="0"/>
              <a:t> </a:t>
            </a:r>
            <a:r>
              <a:rPr lang="en-GB" sz="900" dirty="0" err="1"/>
              <a:t>conoscenza</a:t>
            </a:r>
            <a:r>
              <a:rPr lang="en-GB" sz="900" dirty="0"/>
              <a:t> </a:t>
            </a:r>
            <a:r>
              <a:rPr lang="en-GB" sz="900" dirty="0" err="1"/>
              <a:t>scientifica</a:t>
            </a:r>
            <a:r>
              <a:rPr lang="en-GB" sz="900" dirty="0"/>
              <a:t> come bene </a:t>
            </a:r>
            <a:r>
              <a:rPr lang="en-GB" sz="900" dirty="0" err="1"/>
              <a:t>pubblico</a:t>
            </a:r>
            <a:endParaRPr lang="en-GB" sz="900" dirty="0"/>
          </a:p>
          <a:p>
            <a:pPr indent="-101600">
              <a:lnSpc>
                <a:spcPct val="135000"/>
              </a:lnSpc>
              <a:spcAft>
                <a:spcPts val="600"/>
              </a:spcAft>
              <a:buFont typeface="Arial" panose="020B0604020202020204" pitchFamily="34" charset="0"/>
              <a:buChar char="•"/>
            </a:pPr>
            <a:r>
              <a:rPr lang="en-GB" sz="900" dirty="0"/>
              <a:t>Si </a:t>
            </a:r>
            <a:r>
              <a:rPr lang="en-GB" sz="900" dirty="0" err="1"/>
              <a:t>riferisce</a:t>
            </a:r>
            <a:r>
              <a:rPr lang="en-GB" sz="900" dirty="0"/>
              <a:t> alla </a:t>
            </a:r>
            <a:r>
              <a:rPr lang="en-GB" sz="900" dirty="0" err="1"/>
              <a:t>pratica</a:t>
            </a:r>
            <a:r>
              <a:rPr lang="en-GB" sz="900" dirty="0"/>
              <a:t> di </a:t>
            </a:r>
            <a:r>
              <a:rPr lang="en-GB" sz="900" dirty="0" err="1"/>
              <a:t>rendere</a:t>
            </a:r>
            <a:r>
              <a:rPr lang="en-GB" sz="900" dirty="0"/>
              <a:t> la </a:t>
            </a:r>
            <a:r>
              <a:rPr lang="en-GB" sz="900" dirty="0" err="1"/>
              <a:t>ricerca</a:t>
            </a:r>
            <a:r>
              <a:rPr lang="en-GB" sz="900" dirty="0"/>
              <a:t> </a:t>
            </a:r>
            <a:r>
              <a:rPr lang="en-GB" sz="900" dirty="0" err="1"/>
              <a:t>scientifica</a:t>
            </a:r>
            <a:r>
              <a:rPr lang="en-GB" sz="900" dirty="0"/>
              <a:t>, </a:t>
            </a:r>
            <a:r>
              <a:rPr lang="en-GB" sz="900" dirty="0" err="1"/>
              <a:t>i</a:t>
            </a:r>
            <a:r>
              <a:rPr lang="en-GB" sz="900" dirty="0"/>
              <a:t> </a:t>
            </a:r>
            <a:r>
              <a:rPr lang="en-GB" sz="900" dirty="0" err="1"/>
              <a:t>dati</a:t>
            </a:r>
            <a:r>
              <a:rPr lang="en-GB" sz="900" dirty="0"/>
              <a:t> e le </a:t>
            </a:r>
            <a:r>
              <a:rPr lang="en-GB" sz="900" dirty="0" err="1"/>
              <a:t>metodologie</a:t>
            </a:r>
            <a:r>
              <a:rPr lang="en-GB" sz="900" dirty="0"/>
              <a:t> </a:t>
            </a:r>
            <a:r>
              <a:rPr lang="en-GB" sz="900" dirty="0" err="1"/>
              <a:t>accessibili</a:t>
            </a:r>
            <a:r>
              <a:rPr lang="en-GB" sz="900" dirty="0"/>
              <a:t> a tutti, con </a:t>
            </a:r>
            <a:r>
              <a:rPr lang="en-GB" sz="900" dirty="0" err="1"/>
              <a:t>l'obiettivo</a:t>
            </a:r>
            <a:r>
              <a:rPr lang="en-GB" sz="900" dirty="0"/>
              <a:t> di </a:t>
            </a:r>
            <a:r>
              <a:rPr lang="en-GB" sz="900" dirty="0" err="1"/>
              <a:t>migliorare</a:t>
            </a:r>
            <a:r>
              <a:rPr lang="en-GB" sz="900" dirty="0"/>
              <a:t> la </a:t>
            </a:r>
            <a:r>
              <a:rPr lang="en-GB" sz="900" dirty="0" err="1"/>
              <a:t>trasparenza</a:t>
            </a:r>
            <a:r>
              <a:rPr lang="en-GB" sz="900" dirty="0"/>
              <a:t>, la </a:t>
            </a:r>
            <a:r>
              <a:rPr lang="en-GB" sz="900" dirty="0" err="1"/>
              <a:t>riproducibilità</a:t>
            </a:r>
            <a:r>
              <a:rPr lang="en-GB" sz="900" dirty="0"/>
              <a:t> e la </a:t>
            </a:r>
            <a:r>
              <a:rPr lang="en-GB" sz="900" dirty="0" err="1"/>
              <a:t>collaborazione</a:t>
            </a:r>
            <a:r>
              <a:rPr lang="en-GB" sz="900" dirty="0"/>
              <a:t>.</a:t>
            </a:r>
          </a:p>
          <a:p>
            <a:pPr indent="-101600">
              <a:lnSpc>
                <a:spcPct val="135000"/>
              </a:lnSpc>
              <a:spcAft>
                <a:spcPts val="600"/>
              </a:spcAft>
              <a:buFont typeface="Arial" panose="020B0604020202020204" pitchFamily="34" charset="0"/>
              <a:buChar char="•"/>
            </a:pPr>
            <a:r>
              <a:rPr lang="en-GB" sz="900" dirty="0" err="1"/>
              <a:t>è</a:t>
            </a:r>
            <a:r>
              <a:rPr lang="en-GB" sz="900" dirty="0"/>
              <a:t> un </a:t>
            </a:r>
            <a:r>
              <a:rPr lang="en-GB" sz="900" dirty="0" err="1"/>
              <a:t>approccio</a:t>
            </a:r>
            <a:r>
              <a:rPr lang="en-GB" sz="900" dirty="0"/>
              <a:t> alla </a:t>
            </a:r>
            <a:r>
              <a:rPr lang="en-GB" sz="900" dirty="0" err="1"/>
              <a:t>ricerca</a:t>
            </a:r>
            <a:r>
              <a:rPr lang="en-GB" sz="900" dirty="0"/>
              <a:t> </a:t>
            </a:r>
            <a:r>
              <a:rPr lang="en-GB" sz="900" dirty="0" err="1"/>
              <a:t>scientifica</a:t>
            </a:r>
            <a:r>
              <a:rPr lang="en-GB" sz="900" dirty="0"/>
              <a:t> </a:t>
            </a:r>
            <a:r>
              <a:rPr lang="en-GB" sz="900" dirty="0" err="1"/>
              <a:t>che</a:t>
            </a:r>
            <a:r>
              <a:rPr lang="en-GB" sz="900" dirty="0"/>
              <a:t> </a:t>
            </a:r>
            <a:r>
              <a:rPr lang="en-GB" sz="900" dirty="0" err="1"/>
              <a:t>promuove</a:t>
            </a:r>
            <a:r>
              <a:rPr lang="en-GB" sz="900" dirty="0"/>
              <a:t> </a:t>
            </a:r>
            <a:r>
              <a:rPr lang="en-GB" sz="900" dirty="0" err="1"/>
              <a:t>trasparenza</a:t>
            </a:r>
            <a:r>
              <a:rPr lang="en-GB" sz="900" dirty="0"/>
              <a:t>, </a:t>
            </a:r>
            <a:r>
              <a:rPr lang="en-GB" sz="900" dirty="0" err="1"/>
              <a:t>accessibilità</a:t>
            </a:r>
            <a:r>
              <a:rPr lang="en-GB" sz="900" dirty="0"/>
              <a:t> e </a:t>
            </a:r>
            <a:r>
              <a:rPr lang="en-GB" sz="900" dirty="0" err="1"/>
              <a:t>condivisione</a:t>
            </a:r>
            <a:r>
              <a:rPr lang="en-GB" sz="900" dirty="0"/>
              <a:t> di </a:t>
            </a:r>
            <a:r>
              <a:rPr lang="en-GB" sz="900" dirty="0" err="1"/>
              <a:t>conoscenze</a:t>
            </a:r>
            <a:r>
              <a:rPr lang="en-GB" sz="900" dirty="0"/>
              <a:t>, </a:t>
            </a:r>
            <a:r>
              <a:rPr lang="en-GB" sz="900" dirty="0" err="1"/>
              <a:t>dati</a:t>
            </a:r>
            <a:r>
              <a:rPr lang="en-GB" sz="900" dirty="0"/>
              <a:t> e </a:t>
            </a:r>
            <a:r>
              <a:rPr lang="en-GB" sz="900" dirty="0" err="1"/>
              <a:t>risultati</a:t>
            </a:r>
            <a:r>
              <a:rPr lang="en-GB" sz="900" dirty="0"/>
              <a:t>, </a:t>
            </a:r>
            <a:r>
              <a:rPr lang="en-GB" sz="900" dirty="0" err="1"/>
              <a:t>lungo</a:t>
            </a:r>
            <a:r>
              <a:rPr lang="en-GB" sz="900" dirty="0"/>
              <a:t> </a:t>
            </a:r>
            <a:r>
              <a:rPr lang="en-GB" sz="900" dirty="0" err="1"/>
              <a:t>tutto</a:t>
            </a:r>
            <a:r>
              <a:rPr lang="en-GB" sz="900" dirty="0"/>
              <a:t> il </a:t>
            </a:r>
            <a:r>
              <a:rPr lang="en-GB" sz="900" dirty="0" err="1"/>
              <a:t>ciclo</a:t>
            </a:r>
            <a:r>
              <a:rPr lang="en-GB" sz="900" dirty="0"/>
              <a:t> della </a:t>
            </a:r>
            <a:r>
              <a:rPr lang="en-GB" sz="900" dirty="0" err="1"/>
              <a:t>ricerca</a:t>
            </a:r>
            <a:endParaRPr lang="en-GB" sz="900" dirty="0"/>
          </a:p>
          <a:p>
            <a:pPr indent="-101600">
              <a:lnSpc>
                <a:spcPct val="135000"/>
              </a:lnSpc>
              <a:spcAft>
                <a:spcPts val="600"/>
              </a:spcAft>
              <a:buFont typeface="Arial" panose="020B0604020202020204" pitchFamily="34" charset="0"/>
              <a:buChar char="•"/>
            </a:pPr>
            <a:r>
              <a:rPr lang="en-GB" sz="900" dirty="0" err="1"/>
              <a:t>Informazioni</a:t>
            </a:r>
            <a:r>
              <a:rPr lang="en-GB" sz="900" dirty="0"/>
              <a:t>/ </a:t>
            </a:r>
            <a:r>
              <a:rPr lang="en-GB" sz="900" dirty="0" err="1"/>
              <a:t>valori</a:t>
            </a:r>
            <a:r>
              <a:rPr lang="en-GB" sz="900" dirty="0"/>
              <a:t> </a:t>
            </a:r>
            <a:r>
              <a:rPr lang="en-GB" sz="900" dirty="0" err="1"/>
              <a:t>numerici</a:t>
            </a:r>
            <a:r>
              <a:rPr lang="en-GB" sz="900" dirty="0"/>
              <a:t> </a:t>
            </a:r>
            <a:r>
              <a:rPr lang="en-GB" sz="900" dirty="0" err="1"/>
              <a:t>che</a:t>
            </a:r>
            <a:r>
              <a:rPr lang="en-GB" sz="900" dirty="0"/>
              <a:t> </a:t>
            </a:r>
            <a:r>
              <a:rPr lang="en-GB" sz="900" dirty="0" err="1"/>
              <a:t>consentono</a:t>
            </a:r>
            <a:r>
              <a:rPr lang="en-GB" sz="900" dirty="0"/>
              <a:t> di </a:t>
            </a:r>
            <a:r>
              <a:rPr lang="en-GB" sz="900" dirty="0" err="1"/>
              <a:t>rispondere</a:t>
            </a:r>
            <a:r>
              <a:rPr lang="en-GB" sz="900" dirty="0"/>
              <a:t> a </a:t>
            </a:r>
            <a:r>
              <a:rPr lang="en-GB" sz="900" dirty="0" err="1"/>
              <a:t>una</a:t>
            </a:r>
            <a:r>
              <a:rPr lang="en-GB" sz="900" dirty="0"/>
              <a:t> </a:t>
            </a:r>
            <a:r>
              <a:rPr lang="en-GB" sz="900" dirty="0" err="1"/>
              <a:t>domanda</a:t>
            </a:r>
            <a:r>
              <a:rPr lang="en-GB" sz="900" dirty="0"/>
              <a:t> di </a:t>
            </a:r>
            <a:r>
              <a:rPr lang="en-GB" sz="900" dirty="0" err="1"/>
              <a:t>ricerca</a:t>
            </a:r>
            <a:r>
              <a:rPr lang="en-GB" sz="900" dirty="0"/>
              <a:t>: </a:t>
            </a:r>
            <a:r>
              <a:rPr lang="en-GB" sz="900" dirty="0" err="1"/>
              <a:t>fonti</a:t>
            </a:r>
            <a:r>
              <a:rPr lang="en-GB" sz="900" dirty="0"/>
              <a:t> della </a:t>
            </a:r>
            <a:r>
              <a:rPr lang="en-GB" sz="900" dirty="0" err="1"/>
              <a:t>formulazione</a:t>
            </a:r>
            <a:r>
              <a:rPr lang="en-GB" sz="900" dirty="0"/>
              <a:t> della/e </a:t>
            </a:r>
            <a:r>
              <a:rPr lang="en-GB" sz="900" dirty="0" err="1"/>
              <a:t>domanda</a:t>
            </a:r>
            <a:r>
              <a:rPr lang="en-GB" sz="900" dirty="0"/>
              <a:t>/e di </a:t>
            </a:r>
            <a:r>
              <a:rPr lang="en-GB" sz="900" dirty="0" err="1"/>
              <a:t>ricerca</a:t>
            </a:r>
            <a:r>
              <a:rPr lang="en-GB" sz="900" dirty="0"/>
              <a:t>; </a:t>
            </a:r>
            <a:r>
              <a:rPr lang="en-GB" sz="900" dirty="0" err="1"/>
              <a:t>dati</a:t>
            </a:r>
            <a:r>
              <a:rPr lang="en-GB" sz="900" dirty="0"/>
              <a:t> e procedure (</a:t>
            </a:r>
            <a:r>
              <a:rPr lang="en-GB" sz="900" dirty="0" err="1"/>
              <a:t>metodologia</a:t>
            </a:r>
            <a:r>
              <a:rPr lang="en-GB" sz="900" dirty="0"/>
              <a:t>); </a:t>
            </a:r>
            <a:r>
              <a:rPr lang="en-GB" sz="900" dirty="0" err="1"/>
              <a:t>dati</a:t>
            </a:r>
            <a:r>
              <a:rPr lang="en-GB" sz="900" dirty="0"/>
              <a:t> e </a:t>
            </a:r>
            <a:r>
              <a:rPr lang="en-GB" sz="900" dirty="0" err="1"/>
              <a:t>informazioni</a:t>
            </a:r>
            <a:r>
              <a:rPr lang="en-GB" sz="900" dirty="0"/>
              <a:t> empiric</a:t>
            </a:r>
          </a:p>
          <a:p>
            <a:pPr indent="-101600">
              <a:lnSpc>
                <a:spcPct val="135000"/>
              </a:lnSpc>
              <a:spcAft>
                <a:spcPts val="600"/>
              </a:spcAft>
              <a:buFont typeface="Arial" panose="020B0604020202020204" pitchFamily="34" charset="0"/>
              <a:buChar char="•"/>
            </a:pPr>
            <a:r>
              <a:rPr lang="en-GB" sz="900" dirty="0"/>
              <a:t>It is a way of conducting research that includes among its objectives the sharing and reusability of research results and their sharing with citizens.</a:t>
            </a:r>
          </a:p>
          <a:p>
            <a:pPr indent="-101600">
              <a:lnSpc>
                <a:spcPct val="135000"/>
              </a:lnSpc>
              <a:spcAft>
                <a:spcPts val="600"/>
              </a:spcAft>
              <a:buFont typeface="Arial" panose="020B0604020202020204" pitchFamily="34" charset="0"/>
              <a:buChar char="•"/>
            </a:pPr>
            <a:r>
              <a:rPr lang="en-GB" sz="900" dirty="0" err="1"/>
              <a:t>Scienza</a:t>
            </a:r>
            <a:r>
              <a:rPr lang="en-GB" sz="900" dirty="0"/>
              <a:t> </a:t>
            </a:r>
            <a:r>
              <a:rPr lang="en-GB" sz="900" dirty="0" err="1"/>
              <a:t>aperta</a:t>
            </a:r>
            <a:r>
              <a:rPr lang="en-GB" sz="900" dirty="0"/>
              <a:t> e </a:t>
            </a:r>
            <a:r>
              <a:rPr lang="en-GB" sz="900" dirty="0" err="1"/>
              <a:t>disponibile</a:t>
            </a:r>
            <a:r>
              <a:rPr lang="en-GB" sz="900" dirty="0"/>
              <a:t> per </a:t>
            </a:r>
            <a:r>
              <a:rPr lang="en-GB" sz="900" dirty="0" err="1"/>
              <a:t>creare</a:t>
            </a:r>
            <a:r>
              <a:rPr lang="en-GB" sz="900" dirty="0"/>
              <a:t> </a:t>
            </a:r>
            <a:r>
              <a:rPr lang="en-GB" sz="900" dirty="0" err="1"/>
              <a:t>nuova</a:t>
            </a:r>
            <a:r>
              <a:rPr lang="en-GB" sz="900" dirty="0"/>
              <a:t> </a:t>
            </a:r>
            <a:r>
              <a:rPr lang="en-GB" sz="900" dirty="0" err="1"/>
              <a:t>conoscenza</a:t>
            </a:r>
            <a:r>
              <a:rPr lang="en-GB" sz="900" dirty="0"/>
              <a:t>.</a:t>
            </a:r>
          </a:p>
          <a:p>
            <a:pPr indent="-101600">
              <a:lnSpc>
                <a:spcPct val="135000"/>
              </a:lnSpc>
              <a:spcAft>
                <a:spcPts val="600"/>
              </a:spcAft>
              <a:buFont typeface="Arial" panose="020B0604020202020204" pitchFamily="34" charset="0"/>
              <a:buChar char="•"/>
            </a:pPr>
            <a:r>
              <a:rPr lang="en-GB" sz="900" dirty="0" err="1"/>
              <a:t>Scienza</a:t>
            </a:r>
            <a:r>
              <a:rPr lang="en-GB" sz="900" dirty="0"/>
              <a:t> </a:t>
            </a:r>
            <a:r>
              <a:rPr lang="en-GB" sz="900" dirty="0" err="1"/>
              <a:t>aperta</a:t>
            </a:r>
            <a:endParaRPr lang="en-GB" sz="900" dirty="0"/>
          </a:p>
          <a:p>
            <a:pPr indent="-101600">
              <a:lnSpc>
                <a:spcPct val="135000"/>
              </a:lnSpc>
              <a:spcAft>
                <a:spcPts val="600"/>
              </a:spcAft>
              <a:buFont typeface="Arial" panose="020B0604020202020204" pitchFamily="34" charset="0"/>
              <a:buChar char="•"/>
            </a:pPr>
            <a:r>
              <a:rPr lang="en-GB" sz="900" dirty="0" err="1"/>
              <a:t>Condivisione</a:t>
            </a:r>
            <a:r>
              <a:rPr lang="en-GB" sz="900" dirty="0"/>
              <a:t>, </a:t>
            </a:r>
            <a:r>
              <a:rPr lang="en-GB" sz="900" dirty="0" err="1"/>
              <a:t>trasparenza</a:t>
            </a:r>
            <a:r>
              <a:rPr lang="en-GB" sz="900" dirty="0"/>
              <a:t>, </a:t>
            </a:r>
            <a:r>
              <a:rPr lang="en-GB" sz="900" dirty="0" err="1"/>
              <a:t>riproducibilità</a:t>
            </a:r>
            <a:endParaRPr lang="en-GB" sz="900" dirty="0"/>
          </a:p>
          <a:p>
            <a:pPr indent="-101600">
              <a:lnSpc>
                <a:spcPct val="135000"/>
              </a:lnSpc>
              <a:spcAft>
                <a:spcPts val="600"/>
              </a:spcAft>
              <a:buFont typeface="Arial" panose="020B0604020202020204" pitchFamily="34" charset="0"/>
              <a:buChar char="•"/>
            </a:pPr>
            <a:r>
              <a:rPr lang="en-GB" sz="900" dirty="0" err="1"/>
              <a:t>Diffusione</a:t>
            </a:r>
            <a:r>
              <a:rPr lang="en-GB" sz="900" dirty="0"/>
              <a:t> e </a:t>
            </a:r>
            <a:r>
              <a:rPr lang="en-GB" sz="900" dirty="0" err="1"/>
              <a:t>condivisione</a:t>
            </a:r>
            <a:r>
              <a:rPr lang="en-GB" sz="900" dirty="0"/>
              <a:t> di </a:t>
            </a:r>
            <a:r>
              <a:rPr lang="en-GB" sz="900" dirty="0" err="1"/>
              <a:t>dati</a:t>
            </a:r>
            <a:r>
              <a:rPr lang="en-GB" sz="900" dirty="0"/>
              <a:t> e </a:t>
            </a:r>
            <a:r>
              <a:rPr lang="en-GB" sz="900" dirty="0" err="1"/>
              <a:t>risultati</a:t>
            </a:r>
            <a:r>
              <a:rPr lang="en-GB" sz="900" dirty="0"/>
              <a:t> della </a:t>
            </a:r>
            <a:r>
              <a:rPr lang="en-GB" sz="900" dirty="0" err="1"/>
              <a:t>ricerca</a:t>
            </a:r>
            <a:endParaRPr lang="en-GB" sz="900" dirty="0"/>
          </a:p>
          <a:p>
            <a:pPr indent="-101600">
              <a:lnSpc>
                <a:spcPct val="135000"/>
              </a:lnSpc>
              <a:spcAft>
                <a:spcPts val="600"/>
              </a:spcAft>
              <a:buFont typeface="Arial" panose="020B0604020202020204" pitchFamily="34" charset="0"/>
              <a:buChar char="•"/>
            </a:pPr>
            <a:r>
              <a:rPr lang="en-GB" sz="900" dirty="0" err="1"/>
              <a:t>Condivisione</a:t>
            </a:r>
            <a:r>
              <a:rPr lang="en-GB" sz="900" dirty="0"/>
              <a:t> di </a:t>
            </a:r>
            <a:r>
              <a:rPr lang="en-GB" sz="900" dirty="0" err="1"/>
              <a:t>metodi</a:t>
            </a:r>
            <a:r>
              <a:rPr lang="en-GB" sz="900" dirty="0"/>
              <a:t> e </a:t>
            </a:r>
            <a:r>
              <a:rPr lang="en-GB" sz="900" dirty="0" err="1"/>
              <a:t>materiali</a:t>
            </a:r>
            <a:r>
              <a:rPr lang="en-GB" sz="900" dirty="0"/>
              <a:t> per </a:t>
            </a:r>
            <a:r>
              <a:rPr lang="en-GB" sz="900" dirty="0" err="1"/>
              <a:t>accrescere</a:t>
            </a:r>
            <a:r>
              <a:rPr lang="en-GB" sz="900" dirty="0"/>
              <a:t> la </a:t>
            </a:r>
            <a:r>
              <a:rPr lang="en-GB" sz="900" dirty="0" err="1"/>
              <a:t>conoscenza</a:t>
            </a:r>
            <a:r>
              <a:rPr lang="en-GB" sz="900" dirty="0"/>
              <a:t> e la </a:t>
            </a:r>
            <a:r>
              <a:rPr lang="en-GB" sz="900" dirty="0" err="1"/>
              <a:t>consapevolezza</a:t>
            </a:r>
            <a:r>
              <a:rPr lang="en-GB" sz="900" dirty="0"/>
              <a:t> in campo </a:t>
            </a:r>
            <a:r>
              <a:rPr lang="en-GB" sz="900" dirty="0" err="1"/>
              <a:t>scientifico</a:t>
            </a:r>
            <a:endParaRPr lang="en-GB" sz="900" dirty="0"/>
          </a:p>
          <a:p>
            <a:pPr indent="-101600">
              <a:lnSpc>
                <a:spcPct val="135000"/>
              </a:lnSpc>
              <a:spcAft>
                <a:spcPts val="600"/>
              </a:spcAft>
              <a:buFont typeface="Arial" panose="020B0604020202020204" pitchFamily="34" charset="0"/>
              <a:buChar char="•"/>
            </a:pPr>
            <a:r>
              <a:rPr lang="en-GB" sz="900" dirty="0"/>
              <a:t>Open Science is a movement and set of practices that make the processes, outputs, and tools of research as transparent, accessible, and reusable as possible.</a:t>
            </a:r>
          </a:p>
        </p:txBody>
      </p:sp>
    </p:spTree>
    <p:extLst>
      <p:ext uri="{BB962C8B-B14F-4D97-AF65-F5344CB8AC3E}">
        <p14:creationId xmlns:p14="http://schemas.microsoft.com/office/powerpoint/2010/main" val="11750295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F5242-404E-B417-5EB5-3E42D26775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BB96897-8775-15F4-E04A-0D4C26F6334D}"/>
              </a:ext>
            </a:extLst>
          </p:cNvPr>
          <p:cNvSpPr>
            <a:spLocks noGrp="1"/>
          </p:cNvSpPr>
          <p:nvPr>
            <p:ph type="title"/>
          </p:nvPr>
        </p:nvSpPr>
        <p:spPr/>
        <p:txBody>
          <a:bodyPr>
            <a:normAutofit fontScale="90000"/>
          </a:bodyPr>
          <a:lstStyle/>
          <a:p>
            <a:r>
              <a:rPr lang="en-IT" dirty="0"/>
              <a:t>Mentimeter Answers: </a:t>
            </a:r>
            <a:r>
              <a:rPr lang="en-GB" dirty="0"/>
              <a:t>Tell me your excuses not to share and manage your data properly </a:t>
            </a:r>
            <a:r>
              <a:rPr lang="en-IT" dirty="0"/>
              <a:t>1/2</a:t>
            </a:r>
          </a:p>
        </p:txBody>
      </p:sp>
      <p:sp>
        <p:nvSpPr>
          <p:cNvPr id="4" name="Text Placeholder 3">
            <a:extLst>
              <a:ext uri="{FF2B5EF4-FFF2-40B4-BE49-F238E27FC236}">
                <a16:creationId xmlns:a16="http://schemas.microsoft.com/office/drawing/2014/main" id="{A768C7A3-4ADB-A069-FF7F-540009093225}"/>
              </a:ext>
            </a:extLst>
          </p:cNvPr>
          <p:cNvSpPr>
            <a:spLocks noGrp="1"/>
          </p:cNvSpPr>
          <p:nvPr>
            <p:ph type="body" idx="1"/>
          </p:nvPr>
        </p:nvSpPr>
        <p:spPr/>
        <p:txBody>
          <a:bodyPr numCol="3">
            <a:noAutofit/>
          </a:bodyPr>
          <a:lstStyle/>
          <a:p>
            <a:pPr indent="-101600">
              <a:spcAft>
                <a:spcPts val="600"/>
              </a:spcAft>
              <a:buFont typeface="Arial" panose="020B0604020202020204" pitchFamily="34" charset="0"/>
              <a:buChar char="•"/>
            </a:pPr>
            <a:r>
              <a:rPr lang="en-GB" sz="900" dirty="0"/>
              <a:t>Sensitive data waiting to be published</a:t>
            </a:r>
          </a:p>
          <a:p>
            <a:pPr indent="-101600">
              <a:spcAft>
                <a:spcPts val="600"/>
              </a:spcAft>
              <a:buFont typeface="Arial" panose="020B0604020202020204" pitchFamily="34" charset="0"/>
              <a:buChar char="•"/>
            </a:pPr>
            <a:r>
              <a:rPr lang="en-GB" sz="900" dirty="0" err="1"/>
              <a:t>Alcune</a:t>
            </a:r>
            <a:r>
              <a:rPr lang="en-GB" sz="900" dirty="0"/>
              <a:t> </a:t>
            </a:r>
            <a:r>
              <a:rPr lang="en-GB" sz="900" dirty="0" err="1"/>
              <a:t>tipologie</a:t>
            </a:r>
            <a:r>
              <a:rPr lang="en-GB" sz="900" dirty="0"/>
              <a:t> di </a:t>
            </a:r>
            <a:r>
              <a:rPr lang="en-GB" sz="900" dirty="0" err="1"/>
              <a:t>dati</a:t>
            </a:r>
            <a:r>
              <a:rPr lang="en-GB" sz="900" dirty="0"/>
              <a:t> non </a:t>
            </a:r>
            <a:r>
              <a:rPr lang="en-GB" sz="900" dirty="0" err="1"/>
              <a:t>possono</a:t>
            </a:r>
            <a:r>
              <a:rPr lang="en-GB" sz="900" dirty="0"/>
              <a:t> </a:t>
            </a:r>
            <a:r>
              <a:rPr lang="en-GB" sz="900" dirty="0" err="1"/>
              <a:t>essere</a:t>
            </a:r>
            <a:r>
              <a:rPr lang="en-GB" sz="900" dirty="0"/>
              <a:t> </a:t>
            </a:r>
            <a:r>
              <a:rPr lang="en-GB" sz="900" dirty="0" err="1"/>
              <a:t>condivise</a:t>
            </a:r>
            <a:r>
              <a:rPr lang="en-GB" sz="900" dirty="0"/>
              <a:t> senza </a:t>
            </a:r>
            <a:r>
              <a:rPr lang="en-GB" sz="900" dirty="0" err="1"/>
              <a:t>accordo</a:t>
            </a:r>
            <a:r>
              <a:rPr lang="en-GB" sz="900" dirty="0"/>
              <a:t> </a:t>
            </a:r>
            <a:r>
              <a:rPr lang="en-GB" sz="900" dirty="0" err="1"/>
              <a:t>espliciti</a:t>
            </a:r>
            <a:r>
              <a:rPr lang="en-GB" sz="900" dirty="0"/>
              <a:t> e </a:t>
            </a:r>
            <a:r>
              <a:rPr lang="en-GB" sz="900" dirty="0" err="1"/>
              <a:t>formali</a:t>
            </a:r>
            <a:r>
              <a:rPr lang="en-GB" sz="900" dirty="0"/>
              <a:t> </a:t>
            </a:r>
            <a:r>
              <a:rPr lang="en-GB" sz="900" dirty="0" err="1"/>
              <a:t>tra</a:t>
            </a:r>
            <a:r>
              <a:rPr lang="en-GB" sz="900" dirty="0"/>
              <a:t> le parti</a:t>
            </a:r>
          </a:p>
          <a:p>
            <a:pPr indent="-101600">
              <a:spcAft>
                <a:spcPts val="600"/>
              </a:spcAft>
              <a:buFont typeface="Arial" panose="020B0604020202020204" pitchFamily="34" charset="0"/>
              <a:buChar char="•"/>
            </a:pPr>
            <a:r>
              <a:rPr lang="en-GB" sz="900" dirty="0"/>
              <a:t>Sensitive data</a:t>
            </a:r>
          </a:p>
          <a:p>
            <a:pPr indent="-101600">
              <a:spcAft>
                <a:spcPts val="600"/>
              </a:spcAft>
              <a:buFont typeface="Arial" panose="020B0604020202020204" pitchFamily="34" charset="0"/>
              <a:buChar char="•"/>
            </a:pPr>
            <a:r>
              <a:rPr lang="en-GB" sz="900" dirty="0"/>
              <a:t>Dati poco </a:t>
            </a:r>
            <a:r>
              <a:rPr lang="en-GB" sz="900" dirty="0" err="1"/>
              <a:t>importanti</a:t>
            </a:r>
            <a:r>
              <a:rPr lang="en-GB" sz="900" dirty="0"/>
              <a:t> e non </a:t>
            </a:r>
            <a:r>
              <a:rPr lang="en-GB" sz="900" dirty="0" err="1"/>
              <a:t>utili</a:t>
            </a:r>
            <a:endParaRPr lang="en-GB" sz="900" dirty="0"/>
          </a:p>
          <a:p>
            <a:pPr indent="-101600">
              <a:spcAft>
                <a:spcPts val="600"/>
              </a:spcAft>
              <a:buFont typeface="Arial" panose="020B0604020202020204" pitchFamily="34" charset="0"/>
              <a:buChar char="•"/>
            </a:pPr>
            <a:r>
              <a:rPr lang="en-GB" sz="900" dirty="0" err="1"/>
              <a:t>richiede</a:t>
            </a:r>
            <a:r>
              <a:rPr lang="en-GB" sz="900" dirty="0"/>
              <a:t> </a:t>
            </a:r>
            <a:r>
              <a:rPr lang="en-GB" sz="900" dirty="0" err="1"/>
              <a:t>parecchio</a:t>
            </a:r>
            <a:r>
              <a:rPr lang="en-GB" sz="900" dirty="0"/>
              <a:t> tempo</a:t>
            </a:r>
          </a:p>
          <a:p>
            <a:pPr indent="-101600">
              <a:spcAft>
                <a:spcPts val="600"/>
              </a:spcAft>
              <a:buFont typeface="Arial" panose="020B0604020202020204" pitchFamily="34" charset="0"/>
              <a:buChar char="•"/>
            </a:pPr>
            <a:r>
              <a:rPr lang="en-GB" sz="900" dirty="0"/>
              <a:t>I </a:t>
            </a:r>
            <a:r>
              <a:rPr lang="en-GB" sz="900" dirty="0" err="1"/>
              <a:t>dati</a:t>
            </a:r>
            <a:r>
              <a:rPr lang="en-GB" sz="900" dirty="0"/>
              <a:t> </a:t>
            </a:r>
            <a:r>
              <a:rPr lang="en-GB" sz="900" dirty="0" err="1"/>
              <a:t>sono</a:t>
            </a:r>
            <a:r>
              <a:rPr lang="en-GB" sz="900" dirty="0"/>
              <a:t> </a:t>
            </a:r>
            <a:r>
              <a:rPr lang="en-GB" sz="900" dirty="0" err="1"/>
              <a:t>protetti</a:t>
            </a:r>
            <a:r>
              <a:rPr lang="en-GB" sz="900" dirty="0"/>
              <a:t> da un </a:t>
            </a:r>
            <a:r>
              <a:rPr lang="en-GB" sz="900" dirty="0" err="1"/>
              <a:t>accordo</a:t>
            </a:r>
            <a:r>
              <a:rPr lang="en-GB" sz="900" dirty="0"/>
              <a:t> di </a:t>
            </a:r>
            <a:r>
              <a:rPr lang="en-GB" sz="900" dirty="0" err="1"/>
              <a:t>riservatezza</a:t>
            </a:r>
            <a:r>
              <a:rPr lang="en-GB" sz="900" dirty="0"/>
              <a:t> con le parti </a:t>
            </a:r>
            <a:r>
              <a:rPr lang="en-GB" sz="900" dirty="0" err="1"/>
              <a:t>coinvolte</a:t>
            </a:r>
            <a:r>
              <a:rPr lang="en-GB" sz="900" dirty="0"/>
              <a:t>.</a:t>
            </a:r>
          </a:p>
          <a:p>
            <a:pPr indent="-101600">
              <a:spcAft>
                <a:spcPts val="600"/>
              </a:spcAft>
              <a:buFont typeface="Arial" panose="020B0604020202020204" pitchFamily="34" charset="0"/>
              <a:buChar char="•"/>
            </a:pPr>
            <a:r>
              <a:rPr lang="en-GB" sz="900" dirty="0" err="1"/>
              <a:t>dati</a:t>
            </a:r>
            <a:r>
              <a:rPr lang="en-GB" sz="900" dirty="0"/>
              <a:t> </a:t>
            </a:r>
            <a:r>
              <a:rPr lang="en-GB" sz="900" dirty="0" err="1"/>
              <a:t>sensibili</a:t>
            </a:r>
            <a:endParaRPr lang="en-GB" sz="900" dirty="0"/>
          </a:p>
          <a:p>
            <a:pPr indent="-101600">
              <a:spcAft>
                <a:spcPts val="600"/>
              </a:spcAft>
              <a:buFont typeface="Arial" panose="020B0604020202020204" pitchFamily="34" charset="0"/>
              <a:buChar char="•"/>
            </a:pPr>
            <a:r>
              <a:rPr lang="en-GB" sz="900" dirty="0" err="1"/>
              <a:t>problemi</a:t>
            </a:r>
            <a:r>
              <a:rPr lang="en-GB" sz="900" dirty="0"/>
              <a:t> con </a:t>
            </a:r>
            <a:r>
              <a:rPr lang="en-GB" sz="900" dirty="0" err="1"/>
              <a:t>gli</a:t>
            </a:r>
            <a:r>
              <a:rPr lang="en-GB" sz="900" dirty="0"/>
              <a:t> </a:t>
            </a:r>
            <a:r>
              <a:rPr lang="en-GB" sz="900" dirty="0" err="1"/>
              <a:t>editori</a:t>
            </a:r>
            <a:r>
              <a:rPr lang="en-GB" sz="900" dirty="0"/>
              <a:t> di libri </a:t>
            </a:r>
            <a:r>
              <a:rPr lang="en-GB" sz="900" dirty="0" err="1"/>
              <a:t>cartacei</a:t>
            </a:r>
            <a:r>
              <a:rPr lang="en-GB" sz="900" dirty="0"/>
              <a:t> </a:t>
            </a:r>
            <a:r>
              <a:rPr lang="en-GB" sz="900" dirty="0" err="1"/>
              <a:t>basati</a:t>
            </a:r>
            <a:r>
              <a:rPr lang="en-GB" sz="900" dirty="0"/>
              <a:t> </a:t>
            </a:r>
            <a:r>
              <a:rPr lang="en-GB" sz="900" dirty="0" err="1"/>
              <a:t>su</a:t>
            </a:r>
            <a:r>
              <a:rPr lang="en-GB" sz="900" dirty="0"/>
              <a:t> </a:t>
            </a:r>
            <a:r>
              <a:rPr lang="en-GB" sz="900" dirty="0" err="1"/>
              <a:t>quei</a:t>
            </a:r>
            <a:r>
              <a:rPr lang="en-GB" sz="900" dirty="0"/>
              <a:t> </a:t>
            </a:r>
            <a:r>
              <a:rPr lang="en-GB" sz="900" dirty="0" err="1"/>
              <a:t>dati</a:t>
            </a:r>
            <a:endParaRPr lang="en-GB" sz="900" dirty="0"/>
          </a:p>
          <a:p>
            <a:pPr indent="-101600">
              <a:spcAft>
                <a:spcPts val="600"/>
              </a:spcAft>
              <a:buFont typeface="Arial" panose="020B0604020202020204" pitchFamily="34" charset="0"/>
              <a:buChar char="•"/>
            </a:pPr>
            <a:r>
              <a:rPr lang="en-GB" sz="900" dirty="0"/>
              <a:t>Casi in cui </a:t>
            </a:r>
            <a:r>
              <a:rPr lang="en-GB" sz="900" dirty="0" err="1"/>
              <a:t>l'etica</a:t>
            </a:r>
            <a:r>
              <a:rPr lang="en-GB" sz="900" dirty="0"/>
              <a:t> </a:t>
            </a:r>
            <a:r>
              <a:rPr lang="en-GB" sz="900" dirty="0" err="1"/>
              <a:t>professionle</a:t>
            </a:r>
            <a:r>
              <a:rPr lang="en-GB" sz="900" dirty="0"/>
              <a:t> </a:t>
            </a:r>
            <a:r>
              <a:rPr lang="en-GB" sz="900" dirty="0" err="1"/>
              <a:t>prevale</a:t>
            </a:r>
            <a:r>
              <a:rPr lang="en-GB" sz="900" dirty="0"/>
              <a:t> </a:t>
            </a:r>
            <a:r>
              <a:rPr lang="en-GB" sz="900" dirty="0" err="1"/>
              <a:t>sulla</a:t>
            </a:r>
            <a:r>
              <a:rPr lang="en-GB" sz="900" dirty="0"/>
              <a:t> </a:t>
            </a:r>
            <a:r>
              <a:rPr lang="en-GB" sz="900" dirty="0" err="1"/>
              <a:t>trasparenza</a:t>
            </a:r>
            <a:r>
              <a:rPr lang="en-GB" sz="900" dirty="0"/>
              <a:t>, </a:t>
            </a:r>
            <a:r>
              <a:rPr lang="en-GB" sz="900" dirty="0" err="1"/>
              <a:t>cioè</a:t>
            </a:r>
            <a:r>
              <a:rPr lang="en-GB" sz="900" dirty="0"/>
              <a:t> </a:t>
            </a:r>
            <a:r>
              <a:rPr lang="en-GB" sz="900" dirty="0" err="1"/>
              <a:t>relativi</a:t>
            </a:r>
            <a:r>
              <a:rPr lang="en-GB" sz="900" dirty="0"/>
              <a:t> a </a:t>
            </a:r>
            <a:r>
              <a:rPr lang="en-GB" sz="900" dirty="0" err="1"/>
              <a:t>soggetti</a:t>
            </a:r>
            <a:r>
              <a:rPr lang="en-GB" sz="900" dirty="0"/>
              <a:t> </a:t>
            </a:r>
            <a:r>
              <a:rPr lang="en-GB" sz="900" dirty="0" err="1"/>
              <a:t>fragili</a:t>
            </a:r>
            <a:r>
              <a:rPr lang="en-GB" sz="900" dirty="0"/>
              <a:t>, </a:t>
            </a:r>
            <a:r>
              <a:rPr lang="en-GB" sz="900" dirty="0" err="1"/>
              <a:t>identificabili</a:t>
            </a:r>
            <a:r>
              <a:rPr lang="en-GB" sz="900" dirty="0"/>
              <a:t> </a:t>
            </a:r>
            <a:r>
              <a:rPr lang="en-GB" sz="900" dirty="0" err="1"/>
              <a:t>seppure</a:t>
            </a:r>
            <a:r>
              <a:rPr lang="en-GB" sz="900" dirty="0"/>
              <a:t> </a:t>
            </a:r>
            <a:r>
              <a:rPr lang="en-GB" sz="900" dirty="0" err="1"/>
              <a:t>i</a:t>
            </a:r>
            <a:r>
              <a:rPr lang="en-GB" sz="900" dirty="0"/>
              <a:t> </a:t>
            </a:r>
            <a:r>
              <a:rPr lang="en-GB" sz="900" dirty="0" err="1"/>
              <a:t>dati</a:t>
            </a:r>
            <a:r>
              <a:rPr lang="en-GB" sz="900" dirty="0"/>
              <a:t> </a:t>
            </a:r>
            <a:r>
              <a:rPr lang="en-GB" sz="900" dirty="0" err="1"/>
              <a:t>sono</a:t>
            </a:r>
            <a:r>
              <a:rPr lang="en-GB" sz="900" dirty="0"/>
              <a:t> </a:t>
            </a:r>
            <a:r>
              <a:rPr lang="en-GB" sz="900" dirty="0" err="1"/>
              <a:t>anonimi</a:t>
            </a:r>
            <a:endParaRPr lang="en-GB" sz="900" dirty="0"/>
          </a:p>
          <a:p>
            <a:pPr indent="-101600">
              <a:spcAft>
                <a:spcPts val="600"/>
              </a:spcAft>
              <a:buFont typeface="Arial" panose="020B0604020202020204" pitchFamily="34" charset="0"/>
              <a:buChar char="•"/>
            </a:pPr>
            <a:r>
              <a:rPr lang="en-GB" sz="900" dirty="0"/>
              <a:t>La </a:t>
            </a:r>
            <a:r>
              <a:rPr lang="en-GB" sz="900" dirty="0" err="1"/>
              <a:t>maggior</a:t>
            </a:r>
            <a:r>
              <a:rPr lang="en-GB" sz="900" dirty="0"/>
              <a:t> </a:t>
            </a:r>
            <a:r>
              <a:rPr lang="en-GB" sz="900" dirty="0" err="1"/>
              <a:t>parte</a:t>
            </a:r>
            <a:r>
              <a:rPr lang="en-GB" sz="900" dirty="0"/>
              <a:t> </a:t>
            </a:r>
            <a:r>
              <a:rPr lang="en-GB" sz="900" dirty="0" err="1"/>
              <a:t>dei</a:t>
            </a:r>
            <a:r>
              <a:rPr lang="en-GB" sz="900" dirty="0"/>
              <a:t> </a:t>
            </a:r>
            <a:r>
              <a:rPr lang="en-GB" sz="900" dirty="0" err="1"/>
              <a:t>dati</a:t>
            </a:r>
            <a:r>
              <a:rPr lang="en-GB" sz="900" dirty="0"/>
              <a:t> </a:t>
            </a:r>
            <a:r>
              <a:rPr lang="en-GB" sz="900" dirty="0" err="1"/>
              <a:t>è</a:t>
            </a:r>
            <a:r>
              <a:rPr lang="en-GB" sz="900" dirty="0"/>
              <a:t> </a:t>
            </a:r>
            <a:r>
              <a:rPr lang="en-GB" sz="900" dirty="0" err="1"/>
              <a:t>cartacea</a:t>
            </a:r>
            <a:r>
              <a:rPr lang="en-GB" sz="900" dirty="0"/>
              <a:t> (</a:t>
            </a:r>
            <a:r>
              <a:rPr lang="en-GB" sz="900" dirty="0" err="1"/>
              <a:t>trascrizioni</a:t>
            </a:r>
            <a:r>
              <a:rPr lang="en-GB" sz="900" dirty="0"/>
              <a:t>, </a:t>
            </a:r>
            <a:r>
              <a:rPr lang="en-GB" sz="900" dirty="0" err="1"/>
              <a:t>fotocopie</a:t>
            </a:r>
            <a:r>
              <a:rPr lang="en-GB" sz="900" dirty="0"/>
              <a:t>), </a:t>
            </a:r>
            <a:r>
              <a:rPr lang="en-GB" sz="900" dirty="0" err="1"/>
              <a:t>ordinata</a:t>
            </a:r>
            <a:r>
              <a:rPr lang="en-GB" sz="900" dirty="0"/>
              <a:t> per </a:t>
            </a:r>
            <a:r>
              <a:rPr lang="en-GB" sz="900" dirty="0" err="1"/>
              <a:t>tematiche</a:t>
            </a:r>
            <a:r>
              <a:rPr lang="en-GB" sz="900" dirty="0"/>
              <a:t>. I </a:t>
            </a:r>
            <a:r>
              <a:rPr lang="en-GB" sz="900" dirty="0" err="1"/>
              <a:t>dati</a:t>
            </a:r>
            <a:r>
              <a:rPr lang="en-GB" sz="900" dirty="0"/>
              <a:t> </a:t>
            </a:r>
            <a:r>
              <a:rPr lang="en-GB" sz="900" dirty="0" err="1"/>
              <a:t>su</a:t>
            </a:r>
            <a:r>
              <a:rPr lang="en-GB" sz="900" dirty="0"/>
              <a:t> </a:t>
            </a:r>
            <a:r>
              <a:rPr lang="en-GB" sz="900" dirty="0" err="1"/>
              <a:t>tabella</a:t>
            </a:r>
            <a:r>
              <a:rPr lang="en-GB" sz="900" dirty="0"/>
              <a:t> </a:t>
            </a:r>
            <a:r>
              <a:rPr lang="en-GB" sz="900" dirty="0" err="1"/>
              <a:t>sono</a:t>
            </a:r>
            <a:r>
              <a:rPr lang="en-GB" sz="900" dirty="0"/>
              <a:t> al </a:t>
            </a:r>
            <a:r>
              <a:rPr lang="en-GB" sz="900" dirty="0" err="1"/>
              <a:t>momento</a:t>
            </a:r>
            <a:r>
              <a:rPr lang="en-GB" sz="900" dirty="0"/>
              <a:t> </a:t>
            </a:r>
            <a:r>
              <a:rPr lang="en-GB" sz="900" dirty="0" err="1"/>
              <a:t>sensibili</a:t>
            </a:r>
            <a:r>
              <a:rPr lang="en-GB" sz="900" dirty="0"/>
              <a:t> e </a:t>
            </a:r>
            <a:r>
              <a:rPr lang="en-GB" sz="900" dirty="0" err="1"/>
              <a:t>soggetti</a:t>
            </a:r>
            <a:r>
              <a:rPr lang="en-GB" sz="900" dirty="0"/>
              <a:t> ad </a:t>
            </a:r>
            <a:r>
              <a:rPr lang="en-GB" sz="900" dirty="0" err="1"/>
              <a:t>elaborazione</a:t>
            </a:r>
            <a:r>
              <a:rPr lang="en-GB" sz="900" dirty="0"/>
              <a:t> (</a:t>
            </a:r>
            <a:r>
              <a:rPr lang="en-GB" sz="900" dirty="0" err="1"/>
              <a:t>ricerca</a:t>
            </a:r>
            <a:r>
              <a:rPr lang="en-GB" sz="900" dirty="0"/>
              <a:t> in </a:t>
            </a:r>
            <a:r>
              <a:rPr lang="en-GB" sz="900" dirty="0" err="1"/>
              <a:t>atto</a:t>
            </a:r>
            <a:r>
              <a:rPr lang="en-GB" sz="900" dirty="0"/>
              <a:t>)</a:t>
            </a:r>
          </a:p>
          <a:p>
            <a:pPr indent="-101600">
              <a:spcAft>
                <a:spcPts val="600"/>
              </a:spcAft>
              <a:buFont typeface="Arial" panose="020B0604020202020204" pitchFamily="34" charset="0"/>
              <a:buChar char="•"/>
            </a:pPr>
            <a:r>
              <a:rPr lang="en-GB" sz="900" dirty="0"/>
              <a:t>Quelle </a:t>
            </a:r>
            <a:r>
              <a:rPr lang="en-GB" sz="900" dirty="0" err="1"/>
              <a:t>che</a:t>
            </a:r>
            <a:r>
              <a:rPr lang="en-GB" sz="900" dirty="0"/>
              <a:t> </a:t>
            </a:r>
            <a:r>
              <a:rPr lang="en-GB" sz="900" dirty="0" err="1"/>
              <a:t>ho</a:t>
            </a:r>
            <a:r>
              <a:rPr lang="en-GB" sz="900" dirty="0"/>
              <a:t> </a:t>
            </a:r>
            <a:r>
              <a:rPr lang="en-GB" sz="900" dirty="0" err="1"/>
              <a:t>sentito</a:t>
            </a:r>
            <a:r>
              <a:rPr lang="en-GB" sz="900" dirty="0"/>
              <a:t> </a:t>
            </a:r>
            <a:r>
              <a:rPr lang="en-GB" sz="900" dirty="0" err="1"/>
              <a:t>più</a:t>
            </a:r>
            <a:r>
              <a:rPr lang="en-GB" sz="900" dirty="0"/>
              <a:t> di </a:t>
            </a:r>
            <a:r>
              <a:rPr lang="en-GB" sz="900" dirty="0" err="1"/>
              <a:t>frequente</a:t>
            </a:r>
            <a:r>
              <a:rPr lang="en-GB" sz="900" dirty="0"/>
              <a:t>: </a:t>
            </a:r>
            <a:r>
              <a:rPr lang="en-GB" sz="900" dirty="0" err="1"/>
              <a:t>troppa</a:t>
            </a:r>
            <a:r>
              <a:rPr lang="en-GB" sz="900" dirty="0"/>
              <a:t> </a:t>
            </a:r>
            <a:r>
              <a:rPr lang="en-GB" sz="900" dirty="0" err="1"/>
              <a:t>burocrazia</a:t>
            </a:r>
            <a:r>
              <a:rPr lang="en-GB" sz="900" dirty="0"/>
              <a:t>, </a:t>
            </a:r>
            <a:r>
              <a:rPr lang="en-GB" sz="900" dirty="0" err="1"/>
              <a:t>troppo</a:t>
            </a:r>
            <a:r>
              <a:rPr lang="en-GB" sz="900" dirty="0"/>
              <a:t> tempo </a:t>
            </a:r>
            <a:r>
              <a:rPr lang="en-GB" sz="900" dirty="0" err="1"/>
              <a:t>sprecato</a:t>
            </a:r>
            <a:r>
              <a:rPr lang="en-GB" sz="900" dirty="0"/>
              <a:t>, tanto non </a:t>
            </a:r>
            <a:r>
              <a:rPr lang="en-GB" sz="900" dirty="0" err="1"/>
              <a:t>controlla</a:t>
            </a:r>
            <a:r>
              <a:rPr lang="en-GB" sz="900" dirty="0"/>
              <a:t> </a:t>
            </a:r>
            <a:r>
              <a:rPr lang="en-GB" sz="900" dirty="0" err="1"/>
              <a:t>nessuno</a:t>
            </a:r>
            <a:r>
              <a:rPr lang="en-GB" sz="900" dirty="0"/>
              <a:t>, non serve </a:t>
            </a:r>
            <a:r>
              <a:rPr lang="en-GB" sz="900" dirty="0" err="1"/>
              <a:t>veramente</a:t>
            </a:r>
            <a:r>
              <a:rPr lang="en-GB" sz="900" dirty="0"/>
              <a:t> alla </a:t>
            </a:r>
            <a:r>
              <a:rPr lang="en-GB" sz="900" dirty="0" err="1"/>
              <a:t>ricerca</a:t>
            </a:r>
            <a:endParaRPr lang="en-GB" sz="900" dirty="0"/>
          </a:p>
          <a:p>
            <a:pPr indent="-101600">
              <a:spcAft>
                <a:spcPts val="600"/>
              </a:spcAft>
              <a:buFont typeface="Arial" panose="020B0604020202020204" pitchFamily="34" charset="0"/>
              <a:buChar char="•"/>
            </a:pPr>
            <a:r>
              <a:rPr lang="en-GB" sz="900" dirty="0" err="1"/>
              <a:t>sono</a:t>
            </a:r>
            <a:r>
              <a:rPr lang="en-GB" sz="900" dirty="0"/>
              <a:t> poco </a:t>
            </a:r>
            <a:r>
              <a:rPr lang="en-GB" sz="900" dirty="0" err="1"/>
              <a:t>importanti</a:t>
            </a:r>
            <a:r>
              <a:rPr lang="en-GB" sz="900" dirty="0"/>
              <a:t> </a:t>
            </a:r>
            <a:r>
              <a:rPr lang="en-GB" sz="900" dirty="0" err="1"/>
              <a:t>sono</a:t>
            </a:r>
            <a:r>
              <a:rPr lang="en-GB" sz="900" dirty="0"/>
              <a:t> </a:t>
            </a:r>
            <a:r>
              <a:rPr lang="en-GB" sz="900" dirty="0" err="1"/>
              <a:t>pochi</a:t>
            </a:r>
            <a:r>
              <a:rPr lang="en-GB" sz="900" dirty="0"/>
              <a:t> </a:t>
            </a:r>
            <a:r>
              <a:rPr lang="en-GB" sz="900" dirty="0" err="1"/>
              <a:t>si</a:t>
            </a:r>
            <a:r>
              <a:rPr lang="en-GB" sz="900" dirty="0"/>
              <a:t> </a:t>
            </a:r>
            <a:r>
              <a:rPr lang="en-GB" sz="900" dirty="0" err="1"/>
              <a:t>tratta</a:t>
            </a:r>
            <a:r>
              <a:rPr lang="en-GB" sz="900" dirty="0"/>
              <a:t> di </a:t>
            </a:r>
            <a:r>
              <a:rPr lang="en-GB" sz="900" dirty="0" err="1"/>
              <a:t>dati</a:t>
            </a:r>
            <a:r>
              <a:rPr lang="en-GB" sz="900" dirty="0"/>
              <a:t> </a:t>
            </a:r>
            <a:r>
              <a:rPr lang="en-GB" sz="900" dirty="0" err="1"/>
              <a:t>qualitativi</a:t>
            </a:r>
            <a:endParaRPr lang="en-GB" sz="900" dirty="0"/>
          </a:p>
          <a:p>
            <a:pPr indent="-101600">
              <a:spcAft>
                <a:spcPts val="600"/>
              </a:spcAft>
              <a:buFont typeface="Arial" panose="020B0604020202020204" pitchFamily="34" charset="0"/>
              <a:buChar char="•"/>
            </a:pPr>
            <a:r>
              <a:rPr lang="en-GB" sz="900" dirty="0"/>
              <a:t>I </a:t>
            </a:r>
            <a:r>
              <a:rPr lang="en-GB" sz="900" dirty="0" err="1"/>
              <a:t>dati</a:t>
            </a:r>
            <a:r>
              <a:rPr lang="en-GB" sz="900" dirty="0"/>
              <a:t> </a:t>
            </a:r>
            <a:r>
              <a:rPr lang="en-GB" sz="900" dirty="0" err="1"/>
              <a:t>sono</a:t>
            </a:r>
            <a:r>
              <a:rPr lang="en-GB" sz="900" dirty="0"/>
              <a:t> </a:t>
            </a:r>
            <a:r>
              <a:rPr lang="en-GB" sz="900" dirty="0" err="1"/>
              <a:t>imperfetti</a:t>
            </a:r>
            <a:r>
              <a:rPr lang="en-GB" sz="900" dirty="0"/>
              <a:t> o non </a:t>
            </a:r>
            <a:r>
              <a:rPr lang="en-GB" sz="900" dirty="0" err="1"/>
              <a:t>completi</a:t>
            </a:r>
            <a:endParaRPr lang="en-GB" sz="900" dirty="0"/>
          </a:p>
          <a:p>
            <a:pPr indent="-101600">
              <a:spcAft>
                <a:spcPts val="600"/>
              </a:spcAft>
              <a:buFont typeface="Arial" panose="020B0604020202020204" pitchFamily="34" charset="0"/>
              <a:buChar char="•"/>
            </a:pPr>
            <a:r>
              <a:rPr lang="en-GB" sz="900" dirty="0" err="1"/>
              <a:t>Perché</a:t>
            </a:r>
            <a:r>
              <a:rPr lang="en-GB" sz="900" dirty="0"/>
              <a:t> </a:t>
            </a:r>
            <a:r>
              <a:rPr lang="en-GB" sz="900" dirty="0" err="1"/>
              <a:t>i</a:t>
            </a:r>
            <a:r>
              <a:rPr lang="en-GB" sz="900" dirty="0"/>
              <a:t> </a:t>
            </a:r>
            <a:r>
              <a:rPr lang="en-GB" sz="900" dirty="0" err="1"/>
              <a:t>dati</a:t>
            </a:r>
            <a:r>
              <a:rPr lang="en-GB" sz="900" dirty="0"/>
              <a:t> </a:t>
            </a:r>
            <a:r>
              <a:rPr lang="en-GB" sz="900" dirty="0" err="1"/>
              <a:t>che</a:t>
            </a:r>
            <a:r>
              <a:rPr lang="en-GB" sz="900" dirty="0"/>
              <a:t> </a:t>
            </a:r>
            <a:r>
              <a:rPr lang="en-GB" sz="900" dirty="0" err="1"/>
              <a:t>tratto</a:t>
            </a:r>
            <a:r>
              <a:rPr lang="en-GB" sz="900" dirty="0"/>
              <a:t> </a:t>
            </a:r>
            <a:r>
              <a:rPr lang="en-GB" sz="900" dirty="0" err="1"/>
              <a:t>sono</a:t>
            </a:r>
            <a:r>
              <a:rPr lang="en-GB" sz="900" dirty="0"/>
              <a:t> </a:t>
            </a:r>
            <a:r>
              <a:rPr lang="en-GB" sz="900" dirty="0" err="1"/>
              <a:t>pochi</a:t>
            </a:r>
            <a:r>
              <a:rPr lang="en-GB" sz="900" dirty="0"/>
              <a:t> e </a:t>
            </a:r>
            <a:r>
              <a:rPr lang="en-GB" sz="900" dirty="0" err="1"/>
              <a:t>sono</a:t>
            </a:r>
            <a:r>
              <a:rPr lang="en-GB" sz="900" dirty="0"/>
              <a:t> </a:t>
            </a:r>
            <a:r>
              <a:rPr lang="en-GB" sz="900" dirty="0" err="1"/>
              <a:t>dati</a:t>
            </a:r>
            <a:r>
              <a:rPr lang="en-GB" sz="900" dirty="0"/>
              <a:t> </a:t>
            </a:r>
            <a:r>
              <a:rPr lang="en-GB" sz="900" dirty="0" err="1"/>
              <a:t>personali</a:t>
            </a:r>
            <a:r>
              <a:rPr lang="en-GB" sz="900" dirty="0"/>
              <a:t>....</a:t>
            </a:r>
          </a:p>
          <a:p>
            <a:pPr indent="-101600">
              <a:spcAft>
                <a:spcPts val="600"/>
              </a:spcAft>
              <a:buFont typeface="Arial" panose="020B0604020202020204" pitchFamily="34" charset="0"/>
              <a:buChar char="•"/>
            </a:pPr>
            <a:r>
              <a:rPr lang="en-GB" sz="900" dirty="0" err="1"/>
              <a:t>Timore</a:t>
            </a:r>
            <a:r>
              <a:rPr lang="en-GB" sz="900" dirty="0"/>
              <a:t> di non </a:t>
            </a:r>
            <a:r>
              <a:rPr lang="en-GB" sz="900" dirty="0" err="1"/>
              <a:t>riuscire</a:t>
            </a:r>
            <a:r>
              <a:rPr lang="en-GB" sz="900" dirty="0"/>
              <a:t> a </a:t>
            </a:r>
            <a:r>
              <a:rPr lang="en-GB" sz="900" dirty="0" err="1"/>
              <a:t>renderli</a:t>
            </a:r>
            <a:r>
              <a:rPr lang="en-GB" sz="900" dirty="0"/>
              <a:t> </a:t>
            </a:r>
            <a:r>
              <a:rPr lang="en-GB" sz="900" dirty="0" err="1"/>
              <a:t>anonimi</a:t>
            </a:r>
            <a:endParaRPr lang="en-GB" sz="900" dirty="0"/>
          </a:p>
        </p:txBody>
      </p:sp>
    </p:spTree>
    <p:extLst>
      <p:ext uri="{BB962C8B-B14F-4D97-AF65-F5344CB8AC3E}">
        <p14:creationId xmlns:p14="http://schemas.microsoft.com/office/powerpoint/2010/main" val="100091961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B63E0-E89B-4970-2363-2FD0C33C4A3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5E81969-70CB-5068-5E25-998F4CADB436}"/>
              </a:ext>
            </a:extLst>
          </p:cNvPr>
          <p:cNvSpPr>
            <a:spLocks noGrp="1"/>
          </p:cNvSpPr>
          <p:nvPr>
            <p:ph type="title"/>
          </p:nvPr>
        </p:nvSpPr>
        <p:spPr/>
        <p:txBody>
          <a:bodyPr>
            <a:normAutofit fontScale="90000"/>
          </a:bodyPr>
          <a:lstStyle/>
          <a:p>
            <a:r>
              <a:rPr lang="en-IT" dirty="0"/>
              <a:t>Mentimeter Answers: </a:t>
            </a:r>
            <a:r>
              <a:rPr lang="en-GB" dirty="0"/>
              <a:t>Tell me your excuses not to share and manage your data properly </a:t>
            </a:r>
            <a:r>
              <a:rPr lang="en-IT" dirty="0"/>
              <a:t>2/2</a:t>
            </a:r>
          </a:p>
        </p:txBody>
      </p:sp>
      <p:sp>
        <p:nvSpPr>
          <p:cNvPr id="4" name="Text Placeholder 3">
            <a:extLst>
              <a:ext uri="{FF2B5EF4-FFF2-40B4-BE49-F238E27FC236}">
                <a16:creationId xmlns:a16="http://schemas.microsoft.com/office/drawing/2014/main" id="{B019547A-69B8-727A-430C-B66D1A7108E3}"/>
              </a:ext>
            </a:extLst>
          </p:cNvPr>
          <p:cNvSpPr>
            <a:spLocks noGrp="1"/>
          </p:cNvSpPr>
          <p:nvPr>
            <p:ph type="body" idx="1"/>
          </p:nvPr>
        </p:nvSpPr>
        <p:spPr/>
        <p:txBody>
          <a:bodyPr numCol="3">
            <a:noAutofit/>
          </a:bodyPr>
          <a:lstStyle/>
          <a:p>
            <a:pPr indent="-101600">
              <a:spcAft>
                <a:spcPts val="600"/>
              </a:spcAft>
              <a:buFont typeface="Arial" panose="020B0604020202020204" pitchFamily="34" charset="0"/>
              <a:buChar char="•"/>
            </a:pPr>
            <a:r>
              <a:rPr lang="en-GB" sz="900" dirty="0" err="1"/>
              <a:t>Timore</a:t>
            </a:r>
            <a:r>
              <a:rPr lang="en-GB" sz="900" dirty="0"/>
              <a:t> </a:t>
            </a:r>
            <a:r>
              <a:rPr lang="en-GB" sz="900" dirty="0" err="1"/>
              <a:t>che</a:t>
            </a:r>
            <a:r>
              <a:rPr lang="en-GB" sz="900" dirty="0"/>
              <a:t> sian9 </a:t>
            </a:r>
            <a:r>
              <a:rPr lang="en-GB" sz="900" dirty="0" err="1"/>
              <a:t>manipolati</a:t>
            </a:r>
            <a:endParaRPr lang="en-GB" sz="900" dirty="0"/>
          </a:p>
          <a:p>
            <a:pPr indent="-101600">
              <a:spcAft>
                <a:spcPts val="600"/>
              </a:spcAft>
              <a:buFont typeface="Arial" panose="020B0604020202020204" pitchFamily="34" charset="0"/>
              <a:buChar char="•"/>
            </a:pPr>
            <a:r>
              <a:rPr lang="en-GB" sz="900" dirty="0" err="1"/>
              <a:t>Alcuni</a:t>
            </a:r>
            <a:r>
              <a:rPr lang="en-GB" sz="900" dirty="0"/>
              <a:t> </a:t>
            </a:r>
            <a:r>
              <a:rPr lang="en-GB" sz="900" dirty="0" err="1"/>
              <a:t>dati</a:t>
            </a:r>
            <a:r>
              <a:rPr lang="en-GB" sz="900" dirty="0"/>
              <a:t> </a:t>
            </a:r>
            <a:r>
              <a:rPr lang="en-GB" sz="900" dirty="0" err="1"/>
              <a:t>sensibili</a:t>
            </a:r>
            <a:r>
              <a:rPr lang="en-GB" sz="900" dirty="0"/>
              <a:t> non </a:t>
            </a:r>
            <a:r>
              <a:rPr lang="en-GB" sz="900" dirty="0" err="1"/>
              <a:t>possono</a:t>
            </a:r>
            <a:r>
              <a:rPr lang="en-GB" sz="900" dirty="0"/>
              <a:t> </a:t>
            </a:r>
            <a:r>
              <a:rPr lang="en-GB" sz="900" dirty="0" err="1"/>
              <a:t>essere</a:t>
            </a:r>
            <a:r>
              <a:rPr lang="en-GB" sz="900" dirty="0"/>
              <a:t> </a:t>
            </a:r>
            <a:r>
              <a:rPr lang="en-GB" sz="900" dirty="0" err="1"/>
              <a:t>condivisi</a:t>
            </a:r>
            <a:r>
              <a:rPr lang="en-GB" sz="900" dirty="0"/>
              <a:t> (e.g., </a:t>
            </a:r>
            <a:r>
              <a:rPr lang="en-GB" sz="900" dirty="0" err="1"/>
              <a:t>dati</a:t>
            </a:r>
            <a:r>
              <a:rPr lang="en-GB" sz="900" dirty="0"/>
              <a:t> video in cui </a:t>
            </a:r>
            <a:r>
              <a:rPr lang="en-GB" sz="900" dirty="0" err="1"/>
              <a:t>sia</a:t>
            </a:r>
            <a:r>
              <a:rPr lang="en-GB" sz="900" dirty="0"/>
              <a:t> </a:t>
            </a:r>
            <a:r>
              <a:rPr lang="en-GB" sz="900" dirty="0" err="1"/>
              <a:t>chiaramente</a:t>
            </a:r>
            <a:r>
              <a:rPr lang="en-GB" sz="900" dirty="0"/>
              <a:t> </a:t>
            </a:r>
            <a:r>
              <a:rPr lang="en-GB" sz="900" dirty="0" err="1"/>
              <a:t>identificabile</a:t>
            </a:r>
            <a:r>
              <a:rPr lang="en-GB" sz="900" dirty="0"/>
              <a:t> </a:t>
            </a:r>
            <a:r>
              <a:rPr lang="en-GB" sz="900" dirty="0" err="1"/>
              <a:t>l'identità</a:t>
            </a:r>
            <a:r>
              <a:rPr lang="en-GB" sz="900" dirty="0"/>
              <a:t> di un </a:t>
            </a:r>
            <a:r>
              <a:rPr lang="en-GB" sz="900" dirty="0" err="1"/>
              <a:t>partecipante</a:t>
            </a:r>
            <a:r>
              <a:rPr lang="en-GB" sz="900" dirty="0"/>
              <a:t> </a:t>
            </a:r>
            <a:r>
              <a:rPr lang="en-GB" sz="900" dirty="0" err="1"/>
              <a:t>minore</a:t>
            </a:r>
            <a:r>
              <a:rPr lang="en-GB" sz="900" dirty="0"/>
              <a:t>).</a:t>
            </a:r>
          </a:p>
          <a:p>
            <a:pPr indent="-101600">
              <a:spcAft>
                <a:spcPts val="600"/>
              </a:spcAft>
              <a:buFont typeface="Arial" panose="020B0604020202020204" pitchFamily="34" charset="0"/>
              <a:buChar char="•"/>
            </a:pPr>
            <a:r>
              <a:rPr lang="en-GB" sz="900" dirty="0"/>
              <a:t>Il PI non </a:t>
            </a:r>
            <a:r>
              <a:rPr lang="en-GB" sz="900" dirty="0" err="1"/>
              <a:t>vuole</a:t>
            </a:r>
            <a:r>
              <a:rPr lang="en-GB" sz="900" dirty="0"/>
              <a:t> </a:t>
            </a:r>
            <a:r>
              <a:rPr lang="en-GB" sz="900" dirty="0" err="1"/>
              <a:t>cedere</a:t>
            </a:r>
            <a:r>
              <a:rPr lang="en-GB" sz="900" dirty="0"/>
              <a:t> il </a:t>
            </a:r>
            <a:r>
              <a:rPr lang="en-GB" sz="900" dirty="0" err="1"/>
              <a:t>suo</a:t>
            </a:r>
            <a:r>
              <a:rPr lang="en-GB" sz="900" dirty="0"/>
              <a:t> </a:t>
            </a:r>
            <a:r>
              <a:rPr lang="en-GB" sz="900" dirty="0" err="1"/>
              <a:t>tessssoro</a:t>
            </a:r>
            <a:r>
              <a:rPr lang="en-GB" sz="900" dirty="0"/>
              <a:t> ad </a:t>
            </a:r>
            <a:r>
              <a:rPr lang="en-GB" sz="900" dirty="0" err="1"/>
              <a:t>altri</a:t>
            </a:r>
            <a:r>
              <a:rPr lang="en-GB" sz="900" dirty="0"/>
              <a:t> </a:t>
            </a:r>
            <a:r>
              <a:rPr lang="en-GB" sz="900" dirty="0" err="1"/>
              <a:t>ricercatori</a:t>
            </a:r>
            <a:endParaRPr lang="en-GB" sz="900" dirty="0"/>
          </a:p>
          <a:p>
            <a:pPr indent="-101600">
              <a:spcAft>
                <a:spcPts val="600"/>
              </a:spcAft>
              <a:buFont typeface="Arial" panose="020B0604020202020204" pitchFamily="34" charset="0"/>
              <a:buChar char="•"/>
            </a:pPr>
            <a:r>
              <a:rPr lang="en-GB" sz="900" dirty="0"/>
              <a:t>Dati </a:t>
            </a:r>
            <a:r>
              <a:rPr lang="en-GB" sz="900" dirty="0" err="1"/>
              <a:t>sensibili</a:t>
            </a:r>
            <a:r>
              <a:rPr lang="en-GB" sz="900" dirty="0"/>
              <a:t>, specie in </a:t>
            </a:r>
            <a:r>
              <a:rPr lang="en-GB" sz="900" dirty="0" err="1"/>
              <a:t>ambito</a:t>
            </a:r>
            <a:r>
              <a:rPr lang="en-GB" sz="900" dirty="0"/>
              <a:t> medico</a:t>
            </a:r>
          </a:p>
          <a:p>
            <a:pPr indent="-101600">
              <a:spcAft>
                <a:spcPts val="600"/>
              </a:spcAft>
              <a:buFont typeface="Arial" panose="020B0604020202020204" pitchFamily="34" charset="0"/>
              <a:buChar char="•"/>
            </a:pPr>
            <a:r>
              <a:rPr lang="en-GB" sz="900" dirty="0" err="1"/>
              <a:t>Reperire</a:t>
            </a:r>
            <a:r>
              <a:rPr lang="en-GB" sz="900" dirty="0"/>
              <a:t> </a:t>
            </a:r>
            <a:r>
              <a:rPr lang="en-GB" sz="900" dirty="0" err="1"/>
              <a:t>i</a:t>
            </a:r>
            <a:r>
              <a:rPr lang="en-GB" sz="900" dirty="0"/>
              <a:t> </a:t>
            </a:r>
            <a:r>
              <a:rPr lang="en-GB" sz="900" dirty="0" err="1"/>
              <a:t>dati</a:t>
            </a:r>
            <a:r>
              <a:rPr lang="en-GB" sz="900" dirty="0"/>
              <a:t> </a:t>
            </a:r>
            <a:r>
              <a:rPr lang="en-GB" sz="900" dirty="0" err="1"/>
              <a:t>assorbe</a:t>
            </a:r>
            <a:r>
              <a:rPr lang="en-GB" sz="900" dirty="0"/>
              <a:t> </a:t>
            </a:r>
            <a:r>
              <a:rPr lang="en-GB" sz="900" dirty="0" err="1"/>
              <a:t>risorse</a:t>
            </a:r>
            <a:r>
              <a:rPr lang="en-GB" sz="900" dirty="0"/>
              <a:t> </a:t>
            </a:r>
            <a:r>
              <a:rPr lang="en-GB" sz="900" dirty="0" err="1"/>
              <a:t>scarse</a:t>
            </a:r>
            <a:r>
              <a:rPr lang="en-GB" sz="900" dirty="0"/>
              <a:t>. La loro </a:t>
            </a:r>
            <a:r>
              <a:rPr lang="en-GB" sz="900" dirty="0" err="1"/>
              <a:t>condivisione</a:t>
            </a:r>
            <a:r>
              <a:rPr lang="en-GB" sz="900" dirty="0"/>
              <a:t> </a:t>
            </a:r>
            <a:r>
              <a:rPr lang="en-GB" sz="900" dirty="0" err="1"/>
              <a:t>è</a:t>
            </a:r>
            <a:r>
              <a:rPr lang="en-GB" sz="900" dirty="0"/>
              <a:t> </a:t>
            </a:r>
            <a:r>
              <a:rPr lang="en-GB" sz="900" dirty="0" err="1"/>
              <a:t>possibile</a:t>
            </a:r>
            <a:r>
              <a:rPr lang="en-GB" sz="900" dirty="0"/>
              <a:t> solo con precise </a:t>
            </a:r>
            <a:r>
              <a:rPr lang="en-GB" sz="900" dirty="0" err="1"/>
              <a:t>politiche</a:t>
            </a:r>
            <a:r>
              <a:rPr lang="en-GB" sz="900" dirty="0"/>
              <a:t> di accesso </a:t>
            </a:r>
            <a:r>
              <a:rPr lang="en-GB" sz="900" dirty="0" err="1"/>
              <a:t>che</a:t>
            </a:r>
            <a:r>
              <a:rPr lang="en-GB" sz="900" dirty="0"/>
              <a:t> </a:t>
            </a:r>
            <a:r>
              <a:rPr lang="en-GB" sz="900" dirty="0" err="1"/>
              <a:t>evitino</a:t>
            </a:r>
            <a:r>
              <a:rPr lang="en-GB" sz="900" dirty="0"/>
              <a:t> </a:t>
            </a:r>
            <a:r>
              <a:rPr lang="en-GB" sz="900" dirty="0" err="1"/>
              <a:t>comportamenti</a:t>
            </a:r>
            <a:r>
              <a:rPr lang="en-GB" sz="900" dirty="0"/>
              <a:t> </a:t>
            </a:r>
            <a:r>
              <a:rPr lang="en-GB" sz="900" dirty="0" err="1"/>
              <a:t>opportunistici</a:t>
            </a:r>
            <a:endParaRPr lang="en-GB" sz="900" dirty="0"/>
          </a:p>
          <a:p>
            <a:pPr indent="-101600">
              <a:spcAft>
                <a:spcPts val="600"/>
              </a:spcAft>
              <a:buFont typeface="Arial" panose="020B0604020202020204" pitchFamily="34" charset="0"/>
              <a:buChar char="•"/>
            </a:pPr>
            <a:r>
              <a:rPr lang="en-GB" sz="900" dirty="0" err="1"/>
              <a:t>richiede</a:t>
            </a:r>
            <a:r>
              <a:rPr lang="en-GB" sz="900" dirty="0"/>
              <a:t> tempo </a:t>
            </a:r>
            <a:r>
              <a:rPr lang="en-GB" sz="900" dirty="0" err="1"/>
              <a:t>che</a:t>
            </a:r>
            <a:r>
              <a:rPr lang="en-GB" sz="900" dirty="0"/>
              <a:t> non </a:t>
            </a:r>
            <a:r>
              <a:rPr lang="en-GB" sz="900" dirty="0" err="1"/>
              <a:t>ho</a:t>
            </a:r>
            <a:endParaRPr lang="en-GB" sz="900" dirty="0"/>
          </a:p>
          <a:p>
            <a:pPr indent="-101600">
              <a:spcAft>
                <a:spcPts val="600"/>
              </a:spcAft>
              <a:buFont typeface="Arial" panose="020B0604020202020204" pitchFamily="34" charset="0"/>
              <a:buChar char="•"/>
            </a:pPr>
            <a:r>
              <a:rPr lang="en-GB" sz="900" dirty="0"/>
              <a:t>Dati </a:t>
            </a:r>
            <a:r>
              <a:rPr lang="en-GB" sz="900" dirty="0" err="1"/>
              <a:t>sensibili</a:t>
            </a:r>
            <a:endParaRPr lang="en-GB" sz="900" dirty="0"/>
          </a:p>
          <a:p>
            <a:pPr indent="-101600">
              <a:spcAft>
                <a:spcPts val="600"/>
              </a:spcAft>
              <a:buFont typeface="Arial" panose="020B0604020202020204" pitchFamily="34" charset="0"/>
              <a:buChar char="•"/>
            </a:pPr>
            <a:r>
              <a:rPr lang="en-GB" sz="900" dirty="0" err="1"/>
              <a:t>mancanza</a:t>
            </a:r>
            <a:r>
              <a:rPr lang="en-GB" sz="900" dirty="0"/>
              <a:t> di tempo</a:t>
            </a:r>
          </a:p>
          <a:p>
            <a:pPr indent="-101600">
              <a:spcAft>
                <a:spcPts val="600"/>
              </a:spcAft>
              <a:buFont typeface="Arial" panose="020B0604020202020204" pitchFamily="34" charset="0"/>
              <a:buChar char="•"/>
            </a:pPr>
            <a:r>
              <a:rPr lang="en-GB" sz="900" dirty="0" err="1"/>
              <a:t>abitudine</a:t>
            </a:r>
            <a:r>
              <a:rPr lang="en-GB" sz="900" dirty="0"/>
              <a:t> errata di </a:t>
            </a:r>
            <a:r>
              <a:rPr lang="en-GB" sz="900" dirty="0" err="1"/>
              <a:t>gestire</a:t>
            </a:r>
            <a:r>
              <a:rPr lang="en-GB" sz="900" dirty="0"/>
              <a:t> </a:t>
            </a:r>
            <a:r>
              <a:rPr lang="en-GB" sz="900" dirty="0" err="1"/>
              <a:t>i</a:t>
            </a:r>
            <a:r>
              <a:rPr lang="en-GB" sz="900" dirty="0"/>
              <a:t> </a:t>
            </a:r>
            <a:r>
              <a:rPr lang="en-GB" sz="900" dirty="0" err="1"/>
              <a:t>dati</a:t>
            </a:r>
            <a:r>
              <a:rPr lang="en-GB" sz="900" dirty="0"/>
              <a:t>, </a:t>
            </a:r>
            <a:r>
              <a:rPr lang="en-GB" sz="900" dirty="0" err="1"/>
              <a:t>fretta</a:t>
            </a:r>
            <a:endParaRPr lang="en-GB" sz="900" dirty="0"/>
          </a:p>
          <a:p>
            <a:pPr indent="-101600">
              <a:spcAft>
                <a:spcPts val="600"/>
              </a:spcAft>
              <a:buFont typeface="Arial" panose="020B0604020202020204" pitchFamily="34" charset="0"/>
              <a:buChar char="•"/>
            </a:pPr>
            <a:r>
              <a:rPr lang="en-GB" sz="900" dirty="0" err="1"/>
              <a:t>Timore</a:t>
            </a:r>
            <a:r>
              <a:rPr lang="en-GB" sz="900" dirty="0"/>
              <a:t> </a:t>
            </a:r>
            <a:r>
              <a:rPr lang="en-GB" sz="900" dirty="0" err="1"/>
              <a:t>che</a:t>
            </a:r>
            <a:r>
              <a:rPr lang="en-GB" sz="900" dirty="0"/>
              <a:t> </a:t>
            </a:r>
            <a:r>
              <a:rPr lang="en-GB" sz="900" dirty="0" err="1"/>
              <a:t>vengano</a:t>
            </a:r>
            <a:r>
              <a:rPr lang="en-GB" sz="900" dirty="0"/>
              <a:t> </a:t>
            </a:r>
            <a:r>
              <a:rPr lang="en-GB" sz="900" dirty="0" err="1"/>
              <a:t>usati</a:t>
            </a:r>
            <a:r>
              <a:rPr lang="en-GB" sz="900" dirty="0"/>
              <a:t> da </a:t>
            </a:r>
            <a:r>
              <a:rPr lang="en-GB" sz="900" dirty="0" err="1"/>
              <a:t>altri</a:t>
            </a:r>
            <a:r>
              <a:rPr lang="en-GB" sz="900" dirty="0"/>
              <a:t> per </a:t>
            </a:r>
            <a:r>
              <a:rPr lang="en-GB" sz="900" dirty="0" err="1"/>
              <a:t>pubblicarli</a:t>
            </a:r>
            <a:endParaRPr lang="en-GB" sz="900" dirty="0"/>
          </a:p>
          <a:p>
            <a:pPr indent="-101600">
              <a:spcAft>
                <a:spcPts val="600"/>
              </a:spcAft>
              <a:buFont typeface="Arial" panose="020B0604020202020204" pitchFamily="34" charset="0"/>
              <a:buChar char="•"/>
            </a:pPr>
            <a:r>
              <a:rPr lang="en-GB" sz="900" dirty="0"/>
              <a:t>Lo </a:t>
            </a:r>
            <a:r>
              <a:rPr lang="en-GB" sz="900" dirty="0" err="1"/>
              <a:t>farò</a:t>
            </a:r>
            <a:r>
              <a:rPr lang="en-GB" sz="900" dirty="0"/>
              <a:t> dopo ... e poi non lo </a:t>
            </a:r>
            <a:r>
              <a:rPr lang="en-GB" sz="900" dirty="0" err="1"/>
              <a:t>fanno</a:t>
            </a:r>
            <a:r>
              <a:rPr lang="en-GB" sz="900" dirty="0"/>
              <a:t> ...</a:t>
            </a:r>
          </a:p>
          <a:p>
            <a:pPr indent="-101600">
              <a:spcAft>
                <a:spcPts val="600"/>
              </a:spcAft>
              <a:buFont typeface="Arial" panose="020B0604020202020204" pitchFamily="34" charset="0"/>
              <a:buChar char="•"/>
            </a:pPr>
            <a:r>
              <a:rPr lang="en-GB" sz="900" dirty="0"/>
              <a:t>Non so come fare </a:t>
            </a:r>
            <a:r>
              <a:rPr lang="en-GB" sz="900" dirty="0" err="1"/>
              <a:t>nè</a:t>
            </a:r>
            <a:r>
              <a:rPr lang="en-GB" sz="900" dirty="0"/>
              <a:t> se is </a:t>
            </a:r>
            <a:r>
              <a:rPr lang="en-GB" sz="900" dirty="0" err="1"/>
              <a:t>possa</a:t>
            </a:r>
            <a:r>
              <a:rPr lang="en-GB" sz="900" dirty="0"/>
              <a:t> con </a:t>
            </a:r>
            <a:r>
              <a:rPr lang="en-GB" sz="900" dirty="0" err="1"/>
              <a:t>dati</a:t>
            </a:r>
            <a:r>
              <a:rPr lang="en-GB" sz="900" dirty="0"/>
              <a:t> </a:t>
            </a:r>
            <a:r>
              <a:rPr lang="en-GB" sz="900" dirty="0" err="1"/>
              <a:t>clinici</a:t>
            </a:r>
            <a:r>
              <a:rPr lang="en-GB" sz="900" dirty="0"/>
              <a:t> </a:t>
            </a:r>
            <a:r>
              <a:rPr lang="en-GB" sz="900" dirty="0" err="1"/>
              <a:t>che</a:t>
            </a:r>
            <a:r>
              <a:rPr lang="en-GB" sz="900" dirty="0"/>
              <a:t> </a:t>
            </a:r>
            <a:r>
              <a:rPr lang="en-GB" sz="900" dirty="0" err="1"/>
              <a:t>spesso</a:t>
            </a:r>
            <a:r>
              <a:rPr lang="en-GB" sz="900" dirty="0"/>
              <a:t> </a:t>
            </a:r>
            <a:r>
              <a:rPr lang="en-GB" sz="900" dirty="0" err="1"/>
              <a:t>sono</a:t>
            </a:r>
            <a:r>
              <a:rPr lang="en-GB" sz="900" dirty="0"/>
              <a:t> di </a:t>
            </a:r>
            <a:r>
              <a:rPr lang="en-GB" sz="900" dirty="0" err="1"/>
              <a:t>proprietà</a:t>
            </a:r>
            <a:r>
              <a:rPr lang="en-GB" sz="900" dirty="0"/>
              <a:t> di </a:t>
            </a:r>
            <a:r>
              <a:rPr lang="en-GB" sz="900" dirty="0" err="1"/>
              <a:t>altre</a:t>
            </a:r>
            <a:r>
              <a:rPr lang="en-GB" sz="900" dirty="0"/>
              <a:t> </a:t>
            </a:r>
            <a:r>
              <a:rPr lang="en-GB" sz="900" dirty="0" err="1"/>
              <a:t>strutture</a:t>
            </a:r>
            <a:endParaRPr lang="en-GB" sz="900" dirty="0"/>
          </a:p>
          <a:p>
            <a:pPr indent="-101600">
              <a:spcAft>
                <a:spcPts val="600"/>
              </a:spcAft>
              <a:buFont typeface="Arial" panose="020B0604020202020204" pitchFamily="34" charset="0"/>
              <a:buChar char="•"/>
            </a:pPr>
            <a:r>
              <a:rPr lang="en-GB" sz="900" dirty="0"/>
              <a:t>Difficoltà di </a:t>
            </a:r>
            <a:r>
              <a:rPr lang="en-GB" sz="900" dirty="0" err="1"/>
              <a:t>trasformazione</a:t>
            </a:r>
            <a:r>
              <a:rPr lang="en-GB" sz="900" dirty="0"/>
              <a:t> di </a:t>
            </a:r>
            <a:r>
              <a:rPr lang="en-GB" sz="900" dirty="0" err="1"/>
              <a:t>analogici</a:t>
            </a:r>
            <a:r>
              <a:rPr lang="en-GB" sz="900" dirty="0"/>
              <a:t> in </a:t>
            </a:r>
            <a:r>
              <a:rPr lang="en-GB" sz="900" dirty="0" err="1"/>
              <a:t>dati</a:t>
            </a:r>
            <a:r>
              <a:rPr lang="en-GB" sz="900" dirty="0"/>
              <a:t> </a:t>
            </a:r>
            <a:r>
              <a:rPr lang="en-GB" sz="900" dirty="0" err="1"/>
              <a:t>digitali</a:t>
            </a:r>
            <a:r>
              <a:rPr lang="en-GB" sz="900" dirty="0"/>
              <a:t> </a:t>
            </a:r>
            <a:r>
              <a:rPr lang="en-GB" sz="900" dirty="0" err="1"/>
              <a:t>aperti</a:t>
            </a:r>
            <a:r>
              <a:rPr lang="en-GB" sz="900" dirty="0"/>
              <a:t> in </a:t>
            </a:r>
            <a:r>
              <a:rPr lang="en-GB" sz="900" dirty="0" err="1"/>
              <a:t>una</a:t>
            </a:r>
            <a:r>
              <a:rPr lang="en-GB" sz="900" dirty="0"/>
              <a:t> </a:t>
            </a:r>
            <a:r>
              <a:rPr lang="en-GB" sz="900" dirty="0" err="1"/>
              <a:t>logica</a:t>
            </a:r>
            <a:r>
              <a:rPr lang="en-GB" sz="900" dirty="0"/>
              <a:t> FAIR.</a:t>
            </a:r>
          </a:p>
          <a:p>
            <a:pPr indent="-101600">
              <a:spcAft>
                <a:spcPts val="600"/>
              </a:spcAft>
              <a:buFont typeface="Arial" panose="020B0604020202020204" pitchFamily="34" charset="0"/>
              <a:buChar char="•"/>
            </a:pPr>
            <a:r>
              <a:rPr lang="en-GB" sz="900" dirty="0"/>
              <a:t>Meglio non </a:t>
            </a:r>
            <a:r>
              <a:rPr lang="en-GB" sz="900" dirty="0" err="1"/>
              <a:t>farlo</a:t>
            </a:r>
            <a:r>
              <a:rPr lang="en-GB" sz="900" dirty="0"/>
              <a:t> ci </a:t>
            </a:r>
            <a:r>
              <a:rPr lang="en-GB" sz="900" dirty="0" err="1"/>
              <a:t>sono</a:t>
            </a:r>
            <a:r>
              <a:rPr lang="en-GB" sz="900" dirty="0"/>
              <a:t> </a:t>
            </a:r>
            <a:r>
              <a:rPr lang="en-GB" sz="900" dirty="0" err="1"/>
              <a:t>troppi</a:t>
            </a:r>
            <a:r>
              <a:rPr lang="en-GB" sz="900" dirty="0"/>
              <a:t> </a:t>
            </a:r>
            <a:r>
              <a:rPr lang="en-GB" sz="900" dirty="0" err="1"/>
              <a:t>copioni</a:t>
            </a:r>
            <a:endParaRPr lang="en-GB" sz="900" dirty="0"/>
          </a:p>
          <a:p>
            <a:pPr indent="-101600">
              <a:spcAft>
                <a:spcPts val="600"/>
              </a:spcAft>
              <a:buFont typeface="Arial" panose="020B0604020202020204" pitchFamily="34" charset="0"/>
              <a:buChar char="•"/>
            </a:pPr>
            <a:r>
              <a:rPr lang="en-GB" sz="900" dirty="0"/>
              <a:t>Non ci </a:t>
            </a:r>
            <a:r>
              <a:rPr lang="en-GB" sz="900" dirty="0" err="1"/>
              <a:t>sono</a:t>
            </a:r>
            <a:r>
              <a:rPr lang="en-GB" sz="900" dirty="0"/>
              <a:t> </a:t>
            </a:r>
            <a:r>
              <a:rPr lang="en-GB" sz="900" dirty="0" err="1"/>
              <a:t>scuse</a:t>
            </a:r>
            <a:r>
              <a:rPr lang="en-GB" sz="900" dirty="0"/>
              <a:t>. Va bene </a:t>
            </a:r>
            <a:r>
              <a:rPr lang="en-GB" sz="900" dirty="0" err="1"/>
              <a:t>proteggerli</a:t>
            </a:r>
            <a:r>
              <a:rPr lang="en-GB" sz="900" dirty="0"/>
              <a:t> solo in </a:t>
            </a:r>
            <a:r>
              <a:rPr lang="en-GB" sz="900" dirty="0" err="1"/>
              <a:t>fase</a:t>
            </a:r>
            <a:r>
              <a:rPr lang="en-GB" sz="900" dirty="0"/>
              <a:t> di </a:t>
            </a:r>
            <a:r>
              <a:rPr lang="en-GB" sz="900" dirty="0" err="1"/>
              <a:t>ricerca</a:t>
            </a:r>
            <a:r>
              <a:rPr lang="en-GB" sz="900" dirty="0"/>
              <a:t> e/o </a:t>
            </a:r>
            <a:r>
              <a:rPr lang="en-GB" sz="900" dirty="0" err="1"/>
              <a:t>elaborazione</a:t>
            </a:r>
            <a:r>
              <a:rPr lang="en-GB" sz="900" dirty="0"/>
              <a:t>, poi </a:t>
            </a:r>
            <a:r>
              <a:rPr lang="en-GB" sz="900" dirty="0" err="1"/>
              <a:t>vanno</a:t>
            </a:r>
            <a:r>
              <a:rPr lang="en-GB" sz="900" dirty="0"/>
              <a:t> </a:t>
            </a:r>
            <a:r>
              <a:rPr lang="en-GB" sz="900" dirty="0" err="1"/>
              <a:t>condivisi</a:t>
            </a:r>
            <a:r>
              <a:rPr lang="en-GB" sz="900" dirty="0"/>
              <a:t>, </a:t>
            </a:r>
            <a:r>
              <a:rPr lang="en-GB" sz="900" dirty="0" err="1"/>
              <a:t>ovviamente</a:t>
            </a:r>
            <a:r>
              <a:rPr lang="en-GB" sz="900" dirty="0"/>
              <a:t> </a:t>
            </a:r>
            <a:r>
              <a:rPr lang="en-GB" sz="900" dirty="0" err="1"/>
              <a:t>nella</a:t>
            </a:r>
            <a:r>
              <a:rPr lang="en-GB" sz="900" dirty="0"/>
              <a:t> forma </a:t>
            </a:r>
            <a:r>
              <a:rPr lang="en-GB" sz="900" dirty="0" err="1"/>
              <a:t>più</a:t>
            </a:r>
            <a:r>
              <a:rPr lang="en-GB" sz="900" dirty="0"/>
              <a:t> </a:t>
            </a:r>
            <a:r>
              <a:rPr lang="en-GB" sz="900" dirty="0" err="1"/>
              <a:t>appropriata</a:t>
            </a:r>
            <a:endParaRPr lang="en-GB" sz="900" dirty="0"/>
          </a:p>
        </p:txBody>
      </p:sp>
    </p:spTree>
    <p:extLst>
      <p:ext uri="{BB962C8B-B14F-4D97-AF65-F5344CB8AC3E}">
        <p14:creationId xmlns:p14="http://schemas.microsoft.com/office/powerpoint/2010/main" val="20250032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pic>
        <p:nvPicPr>
          <p:cNvPr id="599" name="Google Shape;599;p82"/>
          <p:cNvPicPr preferRelativeResize="0"/>
          <p:nvPr/>
        </p:nvPicPr>
        <p:blipFill rotWithShape="1">
          <a:blip r:embed="rId3">
            <a:alphaModFix/>
          </a:blip>
          <a:srcRect t="5767" b="1200"/>
          <a:stretch/>
        </p:blipFill>
        <p:spPr>
          <a:xfrm>
            <a:off x="9525" y="0"/>
            <a:ext cx="9144003" cy="5308649"/>
          </a:xfrm>
          <a:prstGeom prst="rect">
            <a:avLst/>
          </a:prstGeom>
          <a:noFill/>
          <a:ln>
            <a:noFill/>
          </a:ln>
        </p:spPr>
      </p:pic>
      <p:sp>
        <p:nvSpPr>
          <p:cNvPr id="600" name="Google Shape;600;p82"/>
          <p:cNvSpPr txBox="1"/>
          <p:nvPr/>
        </p:nvSpPr>
        <p:spPr>
          <a:xfrm>
            <a:off x="7350" y="4907550"/>
            <a:ext cx="6795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700">
                <a:solidFill>
                  <a:schemeClr val="accent1"/>
                </a:solidFill>
                <a:highlight>
                  <a:schemeClr val="lt2"/>
                </a:highlight>
                <a:latin typeface="Helvetica Neue"/>
                <a:ea typeface="Helvetica Neue"/>
                <a:cs typeface="Helvetica Neue"/>
                <a:sym typeface="Helvetica Neue"/>
              </a:rPr>
              <a:t>Photo by </a:t>
            </a:r>
            <a:r>
              <a:rPr lang="it" sz="700" u="sng">
                <a:solidFill>
                  <a:schemeClr val="accent1"/>
                </a:solidFill>
                <a:highlight>
                  <a:schemeClr val="lt2"/>
                </a:highlight>
                <a:latin typeface="Helvetica Neue"/>
                <a:ea typeface="Helvetica Neue"/>
                <a:cs typeface="Helvetica Neue"/>
                <a:sym typeface="Helvetica Neue"/>
                <a:hlinkClick r:id="rId4">
                  <a:extLst>
                    <a:ext uri="{A12FA001-AC4F-418D-AE19-62706E023703}">
                      <ahyp:hlinkClr xmlns:ahyp="http://schemas.microsoft.com/office/drawing/2018/hyperlinkcolor" val="tx"/>
                    </a:ext>
                  </a:extLst>
                </a:hlinkClick>
              </a:rPr>
              <a:t>Alexas_Fotos</a:t>
            </a:r>
            <a:r>
              <a:rPr lang="it" sz="700">
                <a:solidFill>
                  <a:schemeClr val="accent1"/>
                </a:solidFill>
                <a:highlight>
                  <a:schemeClr val="lt2"/>
                </a:highlight>
                <a:latin typeface="Helvetica Neue"/>
                <a:ea typeface="Helvetica Neue"/>
                <a:cs typeface="Helvetica Neue"/>
                <a:sym typeface="Helvetica Neue"/>
              </a:rPr>
              <a:t> on </a:t>
            </a:r>
            <a:r>
              <a:rPr lang="it" sz="700" u="sng">
                <a:solidFill>
                  <a:schemeClr val="accent1"/>
                </a:solidFill>
                <a:highlight>
                  <a:schemeClr val="lt2"/>
                </a:highlight>
                <a:latin typeface="Helvetica Neue"/>
                <a:ea typeface="Helvetica Neue"/>
                <a:cs typeface="Helvetica Neue"/>
                <a:sym typeface="Helvetica Neue"/>
                <a:hlinkClick r:id="rId5">
                  <a:extLst>
                    <a:ext uri="{A12FA001-AC4F-418D-AE19-62706E023703}">
                      <ahyp:hlinkClr xmlns:ahyp="http://schemas.microsoft.com/office/drawing/2018/hyperlinkcolor" val="tx"/>
                    </a:ext>
                  </a:extLst>
                </a:hlinkClick>
              </a:rPr>
              <a:t>Unsplash</a:t>
            </a:r>
            <a:endParaRPr sz="700">
              <a:solidFill>
                <a:schemeClr val="accent1"/>
              </a:solidFill>
              <a:highlight>
                <a:schemeClr val="lt2"/>
              </a:highlight>
              <a:latin typeface="Lato"/>
              <a:ea typeface="Lato"/>
              <a:cs typeface="Lato"/>
              <a:sym typeface="Lato"/>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91">
          <a:extLst>
            <a:ext uri="{FF2B5EF4-FFF2-40B4-BE49-F238E27FC236}">
              <a16:creationId xmlns:a16="http://schemas.microsoft.com/office/drawing/2014/main" id="{52BDE1A5-03A7-6E31-ECDE-300E82AF5C58}"/>
            </a:ext>
          </a:extLst>
        </p:cNvPr>
        <p:cNvGrpSpPr/>
        <p:nvPr/>
      </p:nvGrpSpPr>
      <p:grpSpPr>
        <a:xfrm>
          <a:off x="0" y="0"/>
          <a:ext cx="0" cy="0"/>
          <a:chOff x="0" y="0"/>
          <a:chExt cx="0" cy="0"/>
        </a:xfrm>
      </p:grpSpPr>
      <p:sp>
        <p:nvSpPr>
          <p:cNvPr id="592" name="Google Shape;592;p81">
            <a:extLst>
              <a:ext uri="{FF2B5EF4-FFF2-40B4-BE49-F238E27FC236}">
                <a16:creationId xmlns:a16="http://schemas.microsoft.com/office/drawing/2014/main" id="{9E34CB03-657C-5D5F-B7B4-6A29CD505FAD}"/>
              </a:ext>
            </a:extLst>
          </p:cNvPr>
          <p:cNvSpPr txBox="1">
            <a:spLocks noGrp="1"/>
          </p:cNvSpPr>
          <p:nvPr>
            <p:ph type="ctrTitle"/>
          </p:nvPr>
        </p:nvSpPr>
        <p:spPr>
          <a:xfrm>
            <a:off x="729450" y="1322450"/>
            <a:ext cx="402543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IT" sz="3300" b="0" dirty="0">
                <a:solidFill>
                  <a:srgbClr val="313131"/>
                </a:solidFill>
                <a:latin typeface="Poppins SemiBold"/>
                <a:ea typeface="Poppins SemiBold"/>
                <a:cs typeface="Poppins SemiBold"/>
                <a:sym typeface="Poppins SemiBold"/>
              </a:rPr>
              <a:t>Know </a:t>
            </a:r>
            <a:r>
              <a:rPr lang="it-IT" sz="3300" b="0" dirty="0" err="1">
                <a:solidFill>
                  <a:srgbClr val="313131"/>
                </a:solidFill>
                <a:latin typeface="Poppins SemiBold"/>
                <a:ea typeface="Poppins SemiBold"/>
                <a:cs typeface="Poppins SemiBold"/>
                <a:sym typeface="Poppins SemiBold"/>
              </a:rPr>
              <a:t>your</a:t>
            </a:r>
            <a:r>
              <a:rPr lang="it-IT" sz="3300" b="0" dirty="0">
                <a:solidFill>
                  <a:srgbClr val="313131"/>
                </a:solidFill>
                <a:latin typeface="Poppins SemiBold"/>
                <a:ea typeface="Poppins SemiBold"/>
                <a:cs typeface="Poppins SemiBold"/>
                <a:sym typeface="Poppins SemiBold"/>
              </a:rPr>
              <a:t> data!</a:t>
            </a:r>
            <a:endParaRPr sz="3300" b="0" dirty="0">
              <a:solidFill>
                <a:srgbClr val="313131"/>
              </a:solidFill>
              <a:latin typeface="Poppins SemiBold"/>
              <a:ea typeface="Poppins SemiBold"/>
              <a:cs typeface="Poppins SemiBold"/>
              <a:sym typeface="Poppins SemiBold"/>
            </a:endParaRPr>
          </a:p>
          <a:p>
            <a:pPr marL="0" lvl="0" indent="0" algn="l" rtl="0">
              <a:spcBef>
                <a:spcPts val="0"/>
              </a:spcBef>
              <a:spcAft>
                <a:spcPts val="0"/>
              </a:spcAft>
              <a:buNone/>
            </a:pPr>
            <a:endParaRPr dirty="0"/>
          </a:p>
        </p:txBody>
      </p:sp>
      <p:sp>
        <p:nvSpPr>
          <p:cNvPr id="4" name="Subtitle 3">
            <a:extLst>
              <a:ext uri="{FF2B5EF4-FFF2-40B4-BE49-F238E27FC236}">
                <a16:creationId xmlns:a16="http://schemas.microsoft.com/office/drawing/2014/main" id="{9D4D07A3-9802-98B7-F3EA-3B06365A7741}"/>
              </a:ext>
            </a:extLst>
          </p:cNvPr>
          <p:cNvSpPr>
            <a:spLocks noGrp="1"/>
          </p:cNvSpPr>
          <p:nvPr>
            <p:ph type="subTitle" idx="1"/>
          </p:nvPr>
        </p:nvSpPr>
        <p:spPr/>
        <p:txBody>
          <a:bodyPr/>
          <a:lstStyle/>
          <a:p>
            <a:endParaRPr lang="en-IT"/>
          </a:p>
        </p:txBody>
      </p:sp>
      <p:sp>
        <p:nvSpPr>
          <p:cNvPr id="5" name="Google Shape;593;p81">
            <a:extLst>
              <a:ext uri="{FF2B5EF4-FFF2-40B4-BE49-F238E27FC236}">
                <a16:creationId xmlns:a16="http://schemas.microsoft.com/office/drawing/2014/main" id="{3E51991B-52E5-5CA6-3BD2-40C956230EF5}"/>
              </a:ext>
            </a:extLst>
          </p:cNvPr>
          <p:cNvSpPr txBox="1">
            <a:spLocks/>
          </p:cNvSpPr>
          <p:nvPr/>
        </p:nvSpPr>
        <p:spPr>
          <a:xfrm>
            <a:off x="0" y="3360484"/>
            <a:ext cx="7688100" cy="17582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L="914400" marR="0" lvl="1"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L="1371600" marR="0" lvl="2"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L="1828800" marR="0" lvl="3"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L="2286000" marR="0" lvl="4"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L="2743200" marR="0" lvl="5"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L="3200400" marR="0" lvl="6"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L="3657600" marR="0" lvl="7"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L="4114800" marR="0" lvl="8"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pPr marL="914400" indent="-355600">
              <a:buClr>
                <a:srgbClr val="000000"/>
              </a:buClr>
              <a:buSzPts val="2000"/>
              <a:buFont typeface="Arial"/>
              <a:buChar char="●"/>
            </a:pPr>
            <a:r>
              <a:rPr lang="en-GB" sz="2000">
                <a:solidFill>
                  <a:srgbClr val="424242"/>
                </a:solidFill>
                <a:latin typeface="Calibri"/>
                <a:ea typeface="Calibri"/>
                <a:cs typeface="Calibri"/>
                <a:sym typeface="Calibri"/>
              </a:rPr>
              <a:t>Go to </a:t>
            </a:r>
            <a:r>
              <a:rPr lang="en-GB" sz="2000" b="1" u="sng">
                <a:solidFill>
                  <a:srgbClr val="4A86E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www.menti.com</a:t>
            </a:r>
            <a:r>
              <a:rPr lang="en-GB" sz="2000">
                <a:solidFill>
                  <a:srgbClr val="424242"/>
                </a:solidFill>
                <a:latin typeface="Calibri"/>
                <a:ea typeface="Calibri"/>
                <a:cs typeface="Calibri"/>
                <a:sym typeface="Calibri"/>
              </a:rPr>
              <a:t> and insert code: </a:t>
            </a:r>
            <a:br>
              <a:rPr lang="en-GB" sz="2000">
                <a:solidFill>
                  <a:srgbClr val="424242"/>
                </a:solidFill>
                <a:latin typeface="Calibri"/>
                <a:ea typeface="Calibri"/>
                <a:cs typeface="Calibri"/>
                <a:sym typeface="Calibri"/>
              </a:rPr>
            </a:br>
            <a:r>
              <a:rPr lang="en-GB" sz="2400" b="1">
                <a:latin typeface="MentiText"/>
              </a:rPr>
              <a:t>4758 1389 </a:t>
            </a:r>
          </a:p>
          <a:p>
            <a:pPr marL="558800" indent="0">
              <a:buClr>
                <a:srgbClr val="000000"/>
              </a:buClr>
              <a:buSzPts val="2000"/>
            </a:pPr>
            <a:r>
              <a:rPr lang="en-GB" sz="2000" b="1">
                <a:solidFill>
                  <a:srgbClr val="000000"/>
                </a:solidFill>
                <a:latin typeface="Arial"/>
                <a:ea typeface="Arial"/>
                <a:cs typeface="Arial"/>
                <a:sym typeface="Arial"/>
              </a:rPr>
              <a:t>OR</a:t>
            </a:r>
          </a:p>
          <a:p>
            <a:pPr marL="914400" indent="-355600">
              <a:lnSpc>
                <a:spcPct val="95000"/>
              </a:lnSpc>
              <a:buClr>
                <a:srgbClr val="000000"/>
              </a:buClr>
              <a:buSzPts val="2000"/>
              <a:buFont typeface="Arial"/>
              <a:buChar char="●"/>
            </a:pPr>
            <a:r>
              <a:rPr lang="en-GB" sz="2000">
                <a:solidFill>
                  <a:srgbClr val="424242"/>
                </a:solidFill>
                <a:latin typeface="Calibri"/>
                <a:ea typeface="Calibri"/>
                <a:cs typeface="Calibri"/>
                <a:sym typeface="Calibri"/>
              </a:rPr>
              <a:t>use your mobile/tablet to scan the QR code</a:t>
            </a:r>
            <a:endParaRPr lang="en-GB" sz="2000" dirty="0"/>
          </a:p>
        </p:txBody>
      </p:sp>
      <p:pic>
        <p:nvPicPr>
          <p:cNvPr id="6" name="Picture 5">
            <a:extLst>
              <a:ext uri="{FF2B5EF4-FFF2-40B4-BE49-F238E27FC236}">
                <a16:creationId xmlns:a16="http://schemas.microsoft.com/office/drawing/2014/main" id="{E8CDB058-0548-E755-8191-E9676D5D0C5D}"/>
              </a:ext>
            </a:extLst>
          </p:cNvPr>
          <p:cNvPicPr>
            <a:picLocks noChangeAspect="1"/>
          </p:cNvPicPr>
          <p:nvPr/>
        </p:nvPicPr>
        <p:blipFill>
          <a:blip r:embed="rId4"/>
          <a:stretch>
            <a:fillRect/>
          </a:stretch>
        </p:blipFill>
        <p:spPr>
          <a:xfrm>
            <a:off x="5659920" y="1194435"/>
            <a:ext cx="2754630" cy="2754630"/>
          </a:xfrm>
          <a:prstGeom prst="rect">
            <a:avLst/>
          </a:prstGeom>
        </p:spPr>
      </p:pic>
    </p:spTree>
    <p:extLst>
      <p:ext uri="{BB962C8B-B14F-4D97-AF65-F5344CB8AC3E}">
        <p14:creationId xmlns:p14="http://schemas.microsoft.com/office/powerpoint/2010/main" val="25285900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graph&#10;&#10;AI-generated content may be incorrect.">
            <a:extLst>
              <a:ext uri="{FF2B5EF4-FFF2-40B4-BE49-F238E27FC236}">
                <a16:creationId xmlns:a16="http://schemas.microsoft.com/office/drawing/2014/main" id="{E93D1B81-48AC-C0FB-1354-3D060A0EE1C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87" y="0"/>
            <a:ext cx="9178574" cy="5143500"/>
          </a:xfrm>
          <a:prstGeom prst="rect">
            <a:avLst/>
          </a:prstGeom>
        </p:spPr>
      </p:pic>
    </p:spTree>
    <p:extLst>
      <p:ext uri="{BB962C8B-B14F-4D97-AF65-F5344CB8AC3E}">
        <p14:creationId xmlns:p14="http://schemas.microsoft.com/office/powerpoint/2010/main" val="26076470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8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FAIR principles</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84"/>
          <p:cNvSpPr txBox="1">
            <a:spLocks noGrp="1"/>
          </p:cNvSpPr>
          <p:nvPr>
            <p:ph type="body" idx="4294967295"/>
          </p:nvPr>
        </p:nvSpPr>
        <p:spPr>
          <a:xfrm>
            <a:off x="375175" y="4756600"/>
            <a:ext cx="8517300" cy="535200"/>
          </a:xfrm>
          <a:prstGeom prst="rect">
            <a:avLst/>
          </a:prstGeom>
          <a:noFill/>
          <a:ln>
            <a:noFill/>
          </a:ln>
        </p:spPr>
        <p:txBody>
          <a:bodyPr spcFirstLastPara="1" wrap="square" lIns="91425" tIns="45700" rIns="91425" bIns="45700" anchor="t" anchorCtr="0">
            <a:normAutofit/>
          </a:bodyPr>
          <a:lstStyle/>
          <a:p>
            <a:pPr marL="0" lvl="0" indent="0" algn="just" rtl="0">
              <a:lnSpc>
                <a:spcPct val="70000"/>
              </a:lnSpc>
              <a:spcBef>
                <a:spcPts val="0"/>
              </a:spcBef>
              <a:spcAft>
                <a:spcPts val="0"/>
              </a:spcAft>
              <a:buClr>
                <a:schemeClr val="dk1"/>
              </a:buClr>
              <a:buSzPts val="1100"/>
              <a:buFont typeface="Arial"/>
              <a:buNone/>
            </a:pPr>
            <a:r>
              <a:rPr lang="it" sz="600"/>
              <a:t>These slides are inspired by Martínez-Lavanchy, P.M., Hüser, F.J., Buss, M.C.H., Andersen, J.J., Begtrup, J.W. (2019). 'FAIR Principles'. In: Holmstrand, K.F., den Boer, S.P.A., Vlachos, E., Martínez-Lavanchy, P.M., Hansen, K.K. (Eds.), Research Data Management (eLearning course). doi: 10.11581 / dtu: 00000049</a:t>
            </a:r>
            <a:endParaRPr sz="600"/>
          </a:p>
          <a:p>
            <a:pPr marL="0" lvl="0" indent="0" algn="just" rtl="0">
              <a:lnSpc>
                <a:spcPct val="70000"/>
              </a:lnSpc>
              <a:spcBef>
                <a:spcPts val="0"/>
              </a:spcBef>
              <a:spcAft>
                <a:spcPts val="0"/>
              </a:spcAft>
              <a:buClr>
                <a:schemeClr val="dk1"/>
              </a:buClr>
              <a:buSzPts val="1100"/>
              <a:buFont typeface="Arial"/>
              <a:buNone/>
            </a:pPr>
            <a:endParaRPr sz="600"/>
          </a:p>
          <a:p>
            <a:pPr marL="0" lvl="0" indent="0" algn="just" rtl="0">
              <a:lnSpc>
                <a:spcPct val="70000"/>
              </a:lnSpc>
              <a:spcBef>
                <a:spcPts val="0"/>
              </a:spcBef>
              <a:spcAft>
                <a:spcPts val="0"/>
              </a:spcAft>
              <a:buClr>
                <a:schemeClr val="dk1"/>
              </a:buClr>
              <a:buSzPts val="1100"/>
              <a:buFont typeface="Arial"/>
              <a:buNone/>
            </a:pPr>
            <a:r>
              <a:rPr lang="it" sz="600"/>
              <a:t>Link to the original video: </a:t>
            </a:r>
            <a:r>
              <a:rPr lang="it" sz="600" u="sng">
                <a:solidFill>
                  <a:schemeClr val="hlink"/>
                </a:solidFill>
                <a:hlinkClick r:id="rId3"/>
              </a:rPr>
              <a:t>https://vidensportal.deic.dk/RDMelearn</a:t>
            </a:r>
            <a:r>
              <a:rPr lang="it" sz="600"/>
              <a:t> </a:t>
            </a:r>
            <a:endParaRPr sz="1100"/>
          </a:p>
        </p:txBody>
      </p:sp>
      <p:sp>
        <p:nvSpPr>
          <p:cNvPr id="612" name="Google Shape;612;p84"/>
          <p:cNvSpPr txBox="1">
            <a:spLocks noGrp="1"/>
          </p:cNvSpPr>
          <p:nvPr>
            <p:ph type="title"/>
          </p:nvPr>
        </p:nvSpPr>
        <p:spPr>
          <a:xfrm>
            <a:off x="729450" y="1318650"/>
            <a:ext cx="7688400" cy="535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The FAIR Principles</a:t>
            </a:r>
            <a:endParaRPr/>
          </a:p>
        </p:txBody>
      </p:sp>
      <p:pic>
        <p:nvPicPr>
          <p:cNvPr id="613" name="Google Shape;613;p84" descr="Lente di ingrandimento"/>
          <p:cNvPicPr preferRelativeResize="0"/>
          <p:nvPr/>
        </p:nvPicPr>
        <p:blipFill rotWithShape="1">
          <a:blip r:embed="rId4">
            <a:alphaModFix/>
          </a:blip>
          <a:srcRect l="29" r="39"/>
          <a:stretch/>
        </p:blipFill>
        <p:spPr>
          <a:xfrm>
            <a:off x="934404" y="2005399"/>
            <a:ext cx="1251300" cy="1253400"/>
          </a:xfrm>
          <a:prstGeom prst="ellipse">
            <a:avLst/>
          </a:prstGeom>
          <a:solidFill>
            <a:srgbClr val="FEFFFF"/>
          </a:solidFill>
          <a:ln w="79375" cap="flat" cmpd="sng">
            <a:solidFill>
              <a:srgbClr val="3889DE"/>
            </a:solidFill>
            <a:prstDash val="solid"/>
            <a:round/>
            <a:headEnd type="none" w="sm" len="sm"/>
            <a:tailEnd type="none" w="sm" len="sm"/>
          </a:ln>
        </p:spPr>
      </p:pic>
      <p:sp>
        <p:nvSpPr>
          <p:cNvPr id="614" name="Google Shape;614;p84"/>
          <p:cNvSpPr txBox="1"/>
          <p:nvPr/>
        </p:nvSpPr>
        <p:spPr>
          <a:xfrm>
            <a:off x="736507" y="3393563"/>
            <a:ext cx="1647300" cy="269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it" sz="1800" b="1">
                <a:solidFill>
                  <a:srgbClr val="2D3292"/>
                </a:solidFill>
                <a:latin typeface="Calibri"/>
                <a:ea typeface="Calibri"/>
                <a:cs typeface="Calibri"/>
                <a:sym typeface="Calibri"/>
              </a:rPr>
              <a:t>Findable</a:t>
            </a:r>
            <a:endParaRPr sz="1800" b="1">
              <a:solidFill>
                <a:srgbClr val="2D3292"/>
              </a:solidFill>
              <a:latin typeface="Calibri"/>
              <a:ea typeface="Calibri"/>
              <a:cs typeface="Calibri"/>
              <a:sym typeface="Calibri"/>
            </a:endParaRPr>
          </a:p>
        </p:txBody>
      </p:sp>
      <p:sp>
        <p:nvSpPr>
          <p:cNvPr id="615" name="Google Shape;615;p84"/>
          <p:cNvSpPr txBox="1"/>
          <p:nvPr/>
        </p:nvSpPr>
        <p:spPr>
          <a:xfrm>
            <a:off x="728075" y="2811168"/>
            <a:ext cx="1668600" cy="1371900"/>
          </a:xfrm>
          <a:prstGeom prst="rect">
            <a:avLst/>
          </a:prstGeom>
          <a:noFill/>
          <a:ln>
            <a:noFill/>
          </a:ln>
        </p:spPr>
        <p:txBody>
          <a:bodyPr spcFirstLastPara="1" wrap="square" lIns="0" tIns="72000" rIns="0" bIns="0" anchor="t" anchorCtr="0">
            <a:noAutofit/>
          </a:bodyPr>
          <a:lstStyle/>
          <a:p>
            <a:pPr marL="0" lvl="0" indent="0" algn="l" rtl="0">
              <a:spcBef>
                <a:spcPts val="3900"/>
              </a:spcBef>
              <a:spcAft>
                <a:spcPts val="0"/>
              </a:spcAft>
              <a:buNone/>
            </a:pPr>
            <a:br>
              <a:rPr lang="it">
                <a:solidFill>
                  <a:srgbClr val="2D3292"/>
                </a:solidFill>
                <a:latin typeface="Calibri"/>
                <a:ea typeface="Calibri"/>
                <a:cs typeface="Calibri"/>
                <a:sym typeface="Calibri"/>
              </a:rPr>
            </a:br>
            <a:br>
              <a:rPr lang="it">
                <a:solidFill>
                  <a:srgbClr val="2D3292"/>
                </a:solidFill>
                <a:latin typeface="Calibri"/>
                <a:ea typeface="Calibri"/>
                <a:cs typeface="Calibri"/>
                <a:sym typeface="Calibri"/>
              </a:rPr>
            </a:br>
            <a:r>
              <a:rPr lang="it">
                <a:solidFill>
                  <a:srgbClr val="353535"/>
                </a:solidFill>
                <a:latin typeface="Calibri"/>
                <a:ea typeface="Calibri"/>
                <a:cs typeface="Calibri"/>
                <a:sym typeface="Calibri"/>
              </a:rPr>
              <a:t>Other can find your data</a:t>
            </a:r>
            <a:endParaRPr>
              <a:solidFill>
                <a:srgbClr val="353535"/>
              </a:solidFill>
              <a:latin typeface="Calibri"/>
              <a:ea typeface="Calibri"/>
              <a:cs typeface="Calibri"/>
              <a:sym typeface="Calibri"/>
            </a:endParaRPr>
          </a:p>
        </p:txBody>
      </p:sp>
      <p:sp>
        <p:nvSpPr>
          <p:cNvPr id="616" name="Google Shape;616;p84"/>
          <p:cNvSpPr txBox="1"/>
          <p:nvPr/>
        </p:nvSpPr>
        <p:spPr>
          <a:xfrm>
            <a:off x="2747303" y="3393563"/>
            <a:ext cx="1672500" cy="269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it" sz="1800" b="1">
                <a:solidFill>
                  <a:srgbClr val="2D3292"/>
                </a:solidFill>
                <a:latin typeface="Calibri"/>
                <a:ea typeface="Calibri"/>
                <a:cs typeface="Calibri"/>
                <a:sym typeface="Calibri"/>
              </a:rPr>
              <a:t>Accessible</a:t>
            </a:r>
            <a:endParaRPr sz="1800" b="1">
              <a:solidFill>
                <a:srgbClr val="2D3292"/>
              </a:solidFill>
              <a:latin typeface="Calibri"/>
              <a:ea typeface="Calibri"/>
              <a:cs typeface="Calibri"/>
              <a:sym typeface="Calibri"/>
            </a:endParaRPr>
          </a:p>
        </p:txBody>
      </p:sp>
      <p:sp>
        <p:nvSpPr>
          <p:cNvPr id="617" name="Google Shape;617;p84"/>
          <p:cNvSpPr txBox="1"/>
          <p:nvPr/>
        </p:nvSpPr>
        <p:spPr>
          <a:xfrm>
            <a:off x="2751644" y="2811168"/>
            <a:ext cx="1668600" cy="1371900"/>
          </a:xfrm>
          <a:prstGeom prst="rect">
            <a:avLst/>
          </a:prstGeom>
          <a:noFill/>
          <a:ln>
            <a:noFill/>
          </a:ln>
        </p:spPr>
        <p:txBody>
          <a:bodyPr spcFirstLastPara="1" wrap="square" lIns="0" tIns="72000" rIns="0" bIns="0" anchor="t" anchorCtr="0">
            <a:noAutofit/>
          </a:bodyPr>
          <a:lstStyle/>
          <a:p>
            <a:pPr marL="0" lvl="0" indent="0" algn="ctr" rtl="0">
              <a:spcBef>
                <a:spcPts val="0"/>
              </a:spcBef>
              <a:spcAft>
                <a:spcPts val="0"/>
              </a:spcAft>
              <a:buNone/>
            </a:pPr>
            <a:endParaRPr>
              <a:solidFill>
                <a:srgbClr val="353535"/>
              </a:solidFill>
              <a:latin typeface="Calibri"/>
              <a:ea typeface="Calibri"/>
              <a:cs typeface="Calibri"/>
              <a:sym typeface="Calibri"/>
            </a:endParaRPr>
          </a:p>
          <a:p>
            <a:pPr marL="0" lvl="0" indent="0" algn="l" rtl="0">
              <a:spcBef>
                <a:spcPts val="3900"/>
              </a:spcBef>
              <a:spcAft>
                <a:spcPts val="0"/>
              </a:spcAft>
              <a:buNone/>
            </a:pPr>
            <a:br>
              <a:rPr lang="it">
                <a:solidFill>
                  <a:srgbClr val="353535"/>
                </a:solidFill>
                <a:latin typeface="Calibri"/>
                <a:ea typeface="Calibri"/>
                <a:cs typeface="Calibri"/>
                <a:sym typeface="Calibri"/>
              </a:rPr>
            </a:br>
            <a:r>
              <a:rPr lang="it">
                <a:solidFill>
                  <a:srgbClr val="353535"/>
                </a:solidFill>
                <a:latin typeface="Calibri"/>
                <a:ea typeface="Calibri"/>
                <a:cs typeface="Calibri"/>
                <a:sym typeface="Calibri"/>
              </a:rPr>
              <a:t>Your data is accessible to others</a:t>
            </a:r>
            <a:endParaRPr>
              <a:solidFill>
                <a:srgbClr val="353535"/>
              </a:solidFill>
              <a:latin typeface="Calibri"/>
              <a:ea typeface="Calibri"/>
              <a:cs typeface="Calibri"/>
              <a:sym typeface="Calibri"/>
            </a:endParaRPr>
          </a:p>
        </p:txBody>
      </p:sp>
      <p:sp>
        <p:nvSpPr>
          <p:cNvPr id="618" name="Google Shape;618;p84"/>
          <p:cNvSpPr txBox="1"/>
          <p:nvPr/>
        </p:nvSpPr>
        <p:spPr>
          <a:xfrm>
            <a:off x="4785796" y="3393563"/>
            <a:ext cx="1672500" cy="269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it" sz="1800" b="1">
                <a:solidFill>
                  <a:srgbClr val="2D3292"/>
                </a:solidFill>
                <a:latin typeface="Calibri"/>
                <a:ea typeface="Calibri"/>
                <a:cs typeface="Calibri"/>
                <a:sym typeface="Calibri"/>
              </a:rPr>
              <a:t>Interoperable</a:t>
            </a:r>
            <a:endParaRPr sz="1800" b="1">
              <a:solidFill>
                <a:srgbClr val="2D3292"/>
              </a:solidFill>
              <a:latin typeface="Calibri"/>
              <a:ea typeface="Calibri"/>
              <a:cs typeface="Calibri"/>
              <a:sym typeface="Calibri"/>
            </a:endParaRPr>
          </a:p>
        </p:txBody>
      </p:sp>
      <p:sp>
        <p:nvSpPr>
          <p:cNvPr id="619" name="Google Shape;619;p84"/>
          <p:cNvSpPr txBox="1"/>
          <p:nvPr/>
        </p:nvSpPr>
        <p:spPr>
          <a:xfrm>
            <a:off x="4942537" y="2811168"/>
            <a:ext cx="1668600" cy="1371900"/>
          </a:xfrm>
          <a:prstGeom prst="rect">
            <a:avLst/>
          </a:prstGeom>
          <a:noFill/>
          <a:ln>
            <a:noFill/>
          </a:ln>
        </p:spPr>
        <p:txBody>
          <a:bodyPr spcFirstLastPara="1" wrap="square" lIns="0" tIns="72000" rIns="0" bIns="0" anchor="t" anchorCtr="0">
            <a:noAutofit/>
          </a:bodyPr>
          <a:lstStyle/>
          <a:p>
            <a:pPr marL="0" lvl="0" indent="0" algn="ctr" rtl="0">
              <a:lnSpc>
                <a:spcPct val="90000"/>
              </a:lnSpc>
              <a:spcBef>
                <a:spcPts val="0"/>
              </a:spcBef>
              <a:spcAft>
                <a:spcPts val="0"/>
              </a:spcAft>
              <a:buNone/>
            </a:pPr>
            <a:endParaRPr>
              <a:solidFill>
                <a:srgbClr val="353535"/>
              </a:solidFill>
              <a:latin typeface="Calibri"/>
              <a:ea typeface="Calibri"/>
              <a:cs typeface="Calibri"/>
              <a:sym typeface="Calibri"/>
            </a:endParaRPr>
          </a:p>
          <a:p>
            <a:pPr marL="0" lvl="0" indent="0" algn="l" rtl="0">
              <a:lnSpc>
                <a:spcPct val="90000"/>
              </a:lnSpc>
              <a:spcBef>
                <a:spcPts val="3900"/>
              </a:spcBef>
              <a:spcAft>
                <a:spcPts val="0"/>
              </a:spcAft>
              <a:buNone/>
            </a:pPr>
            <a:br>
              <a:rPr lang="it">
                <a:solidFill>
                  <a:srgbClr val="353535"/>
                </a:solidFill>
                <a:latin typeface="Calibri"/>
                <a:ea typeface="Calibri"/>
                <a:cs typeface="Calibri"/>
                <a:sym typeface="Calibri"/>
              </a:rPr>
            </a:br>
            <a:r>
              <a:rPr lang="it">
                <a:solidFill>
                  <a:srgbClr val="353535"/>
                </a:solidFill>
                <a:latin typeface="Calibri"/>
                <a:ea typeface="Calibri"/>
                <a:cs typeface="Calibri"/>
                <a:sym typeface="Calibri"/>
              </a:rPr>
              <a:t>Your data can be integrated with other data and/or they can be easily used and read by machines.</a:t>
            </a:r>
            <a:endParaRPr>
              <a:solidFill>
                <a:srgbClr val="353535"/>
              </a:solidFill>
              <a:latin typeface="Calibri"/>
              <a:ea typeface="Calibri"/>
              <a:cs typeface="Calibri"/>
              <a:sym typeface="Calibri"/>
            </a:endParaRPr>
          </a:p>
        </p:txBody>
      </p:sp>
      <p:sp>
        <p:nvSpPr>
          <p:cNvPr id="620" name="Google Shape;620;p84"/>
          <p:cNvSpPr txBox="1"/>
          <p:nvPr/>
        </p:nvSpPr>
        <p:spPr>
          <a:xfrm>
            <a:off x="6792762" y="3393563"/>
            <a:ext cx="1672500" cy="269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it" sz="1800" b="1">
                <a:solidFill>
                  <a:srgbClr val="2D3292"/>
                </a:solidFill>
                <a:latin typeface="Calibri"/>
                <a:ea typeface="Calibri"/>
                <a:cs typeface="Calibri"/>
                <a:sym typeface="Calibri"/>
              </a:rPr>
              <a:t>Reusable</a:t>
            </a:r>
            <a:endParaRPr sz="1800" b="1">
              <a:solidFill>
                <a:srgbClr val="2D3292"/>
              </a:solidFill>
              <a:latin typeface="Calibri"/>
              <a:ea typeface="Calibri"/>
              <a:cs typeface="Calibri"/>
              <a:sym typeface="Calibri"/>
            </a:endParaRPr>
          </a:p>
        </p:txBody>
      </p:sp>
      <p:sp>
        <p:nvSpPr>
          <p:cNvPr id="621" name="Google Shape;621;p84"/>
          <p:cNvSpPr txBox="1"/>
          <p:nvPr/>
        </p:nvSpPr>
        <p:spPr>
          <a:xfrm>
            <a:off x="6949503" y="2811168"/>
            <a:ext cx="1668600" cy="1371900"/>
          </a:xfrm>
          <a:prstGeom prst="rect">
            <a:avLst/>
          </a:prstGeom>
          <a:noFill/>
          <a:ln>
            <a:noFill/>
          </a:ln>
        </p:spPr>
        <p:txBody>
          <a:bodyPr spcFirstLastPara="1" wrap="square" lIns="0" tIns="72000" rIns="0" bIns="0" anchor="t" anchorCtr="0">
            <a:noAutofit/>
          </a:bodyPr>
          <a:lstStyle/>
          <a:p>
            <a:pPr marL="0" lvl="0" indent="0" algn="ctr" rtl="0">
              <a:spcBef>
                <a:spcPts val="0"/>
              </a:spcBef>
              <a:spcAft>
                <a:spcPts val="0"/>
              </a:spcAft>
              <a:buNone/>
            </a:pPr>
            <a:endParaRPr>
              <a:solidFill>
                <a:srgbClr val="353535"/>
              </a:solidFill>
              <a:latin typeface="Calibri"/>
              <a:ea typeface="Calibri"/>
              <a:cs typeface="Calibri"/>
              <a:sym typeface="Calibri"/>
            </a:endParaRPr>
          </a:p>
          <a:p>
            <a:pPr marL="0" lvl="0" indent="0" algn="l" rtl="0">
              <a:spcBef>
                <a:spcPts val="3900"/>
              </a:spcBef>
              <a:spcAft>
                <a:spcPts val="0"/>
              </a:spcAft>
              <a:buNone/>
            </a:pPr>
            <a:br>
              <a:rPr lang="it">
                <a:solidFill>
                  <a:srgbClr val="353535"/>
                </a:solidFill>
                <a:latin typeface="Calibri"/>
                <a:ea typeface="Calibri"/>
                <a:cs typeface="Calibri"/>
                <a:sym typeface="Calibri"/>
              </a:rPr>
            </a:br>
            <a:r>
              <a:rPr lang="it">
                <a:solidFill>
                  <a:srgbClr val="353535"/>
                </a:solidFill>
                <a:latin typeface="Calibri"/>
                <a:ea typeface="Calibri"/>
                <a:cs typeface="Calibri"/>
                <a:sym typeface="Calibri"/>
              </a:rPr>
              <a:t>Your data can be reused by others in new research</a:t>
            </a:r>
            <a:endParaRPr>
              <a:solidFill>
                <a:srgbClr val="353535"/>
              </a:solidFill>
              <a:latin typeface="Calibri"/>
              <a:ea typeface="Calibri"/>
              <a:cs typeface="Calibri"/>
              <a:sym typeface="Calibri"/>
            </a:endParaRPr>
          </a:p>
        </p:txBody>
      </p:sp>
      <p:pic>
        <p:nvPicPr>
          <p:cNvPr id="622" name="Google Shape;622;p84" descr="Chiave"/>
          <p:cNvPicPr preferRelativeResize="0"/>
          <p:nvPr/>
        </p:nvPicPr>
        <p:blipFill rotWithShape="1">
          <a:blip r:embed="rId5">
            <a:alphaModFix/>
          </a:blip>
          <a:srcRect l="29" r="39"/>
          <a:stretch/>
        </p:blipFill>
        <p:spPr>
          <a:xfrm>
            <a:off x="2957973" y="2005399"/>
            <a:ext cx="1251300" cy="1253400"/>
          </a:xfrm>
          <a:prstGeom prst="ellipse">
            <a:avLst/>
          </a:prstGeom>
          <a:solidFill>
            <a:srgbClr val="FEFFFF"/>
          </a:solidFill>
          <a:ln w="79375" cap="flat" cmpd="sng">
            <a:solidFill>
              <a:srgbClr val="3889DE"/>
            </a:solidFill>
            <a:prstDash val="solid"/>
            <a:round/>
            <a:headEnd type="none" w="sm" len="sm"/>
            <a:tailEnd type="none" w="sm" len="sm"/>
          </a:ln>
        </p:spPr>
      </p:pic>
      <p:pic>
        <p:nvPicPr>
          <p:cNvPr id="623" name="Google Shape;623;p84" descr="Ingranaggi"/>
          <p:cNvPicPr preferRelativeResize="0"/>
          <p:nvPr/>
        </p:nvPicPr>
        <p:blipFill rotWithShape="1">
          <a:blip r:embed="rId6">
            <a:alphaModFix/>
          </a:blip>
          <a:srcRect l="29" r="39"/>
          <a:stretch/>
        </p:blipFill>
        <p:spPr>
          <a:xfrm>
            <a:off x="4996466" y="2005399"/>
            <a:ext cx="1251300" cy="1253400"/>
          </a:xfrm>
          <a:prstGeom prst="ellipse">
            <a:avLst/>
          </a:prstGeom>
          <a:solidFill>
            <a:srgbClr val="FEFFFF"/>
          </a:solidFill>
          <a:ln w="79375" cap="flat" cmpd="sng">
            <a:solidFill>
              <a:srgbClr val="3889DE"/>
            </a:solidFill>
            <a:prstDash val="solid"/>
            <a:round/>
            <a:headEnd type="none" w="sm" len="sm"/>
            <a:tailEnd type="none" w="sm" len="sm"/>
          </a:ln>
        </p:spPr>
      </p:pic>
      <p:pic>
        <p:nvPicPr>
          <p:cNvPr id="624" name="Google Shape;624;p84" descr="Cerchi con frecce"/>
          <p:cNvPicPr preferRelativeResize="0"/>
          <p:nvPr/>
        </p:nvPicPr>
        <p:blipFill rotWithShape="1">
          <a:blip r:embed="rId7">
            <a:alphaModFix/>
          </a:blip>
          <a:srcRect l="29" r="39"/>
          <a:stretch/>
        </p:blipFill>
        <p:spPr>
          <a:xfrm>
            <a:off x="7003432" y="2005399"/>
            <a:ext cx="1251300" cy="1253400"/>
          </a:xfrm>
          <a:prstGeom prst="ellipse">
            <a:avLst/>
          </a:prstGeom>
          <a:solidFill>
            <a:srgbClr val="FEFFFF"/>
          </a:solidFill>
          <a:ln w="79375" cap="flat" cmpd="sng">
            <a:solidFill>
              <a:srgbClr val="3889DE"/>
            </a:solidFill>
            <a:prstDash val="solid"/>
            <a:round/>
            <a:headEnd type="none" w="sm" len="sm"/>
            <a:tailEnd type="none" w="sm" len="sm"/>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630" name="Google Shape;630;p85"/>
          <p:cNvSpPr txBox="1">
            <a:spLocks noGrp="1"/>
          </p:cNvSpPr>
          <p:nvPr>
            <p:ph type="title"/>
          </p:nvPr>
        </p:nvSpPr>
        <p:spPr>
          <a:xfrm>
            <a:off x="729450" y="-49150"/>
            <a:ext cx="7688400" cy="1518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The FAIR Principles</a:t>
            </a:r>
            <a:endParaRPr/>
          </a:p>
        </p:txBody>
      </p:sp>
      <p:pic>
        <p:nvPicPr>
          <p:cNvPr id="631" name="Google Shape;631;p85"/>
          <p:cNvPicPr preferRelativeResize="0"/>
          <p:nvPr/>
        </p:nvPicPr>
        <p:blipFill rotWithShape="1">
          <a:blip r:embed="rId3">
            <a:alphaModFix/>
          </a:blip>
          <a:srcRect/>
          <a:stretch/>
        </p:blipFill>
        <p:spPr>
          <a:xfrm>
            <a:off x="799526" y="1368024"/>
            <a:ext cx="2398900" cy="3139199"/>
          </a:xfrm>
          <a:prstGeom prst="rect">
            <a:avLst/>
          </a:prstGeom>
          <a:noFill/>
          <a:ln>
            <a:noFill/>
          </a:ln>
        </p:spPr>
      </p:pic>
      <p:sp>
        <p:nvSpPr>
          <p:cNvPr id="632" name="Google Shape;632;p85"/>
          <p:cNvSpPr txBox="1"/>
          <p:nvPr/>
        </p:nvSpPr>
        <p:spPr>
          <a:xfrm>
            <a:off x="3573475" y="1384200"/>
            <a:ext cx="5233500" cy="3169200"/>
          </a:xfrm>
          <a:prstGeom prst="rect">
            <a:avLst/>
          </a:prstGeom>
          <a:noFill/>
          <a:ln>
            <a:noFill/>
          </a:ln>
        </p:spPr>
        <p:txBody>
          <a:bodyPr spcFirstLastPara="1" wrap="square" lIns="91425" tIns="91425" rIns="91425" bIns="91425" anchor="t" anchorCtr="0">
            <a:spAutoFit/>
          </a:bodyPr>
          <a:lstStyle/>
          <a:p>
            <a:pPr marL="395100" lvl="0" indent="-278260" algn="l" rtl="0">
              <a:lnSpc>
                <a:spcPct val="90000"/>
              </a:lnSpc>
              <a:spcBef>
                <a:spcPts val="0"/>
              </a:spcBef>
              <a:spcAft>
                <a:spcPts val="0"/>
              </a:spcAft>
              <a:buClr>
                <a:schemeClr val="lt1"/>
              </a:buClr>
              <a:buSzPts val="1900"/>
              <a:buFont typeface="Calibri"/>
              <a:buChar char="•"/>
            </a:pPr>
            <a:r>
              <a:rPr lang="it" sz="1900">
                <a:solidFill>
                  <a:schemeClr val="lt1"/>
                </a:solidFill>
                <a:latin typeface="Calibri"/>
                <a:ea typeface="Calibri"/>
                <a:cs typeface="Calibri"/>
                <a:sym typeface="Calibri"/>
              </a:rPr>
              <a:t>FAIR indicate a list of principles that can help you in making your data ready for Open Science</a:t>
            </a:r>
            <a:endParaRPr sz="1900" b="1">
              <a:solidFill>
                <a:schemeClr val="lt1"/>
              </a:solidFill>
              <a:latin typeface="Calibri"/>
              <a:ea typeface="Calibri"/>
              <a:cs typeface="Calibri"/>
              <a:sym typeface="Calibri"/>
            </a:endParaRPr>
          </a:p>
          <a:p>
            <a:pPr marL="395100" lvl="0" indent="-278260" algn="l" rtl="0">
              <a:lnSpc>
                <a:spcPct val="90000"/>
              </a:lnSpc>
              <a:spcBef>
                <a:spcPts val="1200"/>
              </a:spcBef>
              <a:spcAft>
                <a:spcPts val="0"/>
              </a:spcAft>
              <a:buClr>
                <a:schemeClr val="lt1"/>
              </a:buClr>
              <a:buSzPts val="1900"/>
              <a:buChar char="•"/>
            </a:pPr>
            <a:r>
              <a:rPr lang="it" sz="1900">
                <a:solidFill>
                  <a:schemeClr val="lt1"/>
                </a:solidFill>
                <a:latin typeface="Calibri"/>
                <a:ea typeface="Calibri"/>
                <a:cs typeface="Calibri"/>
                <a:sym typeface="Calibri"/>
              </a:rPr>
              <a:t>They are </a:t>
            </a:r>
            <a:r>
              <a:rPr lang="it" sz="1900" b="1">
                <a:solidFill>
                  <a:schemeClr val="lt1"/>
                </a:solidFill>
                <a:latin typeface="Calibri"/>
                <a:ea typeface="Calibri"/>
                <a:cs typeface="Calibri"/>
                <a:sym typeface="Calibri"/>
              </a:rPr>
              <a:t>principles</a:t>
            </a:r>
            <a:r>
              <a:rPr lang="it" sz="1900">
                <a:solidFill>
                  <a:schemeClr val="lt1"/>
                </a:solidFill>
                <a:latin typeface="Calibri"/>
                <a:ea typeface="Calibri"/>
                <a:cs typeface="Calibri"/>
                <a:sym typeface="Calibri"/>
              </a:rPr>
              <a:t>, not standards!</a:t>
            </a:r>
            <a:endParaRPr sz="1900" b="1">
              <a:solidFill>
                <a:schemeClr val="lt1"/>
              </a:solidFill>
              <a:latin typeface="Calibri"/>
              <a:ea typeface="Calibri"/>
              <a:cs typeface="Calibri"/>
              <a:sym typeface="Calibri"/>
            </a:endParaRPr>
          </a:p>
          <a:p>
            <a:pPr marL="395100" lvl="0" indent="-278260" algn="l" rtl="0">
              <a:lnSpc>
                <a:spcPct val="90000"/>
              </a:lnSpc>
              <a:spcBef>
                <a:spcPts val="1200"/>
              </a:spcBef>
              <a:spcAft>
                <a:spcPts val="0"/>
              </a:spcAft>
              <a:buClr>
                <a:schemeClr val="lt1"/>
              </a:buClr>
              <a:buSzPts val="1900"/>
              <a:buFont typeface="Calibri"/>
              <a:buChar char="•"/>
            </a:pPr>
            <a:r>
              <a:rPr lang="it" sz="1900">
                <a:solidFill>
                  <a:schemeClr val="lt1"/>
                </a:solidFill>
                <a:latin typeface="Calibri"/>
                <a:ea typeface="Calibri"/>
                <a:cs typeface="Calibri"/>
                <a:sym typeface="Calibri"/>
              </a:rPr>
              <a:t>They were designed to enable optimal use of research data and methods</a:t>
            </a:r>
            <a:endParaRPr sz="1900">
              <a:solidFill>
                <a:schemeClr val="lt1"/>
              </a:solidFill>
              <a:latin typeface="Calibri"/>
              <a:ea typeface="Calibri"/>
              <a:cs typeface="Calibri"/>
              <a:sym typeface="Calibri"/>
            </a:endParaRPr>
          </a:p>
          <a:p>
            <a:pPr marL="395100" lvl="0" indent="-278260" algn="l" rtl="0">
              <a:lnSpc>
                <a:spcPct val="90000"/>
              </a:lnSpc>
              <a:spcBef>
                <a:spcPts val="1200"/>
              </a:spcBef>
              <a:spcAft>
                <a:spcPts val="0"/>
              </a:spcAft>
              <a:buClr>
                <a:schemeClr val="lt1"/>
              </a:buClr>
              <a:buSzPts val="1900"/>
              <a:buFont typeface="Calibri"/>
              <a:buChar char="•"/>
            </a:pPr>
            <a:r>
              <a:rPr lang="it" sz="1900">
                <a:solidFill>
                  <a:schemeClr val="lt1"/>
                </a:solidFill>
                <a:latin typeface="Calibri"/>
                <a:ea typeface="Calibri"/>
                <a:cs typeface="Calibri"/>
                <a:sym typeface="Calibri"/>
              </a:rPr>
              <a:t>A group of different experts designed the </a:t>
            </a:r>
            <a:r>
              <a:rPr lang="it" sz="1900" u="sng">
                <a:solidFill>
                  <a:schemeClr val="lt1"/>
                </a:solidFill>
                <a:highlight>
                  <a:srgbClr val="FF7C00"/>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FAIR principles</a:t>
            </a:r>
            <a:r>
              <a:rPr lang="it" sz="1900">
                <a:solidFill>
                  <a:schemeClr val="lt1"/>
                </a:solidFill>
                <a:latin typeface="Calibri"/>
                <a:ea typeface="Calibri"/>
                <a:cs typeface="Calibri"/>
                <a:sym typeface="Calibri"/>
              </a:rPr>
              <a:t> between 2014 and 2016</a:t>
            </a:r>
            <a:endParaRPr sz="1900" b="1">
              <a:solidFill>
                <a:schemeClr val="lt1"/>
              </a:solidFill>
              <a:latin typeface="Calibri"/>
              <a:ea typeface="Calibri"/>
              <a:cs typeface="Calibri"/>
              <a:sym typeface="Calibri"/>
            </a:endParaRPr>
          </a:p>
          <a:p>
            <a:pPr marL="395100" lvl="0" indent="-278260" algn="l" rtl="0">
              <a:lnSpc>
                <a:spcPct val="90000"/>
              </a:lnSpc>
              <a:spcBef>
                <a:spcPts val="1200"/>
              </a:spcBef>
              <a:spcAft>
                <a:spcPts val="0"/>
              </a:spcAft>
              <a:buClr>
                <a:schemeClr val="lt1"/>
              </a:buClr>
              <a:buSzPts val="1900"/>
              <a:buFont typeface="Calibri"/>
              <a:buChar char="•"/>
            </a:pPr>
            <a:r>
              <a:rPr lang="it" sz="1900">
                <a:solidFill>
                  <a:schemeClr val="lt1"/>
                </a:solidFill>
                <a:latin typeface="Calibri"/>
                <a:ea typeface="Calibri"/>
                <a:cs typeface="Calibri"/>
                <a:sym typeface="Calibri"/>
              </a:rPr>
              <a:t>They identified a set of 15 principles</a:t>
            </a:r>
            <a:endParaRPr sz="1900">
              <a:solidFill>
                <a:schemeClr val="lt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86"/>
          <p:cNvSpPr txBox="1">
            <a:spLocks noGrp="1"/>
          </p:cNvSpPr>
          <p:nvPr>
            <p:ph type="body" idx="4294967295"/>
          </p:nvPr>
        </p:nvSpPr>
        <p:spPr>
          <a:xfrm>
            <a:off x="818650" y="1536350"/>
            <a:ext cx="4478100" cy="1934100"/>
          </a:xfrm>
          <a:prstGeom prst="rect">
            <a:avLst/>
          </a:prstGeom>
          <a:noFill/>
          <a:ln>
            <a:noFill/>
          </a:ln>
        </p:spPr>
        <p:txBody>
          <a:bodyPr spcFirstLastPara="1" wrap="square" lIns="0" tIns="101250" rIns="0" bIns="0" anchor="t" anchorCtr="0">
            <a:noAutofit/>
          </a:bodyPr>
          <a:lstStyle/>
          <a:p>
            <a:pPr marL="215900" lvl="0" indent="-241300" algn="l" rtl="0">
              <a:lnSpc>
                <a:spcPct val="100000"/>
              </a:lnSpc>
              <a:spcBef>
                <a:spcPts val="0"/>
              </a:spcBef>
              <a:spcAft>
                <a:spcPts val="0"/>
              </a:spcAft>
              <a:buClr>
                <a:schemeClr val="lt1"/>
              </a:buClr>
              <a:buSzPts val="2600"/>
              <a:buFont typeface="Calibri"/>
              <a:buChar char="•"/>
            </a:pPr>
            <a:r>
              <a:rPr lang="it" sz="1800" b="0">
                <a:solidFill>
                  <a:schemeClr val="lt1"/>
                </a:solidFill>
                <a:latin typeface="Calibri"/>
                <a:ea typeface="Calibri"/>
                <a:cs typeface="Calibri"/>
                <a:sym typeface="Calibri"/>
              </a:rPr>
              <a:t>You will produce high quality data</a:t>
            </a:r>
            <a:endParaRPr sz="1800">
              <a:solidFill>
                <a:schemeClr val="lt1"/>
              </a:solidFill>
              <a:latin typeface="Calibri"/>
              <a:ea typeface="Calibri"/>
              <a:cs typeface="Calibri"/>
              <a:sym typeface="Calibri"/>
            </a:endParaRPr>
          </a:p>
          <a:p>
            <a:pPr marL="215900" lvl="0" indent="-241300" algn="l" rtl="0">
              <a:lnSpc>
                <a:spcPct val="100000"/>
              </a:lnSpc>
              <a:spcBef>
                <a:spcPts val="0"/>
              </a:spcBef>
              <a:spcAft>
                <a:spcPts val="0"/>
              </a:spcAft>
              <a:buClr>
                <a:schemeClr val="lt1"/>
              </a:buClr>
              <a:buSzPts val="2600"/>
              <a:buFont typeface="Calibri"/>
              <a:buChar char="•"/>
            </a:pPr>
            <a:r>
              <a:rPr lang="it" sz="1800" b="0">
                <a:solidFill>
                  <a:schemeClr val="lt1"/>
                </a:solidFill>
                <a:latin typeface="Calibri"/>
                <a:ea typeface="Calibri"/>
                <a:cs typeface="Calibri"/>
                <a:sym typeface="Calibri"/>
              </a:rPr>
              <a:t>You will maximise the impact of your research</a:t>
            </a:r>
            <a:endParaRPr sz="1800">
              <a:solidFill>
                <a:schemeClr val="lt1"/>
              </a:solidFill>
              <a:latin typeface="Calibri"/>
              <a:ea typeface="Calibri"/>
              <a:cs typeface="Calibri"/>
              <a:sym typeface="Calibri"/>
            </a:endParaRPr>
          </a:p>
          <a:p>
            <a:pPr marL="215900" lvl="0" indent="-241300" algn="l" rtl="0">
              <a:lnSpc>
                <a:spcPct val="100000"/>
              </a:lnSpc>
              <a:spcBef>
                <a:spcPts val="0"/>
              </a:spcBef>
              <a:spcAft>
                <a:spcPts val="0"/>
              </a:spcAft>
              <a:buClr>
                <a:schemeClr val="lt1"/>
              </a:buClr>
              <a:buSzPts val="2600"/>
              <a:buFont typeface="Calibri"/>
              <a:buChar char="•"/>
            </a:pPr>
            <a:r>
              <a:rPr lang="it" sz="1800" b="0">
                <a:solidFill>
                  <a:schemeClr val="lt1"/>
                </a:solidFill>
                <a:latin typeface="Calibri"/>
                <a:ea typeface="Calibri"/>
                <a:cs typeface="Calibri"/>
                <a:sym typeface="Calibri"/>
              </a:rPr>
              <a:t>You will improve the recognition within and behind your research community</a:t>
            </a:r>
            <a:endParaRPr sz="1800">
              <a:solidFill>
                <a:schemeClr val="lt1"/>
              </a:solidFill>
              <a:latin typeface="Calibri"/>
              <a:ea typeface="Calibri"/>
              <a:cs typeface="Calibri"/>
              <a:sym typeface="Calibri"/>
            </a:endParaRPr>
          </a:p>
          <a:p>
            <a:pPr marL="215900" lvl="0" indent="-241300" algn="l" rtl="0">
              <a:lnSpc>
                <a:spcPct val="100000"/>
              </a:lnSpc>
              <a:spcBef>
                <a:spcPts val="0"/>
              </a:spcBef>
              <a:spcAft>
                <a:spcPts val="0"/>
              </a:spcAft>
              <a:buClr>
                <a:schemeClr val="lt1"/>
              </a:buClr>
              <a:buSzPts val="2600"/>
              <a:buFont typeface="Calibri"/>
              <a:buChar char="•"/>
            </a:pPr>
            <a:r>
              <a:rPr lang="it" sz="1800" b="0">
                <a:solidFill>
                  <a:schemeClr val="lt1"/>
                </a:solidFill>
                <a:latin typeface="Calibri"/>
                <a:ea typeface="Calibri"/>
                <a:cs typeface="Calibri"/>
                <a:sym typeface="Calibri"/>
              </a:rPr>
              <a:t>You will be compliant with the European Commission requirements</a:t>
            </a:r>
            <a:endParaRPr sz="1800" b="0">
              <a:solidFill>
                <a:schemeClr val="lt1"/>
              </a:solidFill>
              <a:latin typeface="Calibri"/>
              <a:ea typeface="Calibri"/>
              <a:cs typeface="Calibri"/>
              <a:sym typeface="Calibri"/>
            </a:endParaRPr>
          </a:p>
        </p:txBody>
      </p:sp>
      <p:sp>
        <p:nvSpPr>
          <p:cNvPr id="639" name="Google Shape;639;p86"/>
          <p:cNvSpPr txBox="1">
            <a:spLocks noGrp="1"/>
          </p:cNvSpPr>
          <p:nvPr>
            <p:ph type="body" idx="4294967295"/>
          </p:nvPr>
        </p:nvSpPr>
        <p:spPr>
          <a:xfrm>
            <a:off x="818648" y="966550"/>
            <a:ext cx="6884700" cy="3624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Clr>
                <a:schemeClr val="accent1"/>
              </a:buClr>
              <a:buSzPts val="2500"/>
              <a:buFont typeface="Helvetica Neue"/>
              <a:buNone/>
            </a:pPr>
            <a:r>
              <a:rPr lang="it" sz="2900" b="1">
                <a:solidFill>
                  <a:schemeClr val="lt1"/>
                </a:solidFill>
              </a:rPr>
              <a:t>By applying the FAIR principles</a:t>
            </a:r>
            <a:endParaRPr sz="2900" b="1">
              <a:solidFill>
                <a:schemeClr val="lt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44" name="Google Shape;644;p87"/>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3500"/>
              <a:t>No one size fits all</a:t>
            </a:r>
            <a:endParaRPr sz="3500"/>
          </a:p>
        </p:txBody>
      </p:sp>
      <p:sp>
        <p:nvSpPr>
          <p:cNvPr id="645" name="Google Shape;645;p87"/>
          <p:cNvSpPr txBox="1">
            <a:spLocks noGrp="1"/>
          </p:cNvSpPr>
          <p:nvPr>
            <p:ph type="subTitle" idx="1"/>
          </p:nvPr>
        </p:nvSpPr>
        <p:spPr>
          <a:xfrm>
            <a:off x="724950" y="3161525"/>
            <a:ext cx="3300900" cy="1369800"/>
          </a:xfrm>
          <a:prstGeom prst="rect">
            <a:avLst/>
          </a:prstGeom>
        </p:spPr>
        <p:txBody>
          <a:bodyPr spcFirstLastPara="1" wrap="square" lIns="91425" tIns="91425" rIns="91425" bIns="91425" anchor="t" anchorCtr="0">
            <a:normAutofit fontScale="40000" lnSpcReduction="20000"/>
          </a:bodyPr>
          <a:lstStyle/>
          <a:p>
            <a:pPr marL="0" lvl="0" indent="0" algn="l" rtl="0">
              <a:lnSpc>
                <a:spcPct val="115000"/>
              </a:lnSpc>
              <a:spcBef>
                <a:spcPts val="0"/>
              </a:spcBef>
              <a:spcAft>
                <a:spcPts val="0"/>
              </a:spcAft>
              <a:buNone/>
            </a:pPr>
            <a:r>
              <a:rPr lang="it" sz="4500">
                <a:solidFill>
                  <a:schemeClr val="dk2"/>
                </a:solidFill>
                <a:latin typeface="Calibri"/>
                <a:ea typeface="Calibri"/>
                <a:cs typeface="Calibri"/>
                <a:sym typeface="Calibri"/>
              </a:rPr>
              <a:t>The application of the FAIR principles strongly depends on the specific discipline and on the way the single researcher works</a:t>
            </a:r>
            <a:endParaRPr/>
          </a:p>
        </p:txBody>
      </p:sp>
      <p:pic>
        <p:nvPicPr>
          <p:cNvPr id="646" name="Google Shape;646;p87"/>
          <p:cNvPicPr preferRelativeResize="0"/>
          <p:nvPr/>
        </p:nvPicPr>
        <p:blipFill rotWithShape="1">
          <a:blip r:embed="rId3">
            <a:alphaModFix/>
          </a:blip>
          <a:srcRect t="9103" b="15911"/>
          <a:stretch/>
        </p:blipFill>
        <p:spPr>
          <a:xfrm>
            <a:off x="4572000" y="0"/>
            <a:ext cx="4571999" cy="51435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16321-2556-34C4-3C6D-B3D7708B0E4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E8A3A75-C32D-BEE8-D2D7-FC7EA700B452}"/>
              </a:ext>
            </a:extLst>
          </p:cNvPr>
          <p:cNvSpPr>
            <a:spLocks noGrp="1"/>
          </p:cNvSpPr>
          <p:nvPr>
            <p:ph type="title"/>
          </p:nvPr>
        </p:nvSpPr>
        <p:spPr/>
        <p:txBody>
          <a:bodyPr>
            <a:normAutofit fontScale="90000"/>
          </a:bodyPr>
          <a:lstStyle/>
          <a:p>
            <a:r>
              <a:rPr lang="en-IT" dirty="0"/>
              <a:t>Mentimeter Answers: What is Open Science? 3/4</a:t>
            </a:r>
          </a:p>
        </p:txBody>
      </p:sp>
      <p:sp>
        <p:nvSpPr>
          <p:cNvPr id="4" name="Text Placeholder 3">
            <a:extLst>
              <a:ext uri="{FF2B5EF4-FFF2-40B4-BE49-F238E27FC236}">
                <a16:creationId xmlns:a16="http://schemas.microsoft.com/office/drawing/2014/main" id="{ED1D990F-D009-663B-B434-C8D0DE0290A0}"/>
              </a:ext>
            </a:extLst>
          </p:cNvPr>
          <p:cNvSpPr>
            <a:spLocks noGrp="1"/>
          </p:cNvSpPr>
          <p:nvPr>
            <p:ph type="body" idx="1"/>
          </p:nvPr>
        </p:nvSpPr>
        <p:spPr/>
        <p:txBody>
          <a:bodyPr numCol="3">
            <a:normAutofit fontScale="25000" lnSpcReduction="20000"/>
          </a:bodyPr>
          <a:lstStyle/>
          <a:p>
            <a:pPr indent="-101600">
              <a:lnSpc>
                <a:spcPct val="135000"/>
              </a:lnSpc>
              <a:spcAft>
                <a:spcPts val="600"/>
              </a:spcAft>
              <a:buFont typeface="Arial" panose="020B0604020202020204" pitchFamily="34" charset="0"/>
              <a:buChar char="•"/>
            </a:pPr>
            <a:r>
              <a:rPr lang="en-GB" sz="3600" dirty="0"/>
              <a:t>Credo </a:t>
            </a:r>
            <a:r>
              <a:rPr lang="en-GB" sz="3600" dirty="0" err="1"/>
              <a:t>che</a:t>
            </a:r>
            <a:r>
              <a:rPr lang="en-GB" sz="3600" dirty="0"/>
              <a:t> </a:t>
            </a:r>
            <a:r>
              <a:rPr lang="en-GB" sz="3600" dirty="0" err="1"/>
              <a:t>si</a:t>
            </a:r>
            <a:r>
              <a:rPr lang="en-GB" sz="3600" dirty="0"/>
              <a:t> </a:t>
            </a:r>
            <a:r>
              <a:rPr lang="en-GB" sz="3600" dirty="0" err="1"/>
              <a:t>tratti</a:t>
            </a:r>
            <a:r>
              <a:rPr lang="en-GB" sz="3600" dirty="0"/>
              <a:t> di un </a:t>
            </a:r>
            <a:r>
              <a:rPr lang="en-GB" sz="3600" dirty="0" err="1"/>
              <a:t>metodo</a:t>
            </a:r>
            <a:r>
              <a:rPr lang="en-GB" sz="3600" dirty="0"/>
              <a:t> di </a:t>
            </a:r>
            <a:r>
              <a:rPr lang="en-GB" sz="3600" dirty="0" err="1"/>
              <a:t>ricerca</a:t>
            </a:r>
            <a:r>
              <a:rPr lang="en-GB" sz="3600" dirty="0"/>
              <a:t> </a:t>
            </a:r>
            <a:r>
              <a:rPr lang="en-GB" sz="3600" dirty="0" err="1"/>
              <a:t>che</a:t>
            </a:r>
            <a:r>
              <a:rPr lang="en-GB" sz="3600" dirty="0"/>
              <a:t> pone </a:t>
            </a:r>
            <a:r>
              <a:rPr lang="en-GB" sz="3600" dirty="0" err="1"/>
              <a:t>accessibili</a:t>
            </a:r>
            <a:r>
              <a:rPr lang="en-GB" sz="3600" dirty="0"/>
              <a:t> a tutti</a:t>
            </a:r>
          </a:p>
          <a:p>
            <a:pPr indent="-101600">
              <a:lnSpc>
                <a:spcPct val="135000"/>
              </a:lnSpc>
              <a:spcAft>
                <a:spcPts val="600"/>
              </a:spcAft>
              <a:buFont typeface="Arial" panose="020B0604020202020204" pitchFamily="34" charset="0"/>
              <a:buChar char="•"/>
            </a:pPr>
            <a:r>
              <a:rPr lang="en-GB" sz="3600" dirty="0" err="1"/>
              <a:t>Rendere</a:t>
            </a:r>
            <a:r>
              <a:rPr lang="en-GB" sz="3600" dirty="0"/>
              <a:t> </a:t>
            </a:r>
            <a:r>
              <a:rPr lang="en-GB" sz="3600" dirty="0" err="1"/>
              <a:t>i</a:t>
            </a:r>
            <a:r>
              <a:rPr lang="en-GB" sz="3600" dirty="0"/>
              <a:t> </a:t>
            </a:r>
            <a:r>
              <a:rPr lang="en-GB" sz="3600" dirty="0" err="1"/>
              <a:t>dati</a:t>
            </a:r>
            <a:r>
              <a:rPr lang="en-GB" sz="3600" dirty="0"/>
              <a:t> </a:t>
            </a:r>
            <a:r>
              <a:rPr lang="en-GB" sz="3600" dirty="0" err="1"/>
              <a:t>condivibili</a:t>
            </a:r>
            <a:r>
              <a:rPr lang="en-GB" sz="3600" dirty="0"/>
              <a:t> per </a:t>
            </a:r>
            <a:r>
              <a:rPr lang="en-GB" sz="3600" dirty="0" err="1"/>
              <a:t>favorire</a:t>
            </a:r>
            <a:r>
              <a:rPr lang="en-GB" sz="3600" dirty="0"/>
              <a:t> la </a:t>
            </a:r>
            <a:r>
              <a:rPr lang="en-GB" sz="3600" dirty="0" err="1"/>
              <a:t>replicabilità</a:t>
            </a:r>
            <a:r>
              <a:rPr lang="en-GB" sz="3600" dirty="0"/>
              <a:t> </a:t>
            </a:r>
            <a:r>
              <a:rPr lang="en-GB" sz="3600" dirty="0" err="1"/>
              <a:t>dei</a:t>
            </a:r>
            <a:r>
              <a:rPr lang="en-GB" sz="3600" dirty="0"/>
              <a:t> </a:t>
            </a:r>
            <a:r>
              <a:rPr lang="en-GB" sz="3600" dirty="0" err="1"/>
              <a:t>risultati</a:t>
            </a:r>
            <a:endParaRPr lang="en-GB" sz="3600" dirty="0"/>
          </a:p>
          <a:p>
            <a:pPr indent="-101600">
              <a:lnSpc>
                <a:spcPct val="135000"/>
              </a:lnSpc>
              <a:spcAft>
                <a:spcPts val="600"/>
              </a:spcAft>
              <a:buFont typeface="Arial" panose="020B0604020202020204" pitchFamily="34" charset="0"/>
              <a:buChar char="•"/>
            </a:pPr>
            <a:r>
              <a:rPr lang="en-GB" sz="3600" dirty="0" err="1"/>
              <a:t>Ricerca</a:t>
            </a:r>
            <a:r>
              <a:rPr lang="en-GB" sz="3600" dirty="0"/>
              <a:t> </a:t>
            </a:r>
            <a:r>
              <a:rPr lang="en-GB" sz="3600" dirty="0" err="1"/>
              <a:t>collaborativa</a:t>
            </a:r>
            <a:r>
              <a:rPr lang="en-GB" sz="3600" dirty="0"/>
              <a:t> </a:t>
            </a:r>
            <a:r>
              <a:rPr lang="en-GB" sz="3600" dirty="0" err="1"/>
              <a:t>attraverso</a:t>
            </a:r>
            <a:r>
              <a:rPr lang="en-GB" sz="3600" dirty="0"/>
              <a:t> accesso </a:t>
            </a:r>
            <a:r>
              <a:rPr lang="en-GB" sz="3600" dirty="0" err="1"/>
              <a:t>pubblico</a:t>
            </a:r>
            <a:r>
              <a:rPr lang="en-GB" sz="3600" dirty="0"/>
              <a:t> a </a:t>
            </a:r>
            <a:r>
              <a:rPr lang="en-GB" sz="3600" dirty="0" err="1"/>
              <a:t>dati</a:t>
            </a:r>
            <a:r>
              <a:rPr lang="en-GB" sz="3600" dirty="0"/>
              <a:t> e </a:t>
            </a:r>
            <a:r>
              <a:rPr lang="en-GB" sz="3600" dirty="0" err="1"/>
              <a:t>metodi</a:t>
            </a:r>
            <a:r>
              <a:rPr lang="en-GB" sz="3600" dirty="0"/>
              <a:t> di </a:t>
            </a:r>
            <a:r>
              <a:rPr lang="en-GB" sz="3600" dirty="0" err="1"/>
              <a:t>ricerca</a:t>
            </a:r>
            <a:endParaRPr lang="en-GB" sz="3600" dirty="0"/>
          </a:p>
          <a:p>
            <a:pPr indent="-101600">
              <a:lnSpc>
                <a:spcPct val="135000"/>
              </a:lnSpc>
              <a:spcAft>
                <a:spcPts val="600"/>
              </a:spcAft>
              <a:buFont typeface="Arial" panose="020B0604020202020204" pitchFamily="34" charset="0"/>
              <a:buChar char="•"/>
            </a:pPr>
            <a:r>
              <a:rPr lang="en-GB" sz="3600" dirty="0" err="1"/>
              <a:t>Scienza</a:t>
            </a:r>
            <a:r>
              <a:rPr lang="en-GB" sz="3600" dirty="0"/>
              <a:t> Aperta come non solo </a:t>
            </a:r>
            <a:r>
              <a:rPr lang="en-GB" sz="3600" dirty="0" err="1"/>
              <a:t>rendere</a:t>
            </a:r>
            <a:r>
              <a:rPr lang="en-GB" sz="3600" dirty="0"/>
              <a:t> </a:t>
            </a:r>
            <a:r>
              <a:rPr lang="en-GB" sz="3600" dirty="0" err="1"/>
              <a:t>i</a:t>
            </a:r>
            <a:r>
              <a:rPr lang="en-GB" sz="3600" dirty="0"/>
              <a:t> </a:t>
            </a:r>
            <a:r>
              <a:rPr lang="en-GB" sz="3600" dirty="0" err="1"/>
              <a:t>dati</a:t>
            </a:r>
            <a:r>
              <a:rPr lang="en-GB" sz="3600" dirty="0"/>
              <a:t> e l output della </a:t>
            </a:r>
            <a:r>
              <a:rPr lang="en-GB" sz="3600" dirty="0" err="1"/>
              <a:t>ricerca</a:t>
            </a:r>
            <a:r>
              <a:rPr lang="en-GB" sz="3600" dirty="0"/>
              <a:t> FAIR, ma </a:t>
            </a:r>
            <a:r>
              <a:rPr lang="en-GB" sz="3600" dirty="0" err="1"/>
              <a:t>anche</a:t>
            </a:r>
            <a:r>
              <a:rPr lang="en-GB" sz="3600" dirty="0"/>
              <a:t> </a:t>
            </a:r>
            <a:r>
              <a:rPr lang="en-GB" sz="3600" dirty="0" err="1"/>
              <a:t>promuovere</a:t>
            </a:r>
            <a:r>
              <a:rPr lang="en-GB" sz="3600" dirty="0"/>
              <a:t> il </a:t>
            </a:r>
            <a:r>
              <a:rPr lang="en-GB" sz="3600" dirty="0" err="1"/>
              <a:t>riutilizzo</a:t>
            </a:r>
            <a:r>
              <a:rPr lang="en-GB" sz="3600" dirty="0"/>
              <a:t> </a:t>
            </a:r>
            <a:r>
              <a:rPr lang="en-GB" sz="3600" dirty="0" err="1"/>
              <a:t>dei</a:t>
            </a:r>
            <a:r>
              <a:rPr lang="en-GB" sz="3600" dirty="0"/>
              <a:t> </a:t>
            </a:r>
            <a:r>
              <a:rPr lang="en-GB" sz="3600" dirty="0" err="1"/>
              <a:t>dati</a:t>
            </a:r>
            <a:r>
              <a:rPr lang="en-GB" sz="3600" dirty="0"/>
              <a:t> e </a:t>
            </a:r>
            <a:r>
              <a:rPr lang="en-GB" sz="3600" dirty="0" err="1"/>
              <a:t>favorire</a:t>
            </a:r>
            <a:r>
              <a:rPr lang="en-GB" sz="3600" dirty="0"/>
              <a:t> la </a:t>
            </a:r>
            <a:r>
              <a:rPr lang="en-GB" sz="3600" dirty="0" err="1"/>
              <a:t>diffusione</a:t>
            </a:r>
            <a:r>
              <a:rPr lang="en-GB" sz="3600" dirty="0"/>
              <a:t> </a:t>
            </a:r>
            <a:r>
              <a:rPr lang="en-GB" sz="3600" dirty="0" err="1"/>
              <a:t>dei</a:t>
            </a:r>
            <a:r>
              <a:rPr lang="en-GB" sz="3600" dirty="0"/>
              <a:t> </a:t>
            </a:r>
            <a:r>
              <a:rPr lang="en-GB" sz="3600" dirty="0" err="1"/>
              <a:t>risultati</a:t>
            </a:r>
            <a:r>
              <a:rPr lang="en-GB" sz="3600" dirty="0"/>
              <a:t> della </a:t>
            </a:r>
            <a:r>
              <a:rPr lang="en-GB" sz="3600" dirty="0" err="1"/>
              <a:t>ricerca</a:t>
            </a:r>
            <a:endParaRPr lang="en-GB" sz="3600" dirty="0"/>
          </a:p>
          <a:p>
            <a:pPr indent="-101600">
              <a:lnSpc>
                <a:spcPct val="135000"/>
              </a:lnSpc>
              <a:spcAft>
                <a:spcPts val="600"/>
              </a:spcAft>
              <a:buFont typeface="Arial" panose="020B0604020202020204" pitchFamily="34" charset="0"/>
              <a:buChar char="•"/>
            </a:pPr>
            <a:r>
              <a:rPr lang="en-GB" sz="3600" dirty="0"/>
              <a:t>Un </a:t>
            </a:r>
            <a:r>
              <a:rPr lang="en-GB" sz="3600" dirty="0" err="1"/>
              <a:t>approccio</a:t>
            </a:r>
            <a:r>
              <a:rPr lang="en-GB" sz="3600" dirty="0"/>
              <a:t> alla </a:t>
            </a:r>
            <a:r>
              <a:rPr lang="en-GB" sz="3600" dirty="0" err="1"/>
              <a:t>ricerca</a:t>
            </a:r>
            <a:r>
              <a:rPr lang="en-GB" sz="3600" dirty="0"/>
              <a:t> </a:t>
            </a:r>
            <a:r>
              <a:rPr lang="en-GB" sz="3600" dirty="0" err="1"/>
              <a:t>scientifica</a:t>
            </a:r>
            <a:r>
              <a:rPr lang="en-GB" sz="3600" dirty="0"/>
              <a:t> </a:t>
            </a:r>
            <a:r>
              <a:rPr lang="en-GB" sz="3600" dirty="0" err="1"/>
              <a:t>che</a:t>
            </a:r>
            <a:r>
              <a:rPr lang="en-GB" sz="3600" dirty="0"/>
              <a:t> </a:t>
            </a:r>
            <a:r>
              <a:rPr lang="en-GB" sz="3600" dirty="0" err="1"/>
              <a:t>promuove</a:t>
            </a:r>
            <a:r>
              <a:rPr lang="en-GB" sz="3600" dirty="0"/>
              <a:t> </a:t>
            </a:r>
            <a:r>
              <a:rPr lang="en-GB" sz="3600" dirty="0" err="1"/>
              <a:t>trasparenza</a:t>
            </a:r>
            <a:r>
              <a:rPr lang="en-GB" sz="3600" dirty="0"/>
              <a:t> </a:t>
            </a:r>
            <a:r>
              <a:rPr lang="en-GB" sz="3600" dirty="0" err="1"/>
              <a:t>accessibilita</a:t>
            </a:r>
            <a:r>
              <a:rPr lang="en-GB" sz="3600" dirty="0"/>
              <a:t> e </a:t>
            </a:r>
            <a:r>
              <a:rPr lang="en-GB" sz="3600" dirty="0" err="1"/>
              <a:t>condivisione</a:t>
            </a:r>
            <a:r>
              <a:rPr lang="en-GB" sz="3600" dirty="0"/>
              <a:t> di </a:t>
            </a:r>
            <a:r>
              <a:rPr lang="en-GB" sz="3600" dirty="0" err="1"/>
              <a:t>conoscenze</a:t>
            </a:r>
            <a:endParaRPr lang="en-GB" sz="3600" dirty="0"/>
          </a:p>
          <a:p>
            <a:pPr indent="-101600">
              <a:lnSpc>
                <a:spcPct val="135000"/>
              </a:lnSpc>
              <a:spcAft>
                <a:spcPts val="600"/>
              </a:spcAft>
              <a:buFont typeface="Arial" panose="020B0604020202020204" pitchFamily="34" charset="0"/>
              <a:buChar char="•"/>
            </a:pPr>
            <a:r>
              <a:rPr lang="en-GB" sz="3600" dirty="0" err="1"/>
              <a:t>Trasparenza</a:t>
            </a:r>
            <a:r>
              <a:rPr lang="en-GB" sz="3600" dirty="0"/>
              <a:t>, </a:t>
            </a:r>
            <a:r>
              <a:rPr lang="en-GB" sz="3600" dirty="0" err="1"/>
              <a:t>condivisione</a:t>
            </a:r>
            <a:r>
              <a:rPr lang="en-GB" sz="3600" dirty="0"/>
              <a:t> </a:t>
            </a:r>
            <a:r>
              <a:rPr lang="en-GB" sz="3600" dirty="0" err="1"/>
              <a:t>accessibilità</a:t>
            </a:r>
            <a:r>
              <a:rPr lang="en-GB" sz="3600" dirty="0"/>
              <a:t> della </a:t>
            </a:r>
            <a:r>
              <a:rPr lang="en-GB" sz="3600" dirty="0" err="1"/>
              <a:t>ricerca</a:t>
            </a:r>
            <a:r>
              <a:rPr lang="en-GB" sz="3600" dirty="0"/>
              <a:t> </a:t>
            </a:r>
            <a:r>
              <a:rPr lang="en-GB" sz="3600" dirty="0" err="1"/>
              <a:t>scientifica</a:t>
            </a:r>
            <a:endParaRPr lang="en-GB" sz="3600" dirty="0"/>
          </a:p>
          <a:p>
            <a:pPr indent="-101600">
              <a:lnSpc>
                <a:spcPct val="135000"/>
              </a:lnSpc>
              <a:spcAft>
                <a:spcPts val="600"/>
              </a:spcAft>
              <a:buFont typeface="Arial" panose="020B0604020202020204" pitchFamily="34" charset="0"/>
              <a:buChar char="•"/>
            </a:pPr>
            <a:r>
              <a:rPr lang="en-GB" sz="3600" dirty="0"/>
              <a:t>Movement to make research, data and dissemination accessible to everyone. Transparency and knowledge following FAIR principles</a:t>
            </a:r>
          </a:p>
          <a:p>
            <a:pPr indent="-101600">
              <a:lnSpc>
                <a:spcPct val="135000"/>
              </a:lnSpc>
              <a:spcAft>
                <a:spcPts val="600"/>
              </a:spcAft>
              <a:buFont typeface="Arial" panose="020B0604020202020204" pitchFamily="34" charset="0"/>
              <a:buChar char="•"/>
            </a:pPr>
            <a:r>
              <a:rPr lang="en-GB" sz="3600" dirty="0"/>
              <a:t>E' </a:t>
            </a:r>
            <a:r>
              <a:rPr lang="en-GB" sz="3600" dirty="0" err="1"/>
              <a:t>una</a:t>
            </a:r>
            <a:r>
              <a:rPr lang="en-GB" sz="3600" dirty="0"/>
              <a:t> </a:t>
            </a:r>
            <a:r>
              <a:rPr lang="en-GB" sz="3600" dirty="0" err="1"/>
              <a:t>modalità</a:t>
            </a:r>
            <a:r>
              <a:rPr lang="en-GB" sz="3600" dirty="0"/>
              <a:t> </a:t>
            </a:r>
            <a:r>
              <a:rPr lang="en-GB" sz="3600" dirty="0" err="1"/>
              <a:t>diretta</a:t>
            </a:r>
            <a:r>
              <a:rPr lang="en-GB" sz="3600" dirty="0"/>
              <a:t> di </a:t>
            </a:r>
            <a:r>
              <a:rPr lang="en-GB" sz="3600" dirty="0" err="1"/>
              <a:t>condivisione</a:t>
            </a:r>
            <a:r>
              <a:rPr lang="en-GB" sz="3600" dirty="0"/>
              <a:t> </a:t>
            </a:r>
            <a:r>
              <a:rPr lang="en-GB" sz="3600" dirty="0" err="1"/>
              <a:t>dell'intero</a:t>
            </a:r>
            <a:r>
              <a:rPr lang="en-GB" sz="3600" dirty="0"/>
              <a:t> </a:t>
            </a:r>
            <a:r>
              <a:rPr lang="en-GB" sz="3600" dirty="0" err="1"/>
              <a:t>processo</a:t>
            </a:r>
            <a:r>
              <a:rPr lang="en-GB" sz="3600" dirty="0"/>
              <a:t> di </a:t>
            </a:r>
            <a:r>
              <a:rPr lang="en-GB" sz="3600" dirty="0" err="1"/>
              <a:t>ricerca</a:t>
            </a:r>
            <a:r>
              <a:rPr lang="en-GB" sz="3600" dirty="0"/>
              <a:t> con la </a:t>
            </a:r>
            <a:r>
              <a:rPr lang="en-GB" sz="3600" dirty="0" err="1"/>
              <a:t>società</a:t>
            </a:r>
            <a:r>
              <a:rPr lang="en-GB" sz="3600" dirty="0"/>
              <a:t>, </a:t>
            </a:r>
            <a:r>
              <a:rPr lang="en-GB" sz="3600" dirty="0" err="1"/>
              <a:t>rendendola</a:t>
            </a:r>
            <a:r>
              <a:rPr lang="en-GB" sz="3600" dirty="0"/>
              <a:t> </a:t>
            </a:r>
            <a:r>
              <a:rPr lang="en-GB" sz="3600" dirty="0" err="1"/>
              <a:t>potenzialmente</a:t>
            </a:r>
            <a:r>
              <a:rPr lang="en-GB" sz="3600" dirty="0"/>
              <a:t> </a:t>
            </a:r>
            <a:r>
              <a:rPr lang="en-GB" sz="3600" dirty="0" err="1"/>
              <a:t>fruibile</a:t>
            </a:r>
            <a:r>
              <a:rPr lang="en-GB" sz="3600" dirty="0"/>
              <a:t> a tutti</a:t>
            </a:r>
          </a:p>
          <a:p>
            <a:pPr indent="-101600">
              <a:lnSpc>
                <a:spcPct val="135000"/>
              </a:lnSpc>
              <a:spcAft>
                <a:spcPts val="600"/>
              </a:spcAft>
              <a:buFont typeface="Arial" panose="020B0604020202020204" pitchFamily="34" charset="0"/>
              <a:buChar char="•"/>
            </a:pPr>
            <a:r>
              <a:rPr lang="en-GB" sz="3600" dirty="0"/>
              <a:t>Accesso a </a:t>
            </a:r>
            <a:r>
              <a:rPr lang="en-GB" sz="3600" dirty="0" err="1"/>
              <a:t>dati</a:t>
            </a:r>
            <a:r>
              <a:rPr lang="en-GB" sz="3600" dirty="0"/>
              <a:t> </a:t>
            </a:r>
            <a:r>
              <a:rPr lang="en-GB" sz="3600" dirty="0" err="1"/>
              <a:t>pubblici</a:t>
            </a:r>
            <a:endParaRPr lang="en-GB" sz="3600" dirty="0"/>
          </a:p>
          <a:p>
            <a:pPr indent="-101600">
              <a:lnSpc>
                <a:spcPct val="135000"/>
              </a:lnSpc>
              <a:spcAft>
                <a:spcPts val="600"/>
              </a:spcAft>
              <a:buFont typeface="Arial" panose="020B0604020202020204" pitchFamily="34" charset="0"/>
              <a:buChar char="•"/>
            </a:pPr>
            <a:r>
              <a:rPr lang="en-GB" sz="3600" dirty="0"/>
              <a:t>Un </a:t>
            </a:r>
            <a:r>
              <a:rPr lang="en-GB" sz="3600" dirty="0" err="1"/>
              <a:t>poeta</a:t>
            </a:r>
            <a:r>
              <a:rPr lang="en-GB" sz="3600" dirty="0"/>
              <a:t> siciliano, Ignazio Buttitta, </a:t>
            </a:r>
            <a:r>
              <a:rPr lang="en-GB" sz="3600" dirty="0" err="1"/>
              <a:t>scriveva</a:t>
            </a:r>
            <a:r>
              <a:rPr lang="en-GB" sz="3600" dirty="0"/>
              <a:t> (</a:t>
            </a:r>
            <a:r>
              <a:rPr lang="en-GB" sz="3600" dirty="0" err="1"/>
              <a:t>traduco</a:t>
            </a:r>
            <a:r>
              <a:rPr lang="en-GB" sz="3600" dirty="0"/>
              <a:t>, male </a:t>
            </a:r>
            <a:r>
              <a:rPr lang="en-GB" sz="3600" dirty="0" err="1"/>
              <a:t>ahimè</a:t>
            </a:r>
            <a:r>
              <a:rPr lang="en-GB" sz="3600" dirty="0"/>
              <a:t>!!): Se io mi </a:t>
            </a:r>
            <a:r>
              <a:rPr lang="en-GB" sz="3600" dirty="0" err="1"/>
              <a:t>appoggio</a:t>
            </a:r>
            <a:r>
              <a:rPr lang="en-GB" sz="3600" dirty="0"/>
              <a:t> a </a:t>
            </a:r>
            <a:r>
              <a:rPr lang="en-GB" sz="3600" dirty="0" err="1"/>
              <a:t>te</a:t>
            </a:r>
            <a:r>
              <a:rPr lang="en-GB" sz="3600" dirty="0"/>
              <a:t> e </a:t>
            </a:r>
            <a:r>
              <a:rPr lang="en-GB" sz="3600" dirty="0" err="1"/>
              <a:t>tu</a:t>
            </a:r>
            <a:r>
              <a:rPr lang="en-GB" sz="3600" dirty="0"/>
              <a:t> </a:t>
            </a:r>
            <a:r>
              <a:rPr lang="en-GB" sz="3600" dirty="0" err="1"/>
              <a:t>ti</a:t>
            </a:r>
            <a:r>
              <a:rPr lang="en-GB" sz="3600" dirty="0"/>
              <a:t> </a:t>
            </a:r>
            <a:r>
              <a:rPr lang="en-GB" sz="3600" dirty="0" err="1"/>
              <a:t>appoggi</a:t>
            </a:r>
            <a:r>
              <a:rPr lang="en-GB" sz="3600" dirty="0"/>
              <a:t> a me, non </a:t>
            </a:r>
            <a:r>
              <a:rPr lang="en-GB" sz="3600" dirty="0" err="1"/>
              <a:t>c’è</a:t>
            </a:r>
            <a:r>
              <a:rPr lang="en-GB" sz="3600" dirty="0"/>
              <a:t> </a:t>
            </a:r>
            <a:r>
              <a:rPr lang="en-GB" sz="3600" dirty="0" err="1"/>
              <a:t>vento</a:t>
            </a:r>
            <a:r>
              <a:rPr lang="en-GB" sz="3600" dirty="0"/>
              <a:t> e </a:t>
            </a:r>
            <a:r>
              <a:rPr lang="en-GB" sz="3600" dirty="0" err="1"/>
              <a:t>tempesta</a:t>
            </a:r>
            <a:r>
              <a:rPr lang="en-GB" sz="3600" dirty="0"/>
              <a:t> </a:t>
            </a:r>
            <a:r>
              <a:rPr lang="en-GB" sz="3600" dirty="0" err="1"/>
              <a:t>che</a:t>
            </a:r>
            <a:r>
              <a:rPr lang="en-GB" sz="3600" dirty="0"/>
              <a:t> </a:t>
            </a:r>
            <a:r>
              <a:rPr lang="en-GB" sz="3600" dirty="0" err="1"/>
              <a:t>possa</a:t>
            </a:r>
            <a:r>
              <a:rPr lang="en-GB" sz="3600" dirty="0"/>
              <a:t> farci </a:t>
            </a:r>
            <a:r>
              <a:rPr lang="en-GB" sz="3600" dirty="0" err="1"/>
              <a:t>cadere</a:t>
            </a:r>
            <a:r>
              <a:rPr lang="en-GB" sz="3600" dirty="0"/>
              <a:t>. Ecco la forza “</a:t>
            </a:r>
            <a:r>
              <a:rPr lang="en-GB" sz="3600" dirty="0" err="1"/>
              <a:t>l’open</a:t>
            </a:r>
            <a:r>
              <a:rPr lang="en-GB" sz="3600" dirty="0"/>
              <a:t> science".</a:t>
            </a:r>
          </a:p>
          <a:p>
            <a:pPr indent="-101600">
              <a:lnSpc>
                <a:spcPct val="135000"/>
              </a:lnSpc>
              <a:spcAft>
                <a:spcPts val="600"/>
              </a:spcAft>
              <a:buFont typeface="Arial" panose="020B0604020202020204" pitchFamily="34" charset="0"/>
              <a:buChar char="•"/>
            </a:pPr>
            <a:r>
              <a:rPr lang="en-GB" sz="3600" dirty="0"/>
              <a:t>It is science with linked open data.</a:t>
            </a:r>
          </a:p>
          <a:p>
            <a:pPr indent="-101600">
              <a:lnSpc>
                <a:spcPct val="135000"/>
              </a:lnSpc>
              <a:spcAft>
                <a:spcPts val="600"/>
              </a:spcAft>
              <a:buFont typeface="Arial" panose="020B0604020202020204" pitchFamily="34" charset="0"/>
              <a:buChar char="•"/>
            </a:pPr>
            <a:r>
              <a:rPr lang="en-GB" sz="3600" dirty="0" err="1"/>
              <a:t>Scienza</a:t>
            </a:r>
            <a:r>
              <a:rPr lang="en-GB" sz="3600" dirty="0"/>
              <a:t> </a:t>
            </a:r>
            <a:r>
              <a:rPr lang="en-GB" sz="3600" dirty="0" err="1"/>
              <a:t>aperta</a:t>
            </a:r>
            <a:endParaRPr lang="en-GB" sz="3600" dirty="0"/>
          </a:p>
          <a:p>
            <a:pPr indent="-101600">
              <a:lnSpc>
                <a:spcPct val="135000"/>
              </a:lnSpc>
              <a:spcAft>
                <a:spcPts val="600"/>
              </a:spcAft>
              <a:buFont typeface="Arial" panose="020B0604020202020204" pitchFamily="34" charset="0"/>
              <a:buChar char="•"/>
            </a:pPr>
            <a:r>
              <a:rPr lang="en-GB" sz="3600" dirty="0"/>
              <a:t>Il principio per cui </a:t>
            </a:r>
            <a:r>
              <a:rPr lang="en-GB" sz="3600" dirty="0" err="1"/>
              <a:t>si</a:t>
            </a:r>
            <a:r>
              <a:rPr lang="en-GB" sz="3600" dirty="0"/>
              <a:t> </a:t>
            </a:r>
            <a:r>
              <a:rPr lang="en-GB" sz="3600" dirty="0" err="1"/>
              <a:t>condivide</a:t>
            </a:r>
            <a:r>
              <a:rPr lang="en-GB" sz="3600" dirty="0"/>
              <a:t> </a:t>
            </a:r>
            <a:r>
              <a:rPr lang="en-GB" sz="3600" dirty="0" err="1"/>
              <a:t>ciò</a:t>
            </a:r>
            <a:r>
              <a:rPr lang="en-GB" sz="3600" dirty="0"/>
              <a:t> </a:t>
            </a:r>
            <a:r>
              <a:rPr lang="en-GB" sz="3600" dirty="0" err="1"/>
              <a:t>che</a:t>
            </a:r>
            <a:r>
              <a:rPr lang="en-GB" sz="3600" dirty="0"/>
              <a:t> </a:t>
            </a:r>
            <a:r>
              <a:rPr lang="en-GB" sz="3600" dirty="0" err="1"/>
              <a:t>si</a:t>
            </a:r>
            <a:r>
              <a:rPr lang="en-GB" sz="3600" dirty="0"/>
              <a:t> </a:t>
            </a:r>
            <a:r>
              <a:rPr lang="en-GB" sz="3600" dirty="0" err="1"/>
              <a:t>scopre</a:t>
            </a:r>
            <a:r>
              <a:rPr lang="en-GB" sz="3600" dirty="0"/>
              <a:t> e come lo </a:t>
            </a:r>
            <a:r>
              <a:rPr lang="en-GB" sz="3600" dirty="0" err="1"/>
              <a:t>si</a:t>
            </a:r>
            <a:r>
              <a:rPr lang="en-GB" sz="3600" dirty="0"/>
              <a:t> </a:t>
            </a:r>
            <a:r>
              <a:rPr lang="en-GB" sz="3600" dirty="0" err="1"/>
              <a:t>è</a:t>
            </a:r>
            <a:r>
              <a:rPr lang="en-GB" sz="3600" dirty="0"/>
              <a:t> </a:t>
            </a:r>
            <a:r>
              <a:rPr lang="en-GB" sz="3600" dirty="0" err="1"/>
              <a:t>scoperto</a:t>
            </a:r>
            <a:endParaRPr lang="en-GB" sz="3600" dirty="0"/>
          </a:p>
        </p:txBody>
      </p:sp>
    </p:spTree>
    <p:extLst>
      <p:ext uri="{BB962C8B-B14F-4D97-AF65-F5344CB8AC3E}">
        <p14:creationId xmlns:p14="http://schemas.microsoft.com/office/powerpoint/2010/main" val="35907403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88"/>
          <p:cNvSpPr txBox="1"/>
          <p:nvPr/>
        </p:nvSpPr>
        <p:spPr>
          <a:xfrm>
            <a:off x="533400" y="1676400"/>
            <a:ext cx="7923900" cy="184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it" sz="3600" b="1">
                <a:solidFill>
                  <a:schemeClr val="lt1"/>
                </a:solidFill>
                <a:latin typeface="Calibri"/>
                <a:ea typeface="Calibri"/>
                <a:cs typeface="Calibri"/>
                <a:sym typeface="Calibri"/>
              </a:rPr>
              <a:t>Good practices </a:t>
            </a:r>
            <a:endParaRPr sz="3600" b="1">
              <a:solidFill>
                <a:schemeClr val="lt1"/>
              </a:solidFill>
              <a:latin typeface="Calibri"/>
              <a:ea typeface="Calibri"/>
              <a:cs typeface="Calibri"/>
              <a:sym typeface="Calibri"/>
            </a:endParaRPr>
          </a:p>
          <a:p>
            <a:pPr marL="0" lvl="0" indent="0" algn="ctr" rtl="0">
              <a:spcBef>
                <a:spcPts val="0"/>
              </a:spcBef>
              <a:spcAft>
                <a:spcPts val="0"/>
              </a:spcAft>
              <a:buNone/>
            </a:pPr>
            <a:r>
              <a:rPr lang="it" sz="3600">
                <a:solidFill>
                  <a:schemeClr val="lt1"/>
                </a:solidFill>
                <a:latin typeface="Calibri"/>
                <a:ea typeface="Calibri"/>
                <a:cs typeface="Calibri"/>
                <a:sym typeface="Calibri"/>
              </a:rPr>
              <a:t>to make your data </a:t>
            </a:r>
            <a:endParaRPr sz="3600">
              <a:solidFill>
                <a:schemeClr val="lt1"/>
              </a:solidFill>
              <a:latin typeface="Calibri"/>
              <a:ea typeface="Calibri"/>
              <a:cs typeface="Calibri"/>
              <a:sym typeface="Calibri"/>
            </a:endParaRPr>
          </a:p>
          <a:p>
            <a:pPr marL="0" lvl="0" indent="0" algn="ctr" rtl="0">
              <a:spcBef>
                <a:spcPts val="0"/>
              </a:spcBef>
              <a:spcAft>
                <a:spcPts val="0"/>
              </a:spcAft>
              <a:buNone/>
            </a:pPr>
            <a:r>
              <a:rPr lang="it" sz="3600">
                <a:solidFill>
                  <a:schemeClr val="lt1"/>
                </a:solidFill>
                <a:latin typeface="Calibri"/>
                <a:ea typeface="Calibri"/>
                <a:cs typeface="Calibri"/>
                <a:sym typeface="Calibri"/>
              </a:rPr>
              <a:t>FAIR</a:t>
            </a:r>
            <a:endParaRPr sz="3600">
              <a:solidFill>
                <a:schemeClr val="lt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658" name="Google Shape;658;p89"/>
          <p:cNvSpPr txBox="1">
            <a:spLocks noGrp="1"/>
          </p:cNvSpPr>
          <p:nvPr>
            <p:ph type="body" idx="1"/>
          </p:nvPr>
        </p:nvSpPr>
        <p:spPr>
          <a:xfrm>
            <a:off x="729450" y="2078875"/>
            <a:ext cx="7688700" cy="2261100"/>
          </a:xfrm>
          <a:prstGeom prst="rect">
            <a:avLst/>
          </a:prstGeom>
          <a:noFill/>
          <a:ln>
            <a:noFill/>
          </a:ln>
        </p:spPr>
        <p:txBody>
          <a:bodyPr spcFirstLastPara="1" wrap="square" lIns="0" tIns="101250" rIns="0" bIns="0" anchor="t" anchorCtr="0">
            <a:noAutofit/>
          </a:bodyPr>
          <a:lstStyle/>
          <a:p>
            <a:pPr marL="0" lvl="0" indent="0" algn="l" rtl="0">
              <a:lnSpc>
                <a:spcPct val="100000"/>
              </a:lnSpc>
              <a:spcBef>
                <a:spcPts val="0"/>
              </a:spcBef>
              <a:spcAft>
                <a:spcPts val="0"/>
              </a:spcAft>
              <a:buNone/>
            </a:pPr>
            <a:r>
              <a:rPr lang="it" sz="1285" b="1">
                <a:solidFill>
                  <a:schemeClr val="accent3"/>
                </a:solidFill>
              </a:rPr>
              <a:t>Documentation</a:t>
            </a:r>
            <a:br>
              <a:rPr lang="it" sz="1285" b="1">
                <a:solidFill>
                  <a:schemeClr val="accent3"/>
                </a:solidFill>
              </a:rPr>
            </a:br>
            <a:r>
              <a:rPr lang="it" sz="1285">
                <a:latin typeface="Calibri"/>
                <a:ea typeface="Calibri"/>
                <a:cs typeface="Calibri"/>
                <a:sym typeface="Calibri"/>
              </a:rPr>
              <a:t>Gives the context to make your data understandable by others</a:t>
            </a:r>
            <a:endParaRPr sz="1285">
              <a:latin typeface="Calibri"/>
              <a:ea typeface="Calibri"/>
              <a:cs typeface="Calibri"/>
              <a:sym typeface="Calibri"/>
            </a:endParaRPr>
          </a:p>
          <a:p>
            <a:pPr marL="0" lvl="0" indent="0" algn="l" rtl="0">
              <a:lnSpc>
                <a:spcPct val="100000"/>
              </a:lnSpc>
              <a:spcBef>
                <a:spcPts val="600"/>
              </a:spcBef>
              <a:spcAft>
                <a:spcPts val="0"/>
              </a:spcAft>
              <a:buNone/>
            </a:pPr>
            <a:r>
              <a:rPr lang="it" sz="1285" b="1">
                <a:solidFill>
                  <a:schemeClr val="accent3"/>
                </a:solidFill>
              </a:rPr>
              <a:t>Metadata</a:t>
            </a:r>
            <a:br>
              <a:rPr lang="it" sz="1285" b="1"/>
            </a:br>
            <a:r>
              <a:rPr lang="it" sz="1285">
                <a:latin typeface="Calibri"/>
                <a:ea typeface="Calibri"/>
                <a:cs typeface="Calibri"/>
                <a:sym typeface="Calibri"/>
              </a:rPr>
              <a:t>Make your data easy to find</a:t>
            </a:r>
            <a:endParaRPr sz="1285">
              <a:latin typeface="Calibri"/>
              <a:ea typeface="Calibri"/>
              <a:cs typeface="Calibri"/>
              <a:sym typeface="Calibri"/>
            </a:endParaRPr>
          </a:p>
          <a:p>
            <a:pPr marL="0" lvl="0" indent="0" algn="l" rtl="0">
              <a:lnSpc>
                <a:spcPct val="100000"/>
              </a:lnSpc>
              <a:spcBef>
                <a:spcPts val="600"/>
              </a:spcBef>
              <a:spcAft>
                <a:spcPts val="0"/>
              </a:spcAft>
              <a:buNone/>
            </a:pPr>
            <a:r>
              <a:rPr lang="it" sz="1285" b="1">
                <a:solidFill>
                  <a:schemeClr val="accent3"/>
                </a:solidFill>
              </a:rPr>
              <a:t>Data formats</a:t>
            </a:r>
            <a:br>
              <a:rPr lang="it" sz="1285" b="1"/>
            </a:br>
            <a:r>
              <a:rPr lang="it" sz="1285">
                <a:latin typeface="Calibri"/>
                <a:ea typeface="Calibri"/>
                <a:cs typeface="Calibri"/>
                <a:sym typeface="Calibri"/>
              </a:rPr>
              <a:t>Make your data simple to combine to other data and machine readable. </a:t>
            </a:r>
            <a:endParaRPr sz="1285">
              <a:latin typeface="Calibri"/>
              <a:ea typeface="Calibri"/>
              <a:cs typeface="Calibri"/>
              <a:sym typeface="Calibri"/>
            </a:endParaRPr>
          </a:p>
          <a:p>
            <a:pPr marL="0" lvl="0" indent="0" algn="l" rtl="0">
              <a:lnSpc>
                <a:spcPct val="100000"/>
              </a:lnSpc>
              <a:spcBef>
                <a:spcPts val="600"/>
              </a:spcBef>
              <a:spcAft>
                <a:spcPts val="0"/>
              </a:spcAft>
              <a:buNone/>
            </a:pPr>
            <a:r>
              <a:rPr lang="it" sz="1285" b="1">
                <a:solidFill>
                  <a:schemeClr val="accent3"/>
                </a:solidFill>
              </a:rPr>
              <a:t>Access to data</a:t>
            </a:r>
            <a:r>
              <a:rPr lang="it" sz="1285" b="1"/>
              <a:t> </a:t>
            </a:r>
            <a:br>
              <a:rPr lang="it" sz="1285" b="1"/>
            </a:br>
            <a:r>
              <a:rPr lang="it" sz="1285">
                <a:latin typeface="Calibri"/>
                <a:ea typeface="Calibri"/>
                <a:cs typeface="Calibri"/>
                <a:sym typeface="Calibri"/>
              </a:rPr>
              <a:t>It means to decide who will have access to your data and how</a:t>
            </a:r>
            <a:endParaRPr sz="1285">
              <a:latin typeface="Calibri"/>
              <a:ea typeface="Calibri"/>
              <a:cs typeface="Calibri"/>
              <a:sym typeface="Calibri"/>
            </a:endParaRPr>
          </a:p>
          <a:p>
            <a:pPr marL="0" lvl="0" indent="0" algn="l" rtl="0">
              <a:lnSpc>
                <a:spcPct val="100000"/>
              </a:lnSpc>
              <a:spcBef>
                <a:spcPts val="600"/>
              </a:spcBef>
              <a:spcAft>
                <a:spcPts val="0"/>
              </a:spcAft>
              <a:buNone/>
            </a:pPr>
            <a:r>
              <a:rPr lang="it" sz="1285" b="1">
                <a:solidFill>
                  <a:schemeClr val="accent3"/>
                </a:solidFill>
              </a:rPr>
              <a:t>Persistent identifiers</a:t>
            </a:r>
            <a:br>
              <a:rPr lang="it" sz="1285" b="1"/>
            </a:br>
            <a:r>
              <a:rPr lang="it" sz="1285">
                <a:latin typeface="Calibri"/>
                <a:ea typeface="Calibri"/>
                <a:cs typeface="Calibri"/>
                <a:sym typeface="Calibri"/>
              </a:rPr>
              <a:t>Persistent links to data that allows other to find and cite (give credit to) your data.</a:t>
            </a:r>
            <a:endParaRPr sz="1285">
              <a:latin typeface="Calibri"/>
              <a:ea typeface="Calibri"/>
              <a:cs typeface="Calibri"/>
              <a:sym typeface="Calibri"/>
            </a:endParaRPr>
          </a:p>
          <a:p>
            <a:pPr marL="0" lvl="0" indent="0" algn="l" rtl="0">
              <a:lnSpc>
                <a:spcPct val="100000"/>
              </a:lnSpc>
              <a:spcBef>
                <a:spcPts val="600"/>
              </a:spcBef>
              <a:spcAft>
                <a:spcPts val="600"/>
              </a:spcAft>
              <a:buNone/>
            </a:pPr>
            <a:r>
              <a:rPr lang="it" sz="1285" b="1">
                <a:solidFill>
                  <a:schemeClr val="accent3"/>
                </a:solidFill>
              </a:rPr>
              <a:t>Licenses</a:t>
            </a:r>
            <a:br>
              <a:rPr lang="it" sz="1285" b="1">
                <a:solidFill>
                  <a:schemeClr val="lt1"/>
                </a:solidFill>
                <a:highlight>
                  <a:schemeClr val="accent3"/>
                </a:highlight>
              </a:rPr>
            </a:br>
            <a:r>
              <a:rPr lang="it" sz="1285">
                <a:latin typeface="Calibri"/>
                <a:ea typeface="Calibri"/>
                <a:cs typeface="Calibri"/>
                <a:sym typeface="Calibri"/>
              </a:rPr>
              <a:t>Are used to tell others how they can reuse your data. </a:t>
            </a:r>
            <a:endParaRPr sz="1285">
              <a:latin typeface="Calibri"/>
              <a:ea typeface="Calibri"/>
              <a:cs typeface="Calibri"/>
              <a:sym typeface="Calibri"/>
            </a:endParaRPr>
          </a:p>
        </p:txBody>
      </p:sp>
      <p:sp>
        <p:nvSpPr>
          <p:cNvPr id="659" name="Google Shape;659;p89"/>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it" sz="3540"/>
              <a:t>FAIRification basics</a:t>
            </a:r>
            <a:endParaRPr sz="354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90"/>
          <p:cNvSpPr txBox="1">
            <a:spLocks noGrp="1"/>
          </p:cNvSpPr>
          <p:nvPr>
            <p:ph type="body" idx="1"/>
          </p:nvPr>
        </p:nvSpPr>
        <p:spPr>
          <a:xfrm>
            <a:off x="729450" y="2078875"/>
            <a:ext cx="7688700" cy="2261100"/>
          </a:xfrm>
          <a:prstGeom prst="rect">
            <a:avLst/>
          </a:prstGeom>
          <a:noFill/>
          <a:ln>
            <a:noFill/>
          </a:ln>
        </p:spPr>
        <p:txBody>
          <a:bodyPr spcFirstLastPara="1" wrap="square" lIns="0" tIns="101250" rIns="0" bIns="0" anchor="t" anchorCtr="0">
            <a:noAutofit/>
          </a:bodyPr>
          <a:lstStyle/>
          <a:p>
            <a:pPr marL="215900" lvl="0" indent="-207009" algn="l" rtl="0">
              <a:lnSpc>
                <a:spcPct val="70000"/>
              </a:lnSpc>
              <a:spcBef>
                <a:spcPts val="0"/>
              </a:spcBef>
              <a:spcAft>
                <a:spcPts val="0"/>
              </a:spcAft>
              <a:buClr>
                <a:srgbClr val="6A6A6A"/>
              </a:buClr>
              <a:buSzPts val="1660"/>
              <a:buFont typeface="Calibri"/>
              <a:buChar char="•"/>
            </a:pPr>
            <a:r>
              <a:rPr lang="it" sz="1660" b="0">
                <a:latin typeface="Calibri"/>
                <a:ea typeface="Calibri"/>
                <a:cs typeface="Calibri"/>
                <a:sym typeface="Calibri"/>
              </a:rPr>
              <a:t>Specifies the context that led to the creation/collection of your data to make them understandable </a:t>
            </a:r>
            <a:endParaRPr sz="1660">
              <a:latin typeface="Calibri"/>
              <a:ea typeface="Calibri"/>
              <a:cs typeface="Calibri"/>
              <a:sym typeface="Calibri"/>
            </a:endParaRPr>
          </a:p>
          <a:p>
            <a:pPr marL="215900" lvl="0" indent="-207009" algn="l" rtl="0">
              <a:lnSpc>
                <a:spcPct val="70000"/>
              </a:lnSpc>
              <a:spcBef>
                <a:spcPts val="700"/>
              </a:spcBef>
              <a:spcAft>
                <a:spcPts val="0"/>
              </a:spcAft>
              <a:buClr>
                <a:srgbClr val="6A6A6A"/>
              </a:buClr>
              <a:buSzPts val="1660"/>
              <a:buFont typeface="Calibri"/>
              <a:buChar char="•"/>
            </a:pPr>
            <a:r>
              <a:rPr lang="it" sz="1660" b="0">
                <a:latin typeface="Calibri"/>
                <a:ea typeface="Calibri"/>
                <a:cs typeface="Calibri"/>
                <a:sym typeface="Calibri"/>
              </a:rPr>
              <a:t>At the beginning of a new (project) activity, you need to clearly define with your colleagues the strategy to structure and document your data. </a:t>
            </a:r>
            <a:endParaRPr sz="1660">
              <a:latin typeface="Calibri"/>
              <a:ea typeface="Calibri"/>
              <a:cs typeface="Calibri"/>
              <a:sym typeface="Calibri"/>
            </a:endParaRPr>
          </a:p>
          <a:p>
            <a:pPr marL="215900" lvl="0" indent="-207009" algn="l" rtl="0">
              <a:lnSpc>
                <a:spcPct val="70000"/>
              </a:lnSpc>
              <a:spcBef>
                <a:spcPts val="700"/>
              </a:spcBef>
              <a:spcAft>
                <a:spcPts val="0"/>
              </a:spcAft>
              <a:buClr>
                <a:srgbClr val="6A6A6A"/>
              </a:buClr>
              <a:buSzPts val="1660"/>
              <a:buFont typeface="Calibri"/>
              <a:buChar char="•"/>
            </a:pPr>
            <a:r>
              <a:rPr lang="it" sz="1660" b="0">
                <a:latin typeface="Calibri"/>
                <a:ea typeface="Calibri"/>
                <a:cs typeface="Calibri"/>
                <a:sym typeface="Calibri"/>
              </a:rPr>
              <a:t>Document every detail of data collection/generation:</a:t>
            </a:r>
            <a:endParaRPr sz="1660">
              <a:latin typeface="Calibri"/>
              <a:ea typeface="Calibri"/>
              <a:cs typeface="Calibri"/>
              <a:sym typeface="Calibri"/>
            </a:endParaRPr>
          </a:p>
          <a:p>
            <a:pPr marL="469900" lvl="1" indent="-188595" algn="l" rtl="0">
              <a:lnSpc>
                <a:spcPct val="70000"/>
              </a:lnSpc>
              <a:spcBef>
                <a:spcPts val="600"/>
              </a:spcBef>
              <a:spcAft>
                <a:spcPts val="0"/>
              </a:spcAft>
              <a:buSzPts val="1170"/>
              <a:buFont typeface="Calibri"/>
              <a:buChar char="○"/>
            </a:pPr>
            <a:r>
              <a:rPr lang="it" sz="1660">
                <a:latin typeface="Calibri"/>
                <a:ea typeface="Calibri"/>
                <a:cs typeface="Calibri"/>
                <a:sym typeface="Calibri"/>
              </a:rPr>
              <a:t>Methods</a:t>
            </a:r>
            <a:endParaRPr sz="1660">
              <a:latin typeface="Calibri"/>
              <a:ea typeface="Calibri"/>
              <a:cs typeface="Calibri"/>
              <a:sym typeface="Calibri"/>
            </a:endParaRPr>
          </a:p>
          <a:p>
            <a:pPr marL="469900" lvl="1" indent="-188595" algn="l" rtl="0">
              <a:lnSpc>
                <a:spcPct val="70000"/>
              </a:lnSpc>
              <a:spcBef>
                <a:spcPts val="600"/>
              </a:spcBef>
              <a:spcAft>
                <a:spcPts val="0"/>
              </a:spcAft>
              <a:buSzPts val="1170"/>
              <a:buFont typeface="Calibri"/>
              <a:buChar char="○"/>
            </a:pPr>
            <a:r>
              <a:rPr lang="it" sz="1660">
                <a:latin typeface="Calibri"/>
                <a:ea typeface="Calibri"/>
                <a:cs typeface="Calibri"/>
                <a:sym typeface="Calibri"/>
              </a:rPr>
              <a:t>Tools</a:t>
            </a:r>
            <a:endParaRPr sz="1660">
              <a:latin typeface="Calibri"/>
              <a:ea typeface="Calibri"/>
              <a:cs typeface="Calibri"/>
              <a:sym typeface="Calibri"/>
            </a:endParaRPr>
          </a:p>
          <a:p>
            <a:pPr marL="469900" lvl="1" indent="-188595" algn="l" rtl="0">
              <a:lnSpc>
                <a:spcPct val="70000"/>
              </a:lnSpc>
              <a:spcBef>
                <a:spcPts val="600"/>
              </a:spcBef>
              <a:spcAft>
                <a:spcPts val="0"/>
              </a:spcAft>
              <a:buSzPts val="1170"/>
              <a:buFont typeface="Calibri"/>
              <a:buChar char="○"/>
            </a:pPr>
            <a:r>
              <a:rPr lang="it" sz="1660">
                <a:latin typeface="Calibri"/>
                <a:ea typeface="Calibri"/>
                <a:cs typeface="Calibri"/>
                <a:sym typeface="Calibri"/>
              </a:rPr>
              <a:t>Software </a:t>
            </a:r>
            <a:endParaRPr sz="1660">
              <a:latin typeface="Calibri"/>
              <a:ea typeface="Calibri"/>
              <a:cs typeface="Calibri"/>
              <a:sym typeface="Calibri"/>
            </a:endParaRPr>
          </a:p>
          <a:p>
            <a:pPr marL="469900" lvl="1" indent="-188595" algn="l" rtl="0">
              <a:lnSpc>
                <a:spcPct val="70000"/>
              </a:lnSpc>
              <a:spcBef>
                <a:spcPts val="600"/>
              </a:spcBef>
              <a:spcAft>
                <a:spcPts val="0"/>
              </a:spcAft>
              <a:buSzPts val="1170"/>
              <a:buFont typeface="Calibri"/>
              <a:buChar char="○"/>
            </a:pPr>
            <a:r>
              <a:rPr lang="it" sz="1660">
                <a:latin typeface="Calibri"/>
                <a:ea typeface="Calibri"/>
                <a:cs typeface="Calibri"/>
                <a:sym typeface="Calibri"/>
              </a:rPr>
              <a:t>Processes (who worked with the data? What did he/she did with the data? What are the relation to other data and/or publications?)</a:t>
            </a:r>
            <a:endParaRPr sz="1660">
              <a:latin typeface="Calibri"/>
              <a:ea typeface="Calibri"/>
              <a:cs typeface="Calibri"/>
              <a:sym typeface="Calibri"/>
            </a:endParaRPr>
          </a:p>
          <a:p>
            <a:pPr marL="469900" lvl="1" indent="-188595" algn="l" rtl="0">
              <a:lnSpc>
                <a:spcPct val="70000"/>
              </a:lnSpc>
              <a:spcBef>
                <a:spcPts val="600"/>
              </a:spcBef>
              <a:spcAft>
                <a:spcPts val="0"/>
              </a:spcAft>
              <a:buSzPts val="1170"/>
              <a:buFont typeface="Calibri"/>
              <a:buChar char="○"/>
            </a:pPr>
            <a:r>
              <a:rPr lang="it" sz="1660">
                <a:latin typeface="Calibri"/>
                <a:ea typeface="Calibri"/>
                <a:cs typeface="Calibri"/>
                <a:sym typeface="Calibri"/>
              </a:rPr>
              <a:t>Metadata</a:t>
            </a:r>
            <a:endParaRPr sz="1660">
              <a:latin typeface="Calibri"/>
              <a:ea typeface="Calibri"/>
              <a:cs typeface="Calibri"/>
              <a:sym typeface="Calibri"/>
            </a:endParaRPr>
          </a:p>
          <a:p>
            <a:pPr marL="215900" lvl="0" indent="-101600" algn="l" rtl="0">
              <a:lnSpc>
                <a:spcPct val="70000"/>
              </a:lnSpc>
              <a:spcBef>
                <a:spcPts val="700"/>
              </a:spcBef>
              <a:spcAft>
                <a:spcPts val="0"/>
              </a:spcAft>
              <a:buClr>
                <a:srgbClr val="6A6A6A"/>
              </a:buClr>
              <a:buSzPts val="1260"/>
              <a:buFont typeface="Arial"/>
              <a:buNone/>
            </a:pPr>
            <a:endParaRPr sz="1870" b="0">
              <a:latin typeface="Calibri"/>
              <a:ea typeface="Calibri"/>
              <a:cs typeface="Calibri"/>
              <a:sym typeface="Calibri"/>
            </a:endParaRPr>
          </a:p>
        </p:txBody>
      </p:sp>
      <p:sp>
        <p:nvSpPr>
          <p:cNvPr id="666" name="Google Shape;666;p90"/>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it" sz="3540"/>
              <a:t>Documentation</a:t>
            </a:r>
            <a:endParaRPr sz="354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pic>
        <p:nvPicPr>
          <p:cNvPr id="672" name="Google Shape;672;p91"/>
          <p:cNvPicPr preferRelativeResize="0"/>
          <p:nvPr/>
        </p:nvPicPr>
        <p:blipFill rotWithShape="1">
          <a:blip r:embed="rId3">
            <a:alphaModFix/>
          </a:blip>
          <a:srcRect b="43652"/>
          <a:stretch/>
        </p:blipFill>
        <p:spPr>
          <a:xfrm>
            <a:off x="4699249" y="758574"/>
            <a:ext cx="4143026" cy="2795350"/>
          </a:xfrm>
          <a:prstGeom prst="rect">
            <a:avLst/>
          </a:prstGeom>
          <a:noFill/>
          <a:ln>
            <a:noFill/>
          </a:ln>
        </p:spPr>
      </p:pic>
      <p:sp>
        <p:nvSpPr>
          <p:cNvPr id="673" name="Google Shape;673;p91"/>
          <p:cNvSpPr txBox="1">
            <a:spLocks noGrp="1"/>
          </p:cNvSpPr>
          <p:nvPr>
            <p:ph type="body" idx="1"/>
          </p:nvPr>
        </p:nvSpPr>
        <p:spPr>
          <a:xfrm>
            <a:off x="729450" y="2155075"/>
            <a:ext cx="7688700" cy="2261100"/>
          </a:xfrm>
          <a:prstGeom prst="rect">
            <a:avLst/>
          </a:prstGeom>
          <a:noFill/>
          <a:ln>
            <a:noFill/>
          </a:ln>
        </p:spPr>
        <p:txBody>
          <a:bodyPr spcFirstLastPara="1" wrap="square" lIns="0" tIns="101250" rIns="0" bIns="0" anchor="t" anchorCtr="0">
            <a:normAutofit lnSpcReduction="10000"/>
          </a:bodyPr>
          <a:lstStyle/>
          <a:p>
            <a:pPr marL="215900" lvl="0" indent="-215900" algn="l" rtl="0">
              <a:lnSpc>
                <a:spcPct val="80000"/>
              </a:lnSpc>
              <a:spcBef>
                <a:spcPts val="0"/>
              </a:spcBef>
              <a:spcAft>
                <a:spcPts val="0"/>
              </a:spcAft>
              <a:buClr>
                <a:srgbClr val="6A6A6A"/>
              </a:buClr>
              <a:buSzPts val="1800"/>
              <a:buFont typeface="Calibri"/>
              <a:buChar char="•"/>
            </a:pPr>
            <a:r>
              <a:rPr lang="it" sz="2100" b="0">
                <a:latin typeface="Calibri"/>
                <a:ea typeface="Calibri"/>
                <a:cs typeface="Calibri"/>
                <a:sym typeface="Calibri"/>
              </a:rPr>
              <a:t>Data describing data</a:t>
            </a:r>
            <a:endParaRPr>
              <a:latin typeface="Calibri"/>
              <a:ea typeface="Calibri"/>
              <a:cs typeface="Calibri"/>
              <a:sym typeface="Calibri"/>
            </a:endParaRPr>
          </a:p>
          <a:p>
            <a:pPr marL="215900" lvl="0" indent="-215900" algn="l" rtl="0">
              <a:lnSpc>
                <a:spcPct val="80000"/>
              </a:lnSpc>
              <a:spcBef>
                <a:spcPts val="700"/>
              </a:spcBef>
              <a:spcAft>
                <a:spcPts val="0"/>
              </a:spcAft>
              <a:buClr>
                <a:srgbClr val="6A6A6A"/>
              </a:buClr>
              <a:buSzPts val="1800"/>
              <a:buFont typeface="Calibri"/>
              <a:buChar char="•"/>
            </a:pPr>
            <a:r>
              <a:rPr lang="it" sz="2100" b="0">
                <a:latin typeface="Calibri"/>
                <a:ea typeface="Calibri"/>
                <a:cs typeface="Calibri"/>
                <a:sym typeface="Calibri"/>
              </a:rPr>
              <a:t>Very important for:</a:t>
            </a:r>
            <a:endParaRPr>
              <a:latin typeface="Calibri"/>
              <a:ea typeface="Calibri"/>
              <a:cs typeface="Calibri"/>
              <a:sym typeface="Calibri"/>
            </a:endParaRPr>
          </a:p>
          <a:p>
            <a:pPr marL="469900" lvl="1" indent="-215900" algn="l" rtl="0">
              <a:lnSpc>
                <a:spcPct val="80000"/>
              </a:lnSpc>
              <a:spcBef>
                <a:spcPts val="600"/>
              </a:spcBef>
              <a:spcAft>
                <a:spcPts val="0"/>
              </a:spcAft>
              <a:buSzPts val="1600"/>
              <a:buFont typeface="Calibri"/>
              <a:buChar char="○"/>
            </a:pPr>
            <a:r>
              <a:rPr lang="it" sz="1900">
                <a:latin typeface="Calibri"/>
                <a:ea typeface="Calibri"/>
                <a:cs typeface="Calibri"/>
                <a:sym typeface="Calibri"/>
              </a:rPr>
              <a:t>Access</a:t>
            </a:r>
            <a:endParaRPr>
              <a:latin typeface="Calibri"/>
              <a:ea typeface="Calibri"/>
              <a:cs typeface="Calibri"/>
              <a:sym typeface="Calibri"/>
            </a:endParaRPr>
          </a:p>
          <a:p>
            <a:pPr marL="469900" lvl="1" indent="-215900" algn="l" rtl="0">
              <a:lnSpc>
                <a:spcPct val="80000"/>
              </a:lnSpc>
              <a:spcBef>
                <a:spcPts val="600"/>
              </a:spcBef>
              <a:spcAft>
                <a:spcPts val="0"/>
              </a:spcAft>
              <a:buSzPts val="1600"/>
              <a:buFont typeface="Calibri"/>
              <a:buChar char="○"/>
            </a:pPr>
            <a:r>
              <a:rPr lang="it" sz="1900">
                <a:latin typeface="Calibri"/>
                <a:ea typeface="Calibri"/>
                <a:cs typeface="Calibri"/>
                <a:sym typeface="Calibri"/>
              </a:rPr>
              <a:t>Comprehension</a:t>
            </a:r>
            <a:endParaRPr sz="1900">
              <a:latin typeface="Calibri"/>
              <a:ea typeface="Calibri"/>
              <a:cs typeface="Calibri"/>
              <a:sym typeface="Calibri"/>
            </a:endParaRPr>
          </a:p>
          <a:p>
            <a:pPr marL="469900" lvl="1" indent="-215900" algn="l" rtl="0">
              <a:lnSpc>
                <a:spcPct val="80000"/>
              </a:lnSpc>
              <a:spcBef>
                <a:spcPts val="600"/>
              </a:spcBef>
              <a:spcAft>
                <a:spcPts val="0"/>
              </a:spcAft>
              <a:buSzPts val="1600"/>
              <a:buFont typeface="Calibri"/>
              <a:buChar char="○"/>
            </a:pPr>
            <a:r>
              <a:rPr lang="it" sz="1900">
                <a:latin typeface="Calibri"/>
                <a:ea typeface="Calibri"/>
                <a:cs typeface="Calibri"/>
                <a:sym typeface="Calibri"/>
              </a:rPr>
              <a:t>Process</a:t>
            </a:r>
            <a:endParaRPr sz="1900">
              <a:latin typeface="Calibri"/>
              <a:ea typeface="Calibri"/>
              <a:cs typeface="Calibri"/>
              <a:sym typeface="Calibri"/>
            </a:endParaRPr>
          </a:p>
          <a:p>
            <a:pPr marL="215900" lvl="0" indent="-215900" algn="l" rtl="0">
              <a:lnSpc>
                <a:spcPct val="80000"/>
              </a:lnSpc>
              <a:spcBef>
                <a:spcPts val="700"/>
              </a:spcBef>
              <a:spcAft>
                <a:spcPts val="0"/>
              </a:spcAft>
              <a:buClr>
                <a:srgbClr val="6A6A6A"/>
              </a:buClr>
              <a:buSzPts val="1800"/>
              <a:buFont typeface="Arial"/>
              <a:buChar char="•"/>
            </a:pPr>
            <a:r>
              <a:rPr lang="it" sz="2100" b="0">
                <a:latin typeface="Calibri"/>
                <a:ea typeface="Calibri"/>
                <a:cs typeface="Calibri"/>
                <a:sym typeface="Calibri"/>
              </a:rPr>
              <a:t>Use your discipline specific standards: you will spend less time </a:t>
            </a:r>
            <a:r>
              <a:rPr lang="it" sz="2100">
                <a:latin typeface="Calibri"/>
                <a:ea typeface="Calibri"/>
                <a:cs typeface="Calibri"/>
                <a:sym typeface="Calibri"/>
              </a:rPr>
              <a:t>curating and interpreting data </a:t>
            </a:r>
            <a:r>
              <a:rPr lang="it" sz="2100" b="0">
                <a:latin typeface="Calibri"/>
                <a:ea typeface="Calibri"/>
                <a:cs typeface="Calibri"/>
                <a:sym typeface="Calibri"/>
              </a:rPr>
              <a:t>and more time to actually make science! </a:t>
            </a:r>
            <a:endParaRPr>
              <a:latin typeface="Calibri"/>
              <a:ea typeface="Calibri"/>
              <a:cs typeface="Calibri"/>
              <a:sym typeface="Calibri"/>
            </a:endParaRPr>
          </a:p>
        </p:txBody>
      </p:sp>
      <p:sp>
        <p:nvSpPr>
          <p:cNvPr id="674" name="Google Shape;674;p9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it" sz="3540"/>
              <a:t>Metadata</a:t>
            </a:r>
            <a:endParaRPr sz="354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pic>
        <p:nvPicPr>
          <p:cNvPr id="680" name="Google Shape;680;p92" descr="Lente di ingrandimento"/>
          <p:cNvPicPr preferRelativeResize="0"/>
          <p:nvPr/>
        </p:nvPicPr>
        <p:blipFill rotWithShape="1">
          <a:blip r:embed="rId3">
            <a:alphaModFix/>
          </a:blip>
          <a:srcRect l="29" r="39"/>
          <a:stretch/>
        </p:blipFill>
        <p:spPr>
          <a:xfrm>
            <a:off x="6490674" y="1736574"/>
            <a:ext cx="1292400" cy="1296000"/>
          </a:xfrm>
          <a:prstGeom prst="ellipse">
            <a:avLst/>
          </a:prstGeom>
          <a:solidFill>
            <a:srgbClr val="FEFFFF"/>
          </a:solidFill>
          <a:ln w="79375" cap="flat" cmpd="sng">
            <a:solidFill>
              <a:srgbClr val="3889DE"/>
            </a:solidFill>
            <a:prstDash val="solid"/>
            <a:round/>
            <a:headEnd type="none" w="sm" len="sm"/>
            <a:tailEnd type="none" w="sm" len="sm"/>
          </a:ln>
        </p:spPr>
      </p:pic>
      <p:sp>
        <p:nvSpPr>
          <p:cNvPr id="681" name="Google Shape;681;p92"/>
          <p:cNvSpPr txBox="1"/>
          <p:nvPr/>
        </p:nvSpPr>
        <p:spPr>
          <a:xfrm>
            <a:off x="5826225" y="3032575"/>
            <a:ext cx="2840400" cy="1992900"/>
          </a:xfrm>
          <a:prstGeom prst="rect">
            <a:avLst/>
          </a:prstGeom>
          <a:noFill/>
          <a:ln>
            <a:noFill/>
          </a:ln>
        </p:spPr>
        <p:txBody>
          <a:bodyPr spcFirstLastPara="1" wrap="square" lIns="0" tIns="72000" rIns="0" bIns="0" anchor="t" anchorCtr="0">
            <a:noAutofit/>
          </a:bodyPr>
          <a:lstStyle/>
          <a:p>
            <a:pPr marL="0" lvl="0" indent="0" algn="ctr" rtl="0">
              <a:spcBef>
                <a:spcPts val="0"/>
              </a:spcBef>
              <a:spcAft>
                <a:spcPts val="0"/>
              </a:spcAft>
              <a:buNone/>
            </a:pPr>
            <a:endParaRPr sz="1200">
              <a:solidFill>
                <a:srgbClr val="2D3292"/>
              </a:solidFill>
              <a:latin typeface="Calibri"/>
              <a:ea typeface="Calibri"/>
              <a:cs typeface="Calibri"/>
              <a:sym typeface="Calibri"/>
            </a:endParaRPr>
          </a:p>
          <a:p>
            <a:pPr marL="0" lvl="0" indent="0" algn="l" rtl="0">
              <a:spcBef>
                <a:spcPts val="0"/>
              </a:spcBef>
              <a:spcAft>
                <a:spcPts val="0"/>
              </a:spcAft>
              <a:buNone/>
            </a:pPr>
            <a:r>
              <a:rPr lang="it" sz="1200">
                <a:solidFill>
                  <a:srgbClr val="353535"/>
                </a:solidFill>
                <a:latin typeface="Calibri"/>
                <a:ea typeface="Calibri"/>
                <a:cs typeface="Calibri"/>
                <a:sym typeface="Calibri"/>
              </a:rPr>
              <a:t>F1. (meta) data are assigned a globally unique and persistent identifier</a:t>
            </a:r>
            <a:endParaRPr sz="1200">
              <a:solidFill>
                <a:srgbClr val="353535"/>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it" sz="1200">
                <a:solidFill>
                  <a:srgbClr val="353535"/>
                </a:solidFill>
                <a:latin typeface="Calibri"/>
                <a:ea typeface="Calibri"/>
                <a:cs typeface="Calibri"/>
                <a:sym typeface="Calibri"/>
              </a:rPr>
              <a:t>F2. data are described with rich metadata </a:t>
            </a:r>
            <a:endParaRPr sz="1200">
              <a:solidFill>
                <a:srgbClr val="353535"/>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it" sz="1200">
                <a:solidFill>
                  <a:srgbClr val="353535"/>
                </a:solidFill>
                <a:latin typeface="Calibri"/>
                <a:ea typeface="Calibri"/>
                <a:cs typeface="Calibri"/>
                <a:sym typeface="Calibri"/>
              </a:rPr>
              <a:t>F3. metadata clearly and explicitly include the identifier of the data it describes</a:t>
            </a:r>
            <a:endParaRPr sz="1200">
              <a:solidFill>
                <a:srgbClr val="353535"/>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it" sz="1200">
                <a:solidFill>
                  <a:srgbClr val="353535"/>
                </a:solidFill>
                <a:latin typeface="Calibri"/>
                <a:ea typeface="Calibri"/>
                <a:cs typeface="Calibri"/>
                <a:sym typeface="Calibri"/>
              </a:rPr>
              <a:t>F4. (meta)data are registered or indexed in a searchable resource</a:t>
            </a:r>
            <a:endParaRPr sz="1200">
              <a:solidFill>
                <a:srgbClr val="353535"/>
              </a:solidFill>
              <a:latin typeface="Calibri"/>
              <a:ea typeface="Calibri"/>
              <a:cs typeface="Calibri"/>
              <a:sym typeface="Calibri"/>
            </a:endParaRPr>
          </a:p>
          <a:p>
            <a:pPr marL="0" lvl="0" indent="0" algn="ctr" rtl="0">
              <a:spcBef>
                <a:spcPts val="3900"/>
              </a:spcBef>
              <a:spcAft>
                <a:spcPts val="0"/>
              </a:spcAft>
              <a:buClr>
                <a:schemeClr val="dk1"/>
              </a:buClr>
              <a:buSzPts val="1100"/>
              <a:buFont typeface="Arial"/>
              <a:buNone/>
            </a:pPr>
            <a:endParaRPr>
              <a:solidFill>
                <a:srgbClr val="353535"/>
              </a:solidFill>
              <a:latin typeface="Calibri"/>
              <a:ea typeface="Calibri"/>
              <a:cs typeface="Calibri"/>
              <a:sym typeface="Calibri"/>
            </a:endParaRPr>
          </a:p>
          <a:p>
            <a:pPr marL="0" lvl="0" indent="0" algn="ctr" rtl="0">
              <a:spcBef>
                <a:spcPts val="3900"/>
              </a:spcBef>
              <a:spcAft>
                <a:spcPts val="0"/>
              </a:spcAft>
              <a:buNone/>
            </a:pPr>
            <a:endParaRPr>
              <a:solidFill>
                <a:srgbClr val="353535"/>
              </a:solidFill>
              <a:latin typeface="Calibri"/>
              <a:ea typeface="Calibri"/>
              <a:cs typeface="Calibri"/>
              <a:sym typeface="Calibri"/>
            </a:endParaRPr>
          </a:p>
        </p:txBody>
      </p:sp>
      <p:sp>
        <p:nvSpPr>
          <p:cNvPr id="682" name="Google Shape;682;p92"/>
          <p:cNvSpPr txBox="1"/>
          <p:nvPr/>
        </p:nvSpPr>
        <p:spPr>
          <a:xfrm>
            <a:off x="626300" y="2011350"/>
            <a:ext cx="4374900" cy="2719200"/>
          </a:xfrm>
          <a:prstGeom prst="rect">
            <a:avLst/>
          </a:prstGeom>
          <a:noFill/>
          <a:ln>
            <a:noFill/>
          </a:ln>
        </p:spPr>
        <p:txBody>
          <a:bodyPr spcFirstLastPara="1" wrap="square" lIns="91425" tIns="91425" rIns="91425" bIns="91425" anchor="t" anchorCtr="0">
            <a:spAutoFit/>
          </a:bodyPr>
          <a:lstStyle/>
          <a:p>
            <a:pPr marL="215900" lvl="0" indent="-184150" algn="l" rtl="0">
              <a:spcBef>
                <a:spcPts val="0"/>
              </a:spcBef>
              <a:spcAft>
                <a:spcPts val="0"/>
              </a:spcAft>
              <a:buClr>
                <a:schemeClr val="dk2"/>
              </a:buClr>
              <a:buSzPts val="1700"/>
              <a:buFont typeface="Calibri"/>
              <a:buChar char="•"/>
            </a:pPr>
            <a:r>
              <a:rPr lang="it" sz="1700">
                <a:solidFill>
                  <a:schemeClr val="dk2"/>
                </a:solidFill>
                <a:latin typeface="Calibri"/>
                <a:ea typeface="Calibri"/>
                <a:cs typeface="Calibri"/>
                <a:sym typeface="Calibri"/>
              </a:rPr>
              <a:t>The first step in (re)using data is to find them. </a:t>
            </a:r>
            <a:endParaRPr sz="1700" b="1">
              <a:solidFill>
                <a:schemeClr val="dk2"/>
              </a:solidFill>
              <a:latin typeface="Calibri"/>
              <a:ea typeface="Calibri"/>
              <a:cs typeface="Calibri"/>
              <a:sym typeface="Calibri"/>
            </a:endParaRPr>
          </a:p>
          <a:p>
            <a:pPr marL="215900" lvl="0" indent="-184150" algn="l" rtl="0">
              <a:spcBef>
                <a:spcPts val="700"/>
              </a:spcBef>
              <a:spcAft>
                <a:spcPts val="0"/>
              </a:spcAft>
              <a:buClr>
                <a:schemeClr val="dk2"/>
              </a:buClr>
              <a:buSzPts val="1700"/>
              <a:buFont typeface="Calibri"/>
              <a:buChar char="•"/>
            </a:pPr>
            <a:r>
              <a:rPr lang="it" sz="1700">
                <a:solidFill>
                  <a:schemeClr val="dk2"/>
                </a:solidFill>
                <a:latin typeface="Calibri"/>
                <a:ea typeface="Calibri"/>
                <a:cs typeface="Calibri"/>
                <a:sym typeface="Calibri"/>
              </a:rPr>
              <a:t>Metadata and data should be easy to find for both humans and computers. </a:t>
            </a:r>
            <a:endParaRPr sz="1700" b="1">
              <a:solidFill>
                <a:schemeClr val="dk2"/>
              </a:solidFill>
              <a:latin typeface="Calibri"/>
              <a:ea typeface="Calibri"/>
              <a:cs typeface="Calibri"/>
              <a:sym typeface="Calibri"/>
            </a:endParaRPr>
          </a:p>
          <a:p>
            <a:pPr marL="215900" lvl="0" indent="-184150" algn="l" rtl="0">
              <a:spcBef>
                <a:spcPts val="700"/>
              </a:spcBef>
              <a:spcAft>
                <a:spcPts val="0"/>
              </a:spcAft>
              <a:buClr>
                <a:schemeClr val="dk2"/>
              </a:buClr>
              <a:buSzPts val="1700"/>
              <a:buChar char="•"/>
            </a:pPr>
            <a:r>
              <a:rPr lang="it" sz="1700">
                <a:solidFill>
                  <a:schemeClr val="dk2"/>
                </a:solidFill>
                <a:latin typeface="Calibri"/>
                <a:ea typeface="Calibri"/>
                <a:cs typeface="Calibri"/>
                <a:sym typeface="Calibri"/>
              </a:rPr>
              <a:t>Machine-readable metadata are essential for automatic discovery of datasets and services, so this is an essential component of the </a:t>
            </a:r>
            <a:r>
              <a:rPr lang="it" sz="1700" b="1" u="sng">
                <a:solidFill>
                  <a:schemeClr val="dk2"/>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FAIRification process</a:t>
            </a:r>
            <a:r>
              <a:rPr lang="it" sz="1700">
                <a:solidFill>
                  <a:schemeClr val="dk2"/>
                </a:solidFill>
                <a:latin typeface="Calibri"/>
                <a:ea typeface="Calibri"/>
                <a:cs typeface="Calibri"/>
                <a:sym typeface="Calibri"/>
              </a:rPr>
              <a:t>.</a:t>
            </a:r>
            <a:endParaRPr sz="1700" b="1">
              <a:solidFill>
                <a:schemeClr val="dk2"/>
              </a:solidFill>
              <a:latin typeface="Calibri"/>
              <a:ea typeface="Calibri"/>
              <a:cs typeface="Calibri"/>
              <a:sym typeface="Calibri"/>
            </a:endParaRPr>
          </a:p>
          <a:p>
            <a:pPr marL="0" lvl="0" indent="0" algn="l" rtl="0">
              <a:spcBef>
                <a:spcPts val="0"/>
              </a:spcBef>
              <a:spcAft>
                <a:spcPts val="0"/>
              </a:spcAft>
              <a:buNone/>
            </a:pPr>
            <a:endParaRPr sz="1700">
              <a:solidFill>
                <a:schemeClr val="dk2"/>
              </a:solidFill>
              <a:latin typeface="Calibri"/>
              <a:ea typeface="Calibri"/>
              <a:cs typeface="Calibri"/>
              <a:sym typeface="Calibri"/>
            </a:endParaRPr>
          </a:p>
        </p:txBody>
      </p:sp>
      <p:sp>
        <p:nvSpPr>
          <p:cNvPr id="683" name="Google Shape;683;p92"/>
          <p:cNvSpPr txBox="1">
            <a:spLocks noGrp="1"/>
          </p:cNvSpPr>
          <p:nvPr>
            <p:ph type="ctr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Findable</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93"/>
          <p:cNvSpPr txBox="1">
            <a:spLocks noGrp="1"/>
          </p:cNvSpPr>
          <p:nvPr>
            <p:ph type="body" idx="4294967295"/>
          </p:nvPr>
        </p:nvSpPr>
        <p:spPr>
          <a:xfrm>
            <a:off x="785100" y="2866475"/>
            <a:ext cx="7694700" cy="1788000"/>
          </a:xfrm>
          <a:prstGeom prst="rect">
            <a:avLst/>
          </a:prstGeom>
          <a:noFill/>
          <a:ln>
            <a:noFill/>
          </a:ln>
        </p:spPr>
        <p:txBody>
          <a:bodyPr spcFirstLastPara="1" wrap="square" lIns="0" tIns="101250" rIns="0" bIns="101250" anchor="t" anchorCtr="0">
            <a:normAutofit/>
          </a:bodyPr>
          <a:lstStyle/>
          <a:p>
            <a:pPr marL="0" lvl="0" indent="0" algn="l" rtl="0">
              <a:lnSpc>
                <a:spcPct val="100000"/>
              </a:lnSpc>
              <a:spcBef>
                <a:spcPts val="0"/>
              </a:spcBef>
              <a:spcAft>
                <a:spcPts val="0"/>
              </a:spcAft>
              <a:buClr>
                <a:srgbClr val="353535"/>
              </a:buClr>
              <a:buSzPts val="1100"/>
              <a:buFont typeface="Helvetica Neue"/>
              <a:buNone/>
            </a:pPr>
            <a:r>
              <a:rPr lang="it" sz="1800">
                <a:solidFill>
                  <a:schemeClr val="lt1"/>
                </a:solidFill>
                <a:highlight>
                  <a:schemeClr val="dk1"/>
                </a:highlight>
                <a:latin typeface="Calibri"/>
                <a:ea typeface="Calibri"/>
                <a:cs typeface="Calibri"/>
                <a:sym typeface="Calibri"/>
              </a:rPr>
              <a:t>Persistent identifiers need to be assigned by an entity that can ensure the persistency of the link to the object.</a:t>
            </a:r>
            <a:endParaRPr sz="1800">
              <a:solidFill>
                <a:schemeClr val="lt1"/>
              </a:solidFill>
              <a:highlight>
                <a:schemeClr val="dk1"/>
              </a:highlight>
              <a:latin typeface="Calibri"/>
              <a:ea typeface="Calibri"/>
              <a:cs typeface="Calibri"/>
              <a:sym typeface="Calibri"/>
            </a:endParaRPr>
          </a:p>
          <a:p>
            <a:pPr marL="0" lvl="0" indent="0" algn="l" rtl="0">
              <a:lnSpc>
                <a:spcPct val="100000"/>
              </a:lnSpc>
              <a:spcBef>
                <a:spcPts val="0"/>
              </a:spcBef>
              <a:spcAft>
                <a:spcPts val="0"/>
              </a:spcAft>
              <a:buClr>
                <a:srgbClr val="353535"/>
              </a:buClr>
              <a:buSzPts val="1100"/>
              <a:buFont typeface="Helvetica Neue"/>
              <a:buNone/>
            </a:pPr>
            <a:endParaRPr sz="1800">
              <a:latin typeface="Calibri"/>
              <a:ea typeface="Calibri"/>
              <a:cs typeface="Calibri"/>
              <a:sym typeface="Calibri"/>
            </a:endParaRPr>
          </a:p>
          <a:p>
            <a:pPr marL="0" lvl="0" indent="0" algn="l" rtl="0">
              <a:lnSpc>
                <a:spcPct val="100000"/>
              </a:lnSpc>
              <a:spcBef>
                <a:spcPts val="0"/>
              </a:spcBef>
              <a:spcAft>
                <a:spcPts val="0"/>
              </a:spcAft>
              <a:buClr>
                <a:srgbClr val="353535"/>
              </a:buClr>
              <a:buSzPts val="1100"/>
              <a:buFont typeface="Helvetica Neue"/>
              <a:buNone/>
            </a:pPr>
            <a:r>
              <a:rPr lang="it" sz="1800">
                <a:latin typeface="Calibri"/>
                <a:ea typeface="Calibri"/>
                <a:cs typeface="Calibri"/>
                <a:sym typeface="Calibri"/>
              </a:rPr>
              <a:t>Smart Tip: </a:t>
            </a:r>
            <a:r>
              <a:rPr lang="it" sz="1800" u="sng">
                <a:solidFill>
                  <a:schemeClr val="hlink"/>
                </a:solidFill>
                <a:latin typeface="Calibri"/>
                <a:ea typeface="Calibri"/>
                <a:cs typeface="Calibri"/>
                <a:sym typeface="Calibri"/>
                <a:hlinkClick r:id="rId3"/>
              </a:rPr>
              <a:t>Zenodo</a:t>
            </a:r>
            <a:r>
              <a:rPr lang="it" sz="1800">
                <a:latin typeface="Calibri"/>
                <a:ea typeface="Calibri"/>
                <a:cs typeface="Calibri"/>
                <a:sym typeface="Calibri"/>
              </a:rPr>
              <a:t> assigns DOIs to digital objects that do not already have one</a:t>
            </a:r>
            <a:endParaRPr sz="1800">
              <a:latin typeface="Calibri"/>
              <a:ea typeface="Calibri"/>
              <a:cs typeface="Calibri"/>
              <a:sym typeface="Calibri"/>
            </a:endParaRPr>
          </a:p>
        </p:txBody>
      </p:sp>
      <p:sp>
        <p:nvSpPr>
          <p:cNvPr id="690" name="Google Shape;690;p93"/>
          <p:cNvSpPr txBox="1">
            <a:spLocks noGrp="1"/>
          </p:cNvSpPr>
          <p:nvPr>
            <p:ph type="ctrTitle"/>
          </p:nvPr>
        </p:nvSpPr>
        <p:spPr>
          <a:xfrm>
            <a:off x="729450" y="1246250"/>
            <a:ext cx="7688100" cy="1664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How can you assign a Persistent Identifier to your digital object?</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94"/>
          <p:cNvSpPr txBox="1"/>
          <p:nvPr/>
        </p:nvSpPr>
        <p:spPr>
          <a:xfrm>
            <a:off x="530875" y="3365675"/>
            <a:ext cx="2772900" cy="1587900"/>
          </a:xfrm>
          <a:prstGeom prst="rect">
            <a:avLst/>
          </a:prstGeom>
          <a:noFill/>
          <a:ln>
            <a:noFill/>
          </a:ln>
        </p:spPr>
        <p:txBody>
          <a:bodyPr spcFirstLastPara="1" wrap="square" lIns="0" tIns="72000" rIns="0" bIns="0" anchor="t" anchorCtr="0">
            <a:noAutofit/>
          </a:bodyPr>
          <a:lstStyle/>
          <a:p>
            <a:pPr marL="0" lvl="0" indent="0" algn="l" rtl="0">
              <a:spcBef>
                <a:spcPts val="0"/>
              </a:spcBef>
              <a:spcAft>
                <a:spcPts val="0"/>
              </a:spcAft>
              <a:buNone/>
            </a:pPr>
            <a:r>
              <a:rPr lang="it" sz="1000">
                <a:solidFill>
                  <a:srgbClr val="353535"/>
                </a:solidFill>
                <a:latin typeface="Lato"/>
                <a:ea typeface="Lato"/>
                <a:cs typeface="Lato"/>
                <a:sym typeface="Lato"/>
              </a:rPr>
              <a:t>A1. (meta)data are retrievable by their identifier using a standardized communications protocol</a:t>
            </a:r>
            <a:endParaRPr sz="1000">
              <a:solidFill>
                <a:srgbClr val="353535"/>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000">
                <a:solidFill>
                  <a:srgbClr val="353535"/>
                </a:solidFill>
                <a:latin typeface="Lato"/>
                <a:ea typeface="Lato"/>
                <a:cs typeface="Lato"/>
                <a:sym typeface="Lato"/>
              </a:rPr>
              <a:t>A1.1 the protocol is open, free, and universally implementable</a:t>
            </a:r>
            <a:endParaRPr sz="1000">
              <a:solidFill>
                <a:srgbClr val="353535"/>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000">
                <a:solidFill>
                  <a:srgbClr val="353535"/>
                </a:solidFill>
                <a:latin typeface="Lato"/>
                <a:ea typeface="Lato"/>
                <a:cs typeface="Lato"/>
                <a:sym typeface="Lato"/>
              </a:rPr>
              <a:t>A1.2 the protocol allows for an authentication and authorization procedure, where necessary</a:t>
            </a:r>
            <a:endParaRPr sz="1000">
              <a:solidFill>
                <a:srgbClr val="353535"/>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000">
                <a:solidFill>
                  <a:srgbClr val="353535"/>
                </a:solidFill>
                <a:latin typeface="Lato"/>
                <a:ea typeface="Lato"/>
                <a:cs typeface="Lato"/>
                <a:sym typeface="Lato"/>
              </a:rPr>
              <a:t>A2. metadata are accessible, even when the data are no longer available</a:t>
            </a:r>
            <a:endParaRPr sz="1000">
              <a:solidFill>
                <a:srgbClr val="353535"/>
              </a:solidFill>
              <a:latin typeface="Lato"/>
              <a:ea typeface="Lato"/>
              <a:cs typeface="Lato"/>
              <a:sym typeface="Lato"/>
            </a:endParaRPr>
          </a:p>
          <a:p>
            <a:pPr marL="0" lvl="0" indent="0" algn="l" rtl="0">
              <a:spcBef>
                <a:spcPts val="3900"/>
              </a:spcBef>
              <a:spcAft>
                <a:spcPts val="0"/>
              </a:spcAft>
              <a:buNone/>
            </a:pPr>
            <a:endParaRPr sz="1000">
              <a:solidFill>
                <a:srgbClr val="353535"/>
              </a:solidFill>
              <a:latin typeface="Lato"/>
              <a:ea typeface="Lato"/>
              <a:cs typeface="Lato"/>
              <a:sym typeface="Lato"/>
            </a:endParaRPr>
          </a:p>
        </p:txBody>
      </p:sp>
      <p:pic>
        <p:nvPicPr>
          <p:cNvPr id="697" name="Google Shape;697;p94" descr="Chiave"/>
          <p:cNvPicPr preferRelativeResize="0"/>
          <p:nvPr/>
        </p:nvPicPr>
        <p:blipFill rotWithShape="1">
          <a:blip r:embed="rId3">
            <a:alphaModFix/>
          </a:blip>
          <a:srcRect l="29" r="39"/>
          <a:stretch/>
        </p:blipFill>
        <p:spPr>
          <a:xfrm>
            <a:off x="865900" y="1926000"/>
            <a:ext cx="1324800" cy="1328400"/>
          </a:xfrm>
          <a:prstGeom prst="ellipse">
            <a:avLst/>
          </a:prstGeom>
          <a:solidFill>
            <a:srgbClr val="FEFFFF"/>
          </a:solidFill>
          <a:ln w="79375" cap="flat" cmpd="sng">
            <a:solidFill>
              <a:srgbClr val="3889DE"/>
            </a:solidFill>
            <a:prstDash val="solid"/>
            <a:round/>
            <a:headEnd type="none" w="sm" len="sm"/>
            <a:tailEnd type="none" w="sm" len="sm"/>
          </a:ln>
        </p:spPr>
      </p:pic>
      <p:sp>
        <p:nvSpPr>
          <p:cNvPr id="698" name="Google Shape;698;p94"/>
          <p:cNvSpPr txBox="1"/>
          <p:nvPr/>
        </p:nvSpPr>
        <p:spPr>
          <a:xfrm>
            <a:off x="3698375" y="1318650"/>
            <a:ext cx="4939200" cy="40560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700"/>
              </a:spcBef>
              <a:spcAft>
                <a:spcPts val="0"/>
              </a:spcAft>
              <a:buNone/>
            </a:pPr>
            <a:r>
              <a:rPr lang="it" sz="1800">
                <a:solidFill>
                  <a:schemeClr val="dk2"/>
                </a:solidFill>
                <a:latin typeface="Lato"/>
                <a:ea typeface="Lato"/>
                <a:cs typeface="Lato"/>
                <a:sym typeface="Lato"/>
              </a:rPr>
              <a:t>Once the user finds the required data, she/he needs to know how can they be accessed, possibly including authentication and authorisation.</a:t>
            </a:r>
            <a:endParaRPr sz="1800">
              <a:solidFill>
                <a:schemeClr val="dk2"/>
              </a:solidFill>
              <a:latin typeface="Lato"/>
              <a:ea typeface="Lato"/>
              <a:cs typeface="Lato"/>
              <a:sym typeface="Lato"/>
            </a:endParaRPr>
          </a:p>
          <a:p>
            <a:pPr marL="215900" marR="0" lvl="0" indent="-190500" algn="l" rtl="0">
              <a:lnSpc>
                <a:spcPct val="100000"/>
              </a:lnSpc>
              <a:spcBef>
                <a:spcPts val="700"/>
              </a:spcBef>
              <a:spcAft>
                <a:spcPts val="0"/>
              </a:spcAft>
              <a:buClr>
                <a:schemeClr val="dk1"/>
              </a:buClr>
              <a:buSzPts val="1800"/>
              <a:buFont typeface="Lato"/>
              <a:buChar char="•"/>
            </a:pPr>
            <a:r>
              <a:rPr lang="it" sz="1800" b="1">
                <a:solidFill>
                  <a:schemeClr val="dk1"/>
                </a:solidFill>
                <a:latin typeface="Lato"/>
                <a:ea typeface="Lato"/>
                <a:cs typeface="Lato"/>
                <a:sym typeface="Lato"/>
              </a:rPr>
              <a:t>How do you give access to your data? </a:t>
            </a:r>
            <a:endParaRPr sz="1800" b="1">
              <a:solidFill>
                <a:schemeClr val="dk1"/>
              </a:solidFill>
              <a:latin typeface="Lato"/>
              <a:ea typeface="Lato"/>
              <a:cs typeface="Lato"/>
              <a:sym typeface="Lato"/>
            </a:endParaRPr>
          </a:p>
          <a:p>
            <a:pPr marL="457200" marR="0" lvl="0" indent="0" algn="l" rtl="0">
              <a:lnSpc>
                <a:spcPct val="100000"/>
              </a:lnSpc>
              <a:spcBef>
                <a:spcPts val="700"/>
              </a:spcBef>
              <a:spcAft>
                <a:spcPts val="0"/>
              </a:spcAft>
              <a:buNone/>
            </a:pPr>
            <a:r>
              <a:rPr lang="it" sz="1800">
                <a:solidFill>
                  <a:schemeClr val="dk2"/>
                </a:solidFill>
                <a:latin typeface="Lato"/>
                <a:ea typeface="Lato"/>
                <a:cs typeface="Lato"/>
                <a:sym typeface="Lato"/>
              </a:rPr>
              <a:t>Through a Repository</a:t>
            </a:r>
            <a:endParaRPr sz="1800">
              <a:solidFill>
                <a:schemeClr val="dk2"/>
              </a:solidFill>
              <a:latin typeface="Lato"/>
              <a:ea typeface="Lato"/>
              <a:cs typeface="Lato"/>
              <a:sym typeface="Lato"/>
            </a:endParaRPr>
          </a:p>
          <a:p>
            <a:pPr marL="215900" marR="0" lvl="0" indent="-190500" algn="l" rtl="0">
              <a:lnSpc>
                <a:spcPct val="100000"/>
              </a:lnSpc>
              <a:spcBef>
                <a:spcPts val="700"/>
              </a:spcBef>
              <a:spcAft>
                <a:spcPts val="0"/>
              </a:spcAft>
              <a:buClr>
                <a:schemeClr val="dk1"/>
              </a:buClr>
              <a:buSzPts val="1800"/>
              <a:buFont typeface="Lato"/>
              <a:buChar char="•"/>
            </a:pPr>
            <a:r>
              <a:rPr lang="it" sz="1800" b="1">
                <a:solidFill>
                  <a:schemeClr val="dk1"/>
                </a:solidFill>
                <a:latin typeface="Lato"/>
                <a:ea typeface="Lato"/>
                <a:cs typeface="Lato"/>
                <a:sym typeface="Lato"/>
              </a:rPr>
              <a:t>How do I choose the right repository?</a:t>
            </a:r>
            <a:endParaRPr sz="1800" b="1">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800">
                <a:solidFill>
                  <a:schemeClr val="dk2"/>
                </a:solidFill>
                <a:latin typeface="Lato"/>
                <a:ea typeface="Lato"/>
                <a:cs typeface="Lato"/>
                <a:sym typeface="Lato"/>
              </a:rPr>
              <a:t>Directory of Open access repositories:</a:t>
            </a:r>
            <a:endParaRPr sz="1800">
              <a:solidFill>
                <a:schemeClr val="dk2"/>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800" u="sng">
                <a:solidFill>
                  <a:schemeClr val="hlink"/>
                </a:solidFill>
                <a:latin typeface="Lato"/>
                <a:ea typeface="Lato"/>
                <a:cs typeface="Lato"/>
                <a:sym typeface="Lato"/>
                <a:hlinkClick r:id="rId4"/>
              </a:rPr>
              <a:t>www.opendoar.org</a:t>
            </a:r>
            <a:r>
              <a:rPr lang="it" sz="1800">
                <a:solidFill>
                  <a:schemeClr val="dk1"/>
                </a:solidFill>
                <a:latin typeface="Lato"/>
                <a:ea typeface="Lato"/>
                <a:cs typeface="Lato"/>
                <a:sym typeface="Lato"/>
              </a:rPr>
              <a:t> </a:t>
            </a:r>
            <a:endParaRPr sz="1800">
              <a:solidFill>
                <a:schemeClr val="dk1"/>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800">
                <a:solidFill>
                  <a:schemeClr val="dk2"/>
                </a:solidFill>
                <a:latin typeface="Lato"/>
                <a:ea typeface="Lato"/>
                <a:cs typeface="Lato"/>
                <a:sym typeface="Lato"/>
              </a:rPr>
              <a:t>Registry of Research Data Repository</a:t>
            </a:r>
            <a:endParaRPr sz="1800">
              <a:solidFill>
                <a:schemeClr val="dk2"/>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r>
              <a:rPr lang="it" sz="1800" u="sng">
                <a:solidFill>
                  <a:schemeClr val="hlink"/>
                </a:solidFill>
                <a:latin typeface="Lato"/>
                <a:ea typeface="Lato"/>
                <a:cs typeface="Lato"/>
                <a:sym typeface="Lato"/>
                <a:hlinkClick r:id="rId5"/>
              </a:rPr>
              <a:t>https://www.re3data.org/</a:t>
            </a:r>
            <a:r>
              <a:rPr lang="it" sz="1800">
                <a:solidFill>
                  <a:schemeClr val="dk1"/>
                </a:solidFill>
                <a:latin typeface="Lato"/>
                <a:ea typeface="Lato"/>
                <a:cs typeface="Lato"/>
                <a:sym typeface="Lato"/>
              </a:rPr>
              <a:t> </a:t>
            </a:r>
            <a:endParaRPr sz="1800">
              <a:solidFill>
                <a:schemeClr val="dk1"/>
              </a:solidFill>
              <a:latin typeface="Lato"/>
              <a:ea typeface="Lato"/>
              <a:cs typeface="Lato"/>
              <a:sym typeface="Lato"/>
            </a:endParaRPr>
          </a:p>
          <a:p>
            <a:pPr marL="0" lvl="0" indent="0" algn="l" rtl="0">
              <a:spcBef>
                <a:spcPts val="0"/>
              </a:spcBef>
              <a:spcAft>
                <a:spcPts val="0"/>
              </a:spcAft>
              <a:buClr>
                <a:schemeClr val="dk1"/>
              </a:buClr>
              <a:buSzPts val="2100"/>
              <a:buFont typeface="Arial"/>
              <a:buNone/>
            </a:pPr>
            <a:endParaRPr sz="1800">
              <a:solidFill>
                <a:schemeClr val="dk1"/>
              </a:solidFill>
              <a:latin typeface="Lato"/>
              <a:ea typeface="Lato"/>
              <a:cs typeface="Lato"/>
              <a:sym typeface="Lato"/>
            </a:endParaRPr>
          </a:p>
          <a:p>
            <a:pPr marL="0" lvl="0" indent="0" algn="l" rtl="0">
              <a:spcBef>
                <a:spcPts val="0"/>
              </a:spcBef>
              <a:spcAft>
                <a:spcPts val="0"/>
              </a:spcAft>
              <a:buNone/>
            </a:pPr>
            <a:endParaRPr sz="1800">
              <a:latin typeface="Lato"/>
              <a:ea typeface="Lato"/>
              <a:cs typeface="Lato"/>
              <a:sym typeface="Lato"/>
            </a:endParaRPr>
          </a:p>
        </p:txBody>
      </p:sp>
      <p:sp>
        <p:nvSpPr>
          <p:cNvPr id="699" name="Google Shape;699;p94"/>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latin typeface="Lato"/>
                <a:ea typeface="Lato"/>
                <a:cs typeface="Lato"/>
                <a:sym typeface="Lato"/>
              </a:rPr>
              <a:t>Accessible</a:t>
            </a:r>
            <a:endParaRPr>
              <a:latin typeface="Lato"/>
              <a:ea typeface="Lato"/>
              <a:cs typeface="Lato"/>
              <a:sym typeface="Lato"/>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705" name="Google Shape;705;p95"/>
          <p:cNvSpPr/>
          <p:nvPr/>
        </p:nvSpPr>
        <p:spPr>
          <a:xfrm>
            <a:off x="294709" y="910964"/>
            <a:ext cx="691800" cy="1557600"/>
          </a:xfrm>
          <a:prstGeom prst="roundRect">
            <a:avLst>
              <a:gd name="adj" fmla="val 16667"/>
            </a:avLst>
          </a:prstGeom>
          <a:solidFill>
            <a:schemeClr val="dk1"/>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latin typeface="Lato"/>
              <a:ea typeface="Lato"/>
              <a:cs typeface="Lato"/>
              <a:sym typeface="Lato"/>
            </a:endParaRPr>
          </a:p>
        </p:txBody>
      </p:sp>
      <p:sp>
        <p:nvSpPr>
          <p:cNvPr id="706" name="Google Shape;706;p95"/>
          <p:cNvSpPr/>
          <p:nvPr/>
        </p:nvSpPr>
        <p:spPr>
          <a:xfrm>
            <a:off x="294709" y="2762752"/>
            <a:ext cx="691800" cy="1989900"/>
          </a:xfrm>
          <a:prstGeom prst="roundRect">
            <a:avLst>
              <a:gd name="adj" fmla="val 16667"/>
            </a:avLst>
          </a:prstGeom>
          <a:solidFill>
            <a:schemeClr val="accent3"/>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latin typeface="Lato"/>
              <a:ea typeface="Lato"/>
              <a:cs typeface="Lato"/>
              <a:sym typeface="Lato"/>
            </a:endParaRPr>
          </a:p>
        </p:txBody>
      </p:sp>
      <p:sp>
        <p:nvSpPr>
          <p:cNvPr id="707" name="Google Shape;707;p95"/>
          <p:cNvSpPr txBox="1">
            <a:spLocks noGrp="1"/>
          </p:cNvSpPr>
          <p:nvPr>
            <p:ph type="body" idx="1"/>
          </p:nvPr>
        </p:nvSpPr>
        <p:spPr>
          <a:xfrm>
            <a:off x="1091995" y="952500"/>
            <a:ext cx="7862700" cy="4229100"/>
          </a:xfrm>
          <a:prstGeom prst="rect">
            <a:avLst/>
          </a:prstGeom>
          <a:noFill/>
          <a:ln>
            <a:noFill/>
          </a:ln>
        </p:spPr>
        <p:txBody>
          <a:bodyPr spcFirstLastPara="1" wrap="square" lIns="0" tIns="101250" rIns="0" bIns="0" anchor="t" anchorCtr="0">
            <a:normAutofit/>
          </a:bodyPr>
          <a:lstStyle/>
          <a:p>
            <a:pPr marL="0" lvl="0" indent="0" algn="l" rtl="0">
              <a:lnSpc>
                <a:spcPct val="80000"/>
              </a:lnSpc>
              <a:spcBef>
                <a:spcPts val="0"/>
              </a:spcBef>
              <a:spcAft>
                <a:spcPts val="0"/>
              </a:spcAft>
              <a:buNone/>
            </a:pPr>
            <a:r>
              <a:rPr lang="it" sz="1100" b="1">
                <a:latin typeface="Lato"/>
                <a:ea typeface="Lato"/>
                <a:cs typeface="Lato"/>
                <a:sym typeface="Lato"/>
              </a:rPr>
              <a:t>Thematic or disciplinary repositories</a:t>
            </a:r>
            <a:endParaRPr sz="2000" b="1">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a:latin typeface="Lato"/>
                <a:ea typeface="Lato"/>
                <a:cs typeface="Lato"/>
                <a:sym typeface="Lato"/>
              </a:rPr>
              <a:t>Designed for specific contents, curated by specific communities: ArXiv, bioarXiv, PMC…</a:t>
            </a:r>
            <a:endParaRPr sz="2000">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u="sng">
                <a:solidFill>
                  <a:schemeClr val="hlink"/>
                </a:solidFill>
                <a:latin typeface="Lato"/>
                <a:ea typeface="Lato"/>
                <a:cs typeface="Lato"/>
                <a:sym typeface="Lato"/>
                <a:hlinkClick r:id="rId3"/>
              </a:rPr>
              <a:t>http://oad.simmons.edu/oadwiki/Disciplinary_repositories</a:t>
            </a:r>
            <a:endParaRPr sz="1100">
              <a:latin typeface="Lato"/>
              <a:ea typeface="Lato"/>
              <a:cs typeface="Lato"/>
              <a:sym typeface="Lato"/>
            </a:endParaRPr>
          </a:p>
          <a:p>
            <a:pPr marL="0" lvl="0" indent="0" algn="l" rtl="0">
              <a:lnSpc>
                <a:spcPct val="80000"/>
              </a:lnSpc>
              <a:spcBef>
                <a:spcPts val="700"/>
              </a:spcBef>
              <a:spcAft>
                <a:spcPts val="0"/>
              </a:spcAft>
              <a:buNone/>
            </a:pPr>
            <a:endParaRPr sz="1100" b="1">
              <a:latin typeface="Lato"/>
              <a:ea typeface="Lato"/>
              <a:cs typeface="Lato"/>
              <a:sym typeface="Lato"/>
            </a:endParaRPr>
          </a:p>
          <a:p>
            <a:pPr marL="0" lvl="0" indent="0" algn="l" rtl="0">
              <a:lnSpc>
                <a:spcPct val="80000"/>
              </a:lnSpc>
              <a:spcBef>
                <a:spcPts val="700"/>
              </a:spcBef>
              <a:spcAft>
                <a:spcPts val="0"/>
              </a:spcAft>
              <a:buNone/>
            </a:pPr>
            <a:r>
              <a:rPr lang="it" sz="1100" b="1">
                <a:latin typeface="Lato"/>
                <a:ea typeface="Lato"/>
                <a:cs typeface="Lato"/>
                <a:sym typeface="Lato"/>
              </a:rPr>
              <a:t>Institutional or national repositories</a:t>
            </a:r>
            <a:endParaRPr sz="2000" b="1">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a:latin typeface="Lato"/>
                <a:ea typeface="Lato"/>
                <a:cs typeface="Lato"/>
                <a:sym typeface="Lato"/>
              </a:rPr>
              <a:t>Maintained and curated by single institutions/countries. Typically only authors based in the specific institution/country can deposit, everyone can access</a:t>
            </a:r>
            <a:endParaRPr sz="1100">
              <a:latin typeface="Lato"/>
              <a:ea typeface="Lato"/>
              <a:cs typeface="Lato"/>
              <a:sym typeface="Lato"/>
            </a:endParaRPr>
          </a:p>
          <a:p>
            <a:pPr marL="0" lvl="0" indent="0" algn="l" rtl="0">
              <a:lnSpc>
                <a:spcPct val="80000"/>
              </a:lnSpc>
              <a:spcBef>
                <a:spcPts val="700"/>
              </a:spcBef>
              <a:spcAft>
                <a:spcPts val="0"/>
              </a:spcAft>
              <a:buSzPts val="1100"/>
              <a:buFont typeface="Helvetica Neue"/>
              <a:buNone/>
            </a:pPr>
            <a:endParaRPr sz="1100">
              <a:latin typeface="Lato"/>
              <a:ea typeface="Lato"/>
              <a:cs typeface="Lato"/>
              <a:sym typeface="Lato"/>
            </a:endParaRPr>
          </a:p>
          <a:p>
            <a:pPr marL="0" lvl="0" indent="0" algn="l" rtl="0">
              <a:lnSpc>
                <a:spcPct val="80000"/>
              </a:lnSpc>
              <a:spcBef>
                <a:spcPts val="700"/>
              </a:spcBef>
              <a:spcAft>
                <a:spcPts val="0"/>
              </a:spcAft>
              <a:buNone/>
            </a:pPr>
            <a:endParaRPr sz="1100" b="1">
              <a:latin typeface="Lato"/>
              <a:ea typeface="Lato"/>
              <a:cs typeface="Lato"/>
              <a:sym typeface="Lato"/>
            </a:endParaRPr>
          </a:p>
          <a:p>
            <a:pPr marL="0" lvl="0" indent="0" algn="l" rtl="0">
              <a:lnSpc>
                <a:spcPct val="80000"/>
              </a:lnSpc>
              <a:spcBef>
                <a:spcPts val="700"/>
              </a:spcBef>
              <a:spcAft>
                <a:spcPts val="0"/>
              </a:spcAft>
              <a:buNone/>
            </a:pPr>
            <a:r>
              <a:rPr lang="it" sz="1100" b="1">
                <a:latin typeface="Lato"/>
                <a:ea typeface="Lato"/>
                <a:cs typeface="Lato"/>
                <a:sym typeface="Lato"/>
              </a:rPr>
              <a:t>Literature Repositories</a:t>
            </a:r>
            <a:endParaRPr sz="2000" b="1">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a:latin typeface="Lato"/>
                <a:ea typeface="Lato"/>
                <a:cs typeface="Lato"/>
                <a:sym typeface="Lato"/>
              </a:rPr>
              <a:t>Reserved to text deposit (articles, reports, books, …). Metadata reflect the repository contents.</a:t>
            </a:r>
            <a:endParaRPr sz="2000">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u="sng">
                <a:solidFill>
                  <a:schemeClr val="hlink"/>
                </a:solidFill>
                <a:latin typeface="Lato"/>
                <a:ea typeface="Lato"/>
                <a:cs typeface="Lato"/>
                <a:sym typeface="Lato"/>
                <a:hlinkClick r:id="rId4"/>
              </a:rPr>
              <a:t>https://v2.sherpa.ac.uk/opendoar/</a:t>
            </a:r>
            <a:r>
              <a:rPr lang="it" sz="1100">
                <a:latin typeface="Lato"/>
                <a:ea typeface="Lato"/>
                <a:cs typeface="Lato"/>
                <a:sym typeface="Lato"/>
              </a:rPr>
              <a:t> </a:t>
            </a:r>
            <a:endParaRPr sz="2000">
              <a:latin typeface="Lato"/>
              <a:ea typeface="Lato"/>
              <a:cs typeface="Lato"/>
              <a:sym typeface="Lato"/>
            </a:endParaRPr>
          </a:p>
          <a:p>
            <a:pPr marL="0" lvl="0" indent="0" algn="l" rtl="0">
              <a:lnSpc>
                <a:spcPct val="80000"/>
              </a:lnSpc>
              <a:spcBef>
                <a:spcPts val="700"/>
              </a:spcBef>
              <a:spcAft>
                <a:spcPts val="0"/>
              </a:spcAft>
              <a:buNone/>
            </a:pPr>
            <a:endParaRPr sz="1100" b="1">
              <a:latin typeface="Lato"/>
              <a:ea typeface="Lato"/>
              <a:cs typeface="Lato"/>
              <a:sym typeface="Lato"/>
            </a:endParaRPr>
          </a:p>
          <a:p>
            <a:pPr marL="0" lvl="0" indent="0" algn="l" rtl="0">
              <a:lnSpc>
                <a:spcPct val="80000"/>
              </a:lnSpc>
              <a:spcBef>
                <a:spcPts val="700"/>
              </a:spcBef>
              <a:spcAft>
                <a:spcPts val="0"/>
              </a:spcAft>
              <a:buNone/>
            </a:pPr>
            <a:r>
              <a:rPr lang="it" sz="1100" b="1">
                <a:latin typeface="Lato"/>
                <a:ea typeface="Lato"/>
                <a:cs typeface="Lato"/>
                <a:sym typeface="Lato"/>
              </a:rPr>
              <a:t>Data repositories</a:t>
            </a:r>
            <a:endParaRPr sz="2000" b="1">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a:latin typeface="Lato"/>
                <a:ea typeface="Lato"/>
                <a:cs typeface="Lato"/>
                <a:sym typeface="Lato"/>
              </a:rPr>
              <a:t>Designed to deposit data. They often are disciplinary and have specific metadata to describe the type of data they preserve. </a:t>
            </a:r>
            <a:r>
              <a:rPr lang="it" sz="1100" u="sng">
                <a:solidFill>
                  <a:schemeClr val="hlink"/>
                </a:solidFill>
                <a:latin typeface="Lato"/>
                <a:ea typeface="Lato"/>
                <a:cs typeface="Lato"/>
                <a:sym typeface="Lato"/>
                <a:hlinkClick r:id="rId5"/>
              </a:rPr>
              <a:t>https://www.re3data.org/</a:t>
            </a:r>
            <a:r>
              <a:rPr lang="it" sz="1100">
                <a:latin typeface="Lato"/>
                <a:ea typeface="Lato"/>
                <a:cs typeface="Lato"/>
                <a:sym typeface="Lato"/>
              </a:rPr>
              <a:t> </a:t>
            </a:r>
            <a:endParaRPr sz="2000">
              <a:latin typeface="Lato"/>
              <a:ea typeface="Lato"/>
              <a:cs typeface="Lato"/>
              <a:sym typeface="Lato"/>
            </a:endParaRPr>
          </a:p>
          <a:p>
            <a:pPr marL="0" lvl="0" indent="0" algn="l" rtl="0">
              <a:lnSpc>
                <a:spcPct val="80000"/>
              </a:lnSpc>
              <a:spcBef>
                <a:spcPts val="700"/>
              </a:spcBef>
              <a:spcAft>
                <a:spcPts val="0"/>
              </a:spcAft>
              <a:buNone/>
            </a:pPr>
            <a:endParaRPr sz="1100" b="1">
              <a:latin typeface="Lato"/>
              <a:ea typeface="Lato"/>
              <a:cs typeface="Lato"/>
              <a:sym typeface="Lato"/>
            </a:endParaRPr>
          </a:p>
          <a:p>
            <a:pPr marL="0" lvl="0" indent="0" algn="l" rtl="0">
              <a:lnSpc>
                <a:spcPct val="80000"/>
              </a:lnSpc>
              <a:spcBef>
                <a:spcPts val="700"/>
              </a:spcBef>
              <a:spcAft>
                <a:spcPts val="0"/>
              </a:spcAft>
              <a:buNone/>
            </a:pPr>
            <a:r>
              <a:rPr lang="it" sz="1100" b="1">
                <a:latin typeface="Lato"/>
                <a:ea typeface="Lato"/>
                <a:cs typeface="Lato"/>
                <a:sym typeface="Lato"/>
              </a:rPr>
              <a:t>Catch-all repositories</a:t>
            </a:r>
            <a:endParaRPr sz="2000" b="1">
              <a:latin typeface="Lato"/>
              <a:ea typeface="Lato"/>
              <a:cs typeface="Lato"/>
              <a:sym typeface="Lato"/>
            </a:endParaRPr>
          </a:p>
          <a:p>
            <a:pPr marL="0" lvl="0" indent="0" algn="l" rtl="0">
              <a:lnSpc>
                <a:spcPct val="80000"/>
              </a:lnSpc>
              <a:spcBef>
                <a:spcPts val="700"/>
              </a:spcBef>
              <a:spcAft>
                <a:spcPts val="0"/>
              </a:spcAft>
              <a:buSzPts val="1100"/>
              <a:buFont typeface="Helvetica Neue"/>
              <a:buNone/>
            </a:pPr>
            <a:r>
              <a:rPr lang="it" sz="1100">
                <a:latin typeface="Lato"/>
                <a:ea typeface="Lato"/>
                <a:cs typeface="Lato"/>
                <a:sym typeface="Lato"/>
              </a:rPr>
              <a:t>All research products can be deposited (data, literature, presentations, poster, images, software, …). Example: </a:t>
            </a:r>
            <a:r>
              <a:rPr lang="it" sz="1100" u="sng">
                <a:solidFill>
                  <a:schemeClr val="hlink"/>
                </a:solidFill>
                <a:latin typeface="Lato"/>
                <a:ea typeface="Lato"/>
                <a:cs typeface="Lato"/>
                <a:sym typeface="Lato"/>
                <a:hlinkClick r:id="rId6"/>
              </a:rPr>
              <a:t>Zenodo</a:t>
            </a:r>
            <a:endParaRPr sz="1100">
              <a:latin typeface="Lato"/>
              <a:ea typeface="Lato"/>
              <a:cs typeface="Lato"/>
              <a:sym typeface="Lato"/>
            </a:endParaRPr>
          </a:p>
        </p:txBody>
      </p:sp>
      <p:sp>
        <p:nvSpPr>
          <p:cNvPr id="708" name="Google Shape;708;p95"/>
          <p:cNvSpPr txBox="1">
            <a:spLocks noGrp="1"/>
          </p:cNvSpPr>
          <p:nvPr>
            <p:ph type="body" idx="4294967295"/>
          </p:nvPr>
        </p:nvSpPr>
        <p:spPr>
          <a:xfrm>
            <a:off x="400050" y="190501"/>
            <a:ext cx="7610700" cy="644400"/>
          </a:xfrm>
          <a:prstGeom prst="rect">
            <a:avLst/>
          </a:prstGeom>
          <a:noFill/>
          <a:ln>
            <a:noFill/>
          </a:ln>
        </p:spPr>
        <p:txBody>
          <a:bodyPr spcFirstLastPara="1" wrap="square" lIns="0" tIns="0" rIns="0" bIns="0" anchor="ctr" anchorCtr="0">
            <a:normAutofit/>
          </a:bodyPr>
          <a:lstStyle/>
          <a:p>
            <a:pPr marL="0" lvl="0" indent="0" algn="l" rtl="0">
              <a:lnSpc>
                <a:spcPct val="100000"/>
              </a:lnSpc>
              <a:spcBef>
                <a:spcPts val="0"/>
              </a:spcBef>
              <a:spcAft>
                <a:spcPts val="0"/>
              </a:spcAft>
              <a:buClr>
                <a:schemeClr val="accent1"/>
              </a:buClr>
              <a:buSzPts val="2500"/>
              <a:buFont typeface="Helvetica Neue"/>
              <a:buNone/>
            </a:pPr>
            <a:r>
              <a:rPr lang="it" sz="2400" b="1"/>
              <a:t>Types of repositories</a:t>
            </a:r>
            <a:endParaRPr sz="2400" b="1"/>
          </a:p>
        </p:txBody>
      </p:sp>
      <p:sp>
        <p:nvSpPr>
          <p:cNvPr id="709" name="Google Shape;709;p95"/>
          <p:cNvSpPr txBox="1"/>
          <p:nvPr/>
        </p:nvSpPr>
        <p:spPr>
          <a:xfrm rot="-5400000">
            <a:off x="-104414" y="1377548"/>
            <a:ext cx="1490100" cy="624300"/>
          </a:xfrm>
          <a:prstGeom prst="rect">
            <a:avLst/>
          </a:prstGeom>
          <a:noFill/>
          <a:ln>
            <a:noFill/>
          </a:ln>
        </p:spPr>
        <p:txBody>
          <a:bodyPr spcFirstLastPara="1" wrap="square" lIns="26800" tIns="26800" rIns="26800" bIns="26800" anchor="ctr" anchorCtr="0">
            <a:noAutofit/>
          </a:bodyPr>
          <a:lstStyle/>
          <a:p>
            <a:pPr marL="0" marR="0" lvl="0" indent="0" algn="ctr" rtl="0">
              <a:lnSpc>
                <a:spcPct val="100000"/>
              </a:lnSpc>
              <a:spcBef>
                <a:spcPts val="0"/>
              </a:spcBef>
              <a:spcAft>
                <a:spcPts val="0"/>
              </a:spcAft>
              <a:buClr>
                <a:schemeClr val="accent1"/>
              </a:buClr>
              <a:buSzPts val="1200"/>
              <a:buFont typeface="Helvetica Neue Light"/>
              <a:buNone/>
            </a:pPr>
            <a:r>
              <a:rPr lang="it" sz="900" i="0" u="none" strike="noStrike" cap="none">
                <a:solidFill>
                  <a:schemeClr val="lt1"/>
                </a:solidFill>
                <a:latin typeface="Lato"/>
                <a:ea typeface="Lato"/>
                <a:cs typeface="Lato"/>
                <a:sym typeface="Lato"/>
              </a:rPr>
              <a:t>Who does curate/deposit in the repository?</a:t>
            </a:r>
            <a:endParaRPr sz="500">
              <a:solidFill>
                <a:schemeClr val="lt1"/>
              </a:solidFill>
              <a:latin typeface="Lato"/>
              <a:ea typeface="Lato"/>
              <a:cs typeface="Lato"/>
              <a:sym typeface="Lato"/>
            </a:endParaRPr>
          </a:p>
        </p:txBody>
      </p:sp>
      <p:sp>
        <p:nvSpPr>
          <p:cNvPr id="710" name="Google Shape;710;p95"/>
          <p:cNvSpPr txBox="1"/>
          <p:nvPr/>
        </p:nvSpPr>
        <p:spPr>
          <a:xfrm rot="-5400000">
            <a:off x="-320589" y="3445561"/>
            <a:ext cx="1922400" cy="624300"/>
          </a:xfrm>
          <a:prstGeom prst="rect">
            <a:avLst/>
          </a:prstGeom>
          <a:noFill/>
          <a:ln>
            <a:noFill/>
          </a:ln>
        </p:spPr>
        <p:txBody>
          <a:bodyPr spcFirstLastPara="1" wrap="square" lIns="26800" tIns="26800" rIns="26800" bIns="26800" anchor="ctr" anchorCtr="0">
            <a:noAutofit/>
          </a:bodyPr>
          <a:lstStyle/>
          <a:p>
            <a:pPr marL="0" marR="0" lvl="0" indent="0" algn="ctr" rtl="0">
              <a:lnSpc>
                <a:spcPct val="100000"/>
              </a:lnSpc>
              <a:spcBef>
                <a:spcPts val="0"/>
              </a:spcBef>
              <a:spcAft>
                <a:spcPts val="0"/>
              </a:spcAft>
              <a:buClr>
                <a:schemeClr val="accent1"/>
              </a:buClr>
              <a:buSzPts val="1200"/>
              <a:buFont typeface="Helvetica Neue Light"/>
              <a:buNone/>
            </a:pPr>
            <a:r>
              <a:rPr lang="it" sz="900" i="0" u="none" strike="noStrike" cap="none">
                <a:solidFill>
                  <a:schemeClr val="lt1"/>
                </a:solidFill>
                <a:latin typeface="Lato"/>
                <a:ea typeface="Lato"/>
                <a:cs typeface="Lato"/>
                <a:sym typeface="Lato"/>
              </a:rPr>
              <a:t>What are the </a:t>
            </a:r>
            <a:br>
              <a:rPr lang="it" sz="900" i="0" u="none" strike="noStrike" cap="none">
                <a:solidFill>
                  <a:schemeClr val="lt1"/>
                </a:solidFill>
                <a:latin typeface="Lato"/>
                <a:ea typeface="Lato"/>
                <a:cs typeface="Lato"/>
                <a:sym typeface="Lato"/>
              </a:rPr>
            </a:br>
            <a:r>
              <a:rPr lang="it" sz="900" i="0" u="none" strike="noStrike" cap="none">
                <a:solidFill>
                  <a:schemeClr val="lt1"/>
                </a:solidFill>
                <a:latin typeface="Lato"/>
                <a:ea typeface="Lato"/>
                <a:cs typeface="Lato"/>
                <a:sym typeface="Lato"/>
              </a:rPr>
              <a:t>repository contents?</a:t>
            </a:r>
            <a:endParaRPr sz="500">
              <a:solidFill>
                <a:schemeClr val="lt1"/>
              </a:solidFill>
              <a:latin typeface="Lato"/>
              <a:ea typeface="Lato"/>
              <a:cs typeface="Lato"/>
              <a:sym typeface="Lato"/>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6" name="Google Shape;716;p96"/>
          <p:cNvSpPr txBox="1"/>
          <p:nvPr/>
        </p:nvSpPr>
        <p:spPr>
          <a:xfrm>
            <a:off x="473900" y="3566275"/>
            <a:ext cx="2420400" cy="1104900"/>
          </a:xfrm>
          <a:prstGeom prst="rect">
            <a:avLst/>
          </a:prstGeom>
          <a:noFill/>
          <a:ln>
            <a:noFill/>
          </a:ln>
        </p:spPr>
        <p:txBody>
          <a:bodyPr spcFirstLastPara="1" wrap="square" lIns="0" tIns="72000" rIns="0" bIns="0" anchor="t" anchorCtr="0">
            <a:noAutofit/>
          </a:bodyPr>
          <a:lstStyle/>
          <a:p>
            <a:pPr marL="0" lvl="0" indent="0" algn="l" rtl="0">
              <a:lnSpc>
                <a:spcPct val="100000"/>
              </a:lnSpc>
              <a:spcBef>
                <a:spcPts val="0"/>
              </a:spcBef>
              <a:spcAft>
                <a:spcPts val="0"/>
              </a:spcAft>
              <a:buClr>
                <a:schemeClr val="dk1"/>
              </a:buClr>
              <a:buSzPts val="1100"/>
              <a:buFont typeface="Arial"/>
              <a:buNone/>
            </a:pPr>
            <a:r>
              <a:rPr lang="it" sz="1000">
                <a:solidFill>
                  <a:srgbClr val="353535"/>
                </a:solidFill>
                <a:latin typeface="Lato"/>
                <a:ea typeface="Lato"/>
                <a:cs typeface="Lato"/>
                <a:sym typeface="Lato"/>
              </a:rPr>
              <a:t>I1. (meta)data use a formal, accessible, shared, and broadly applicable language for knowledge representation.</a:t>
            </a:r>
            <a:endParaRPr sz="1000">
              <a:solidFill>
                <a:srgbClr val="353535"/>
              </a:solidFill>
              <a:latin typeface="Lato"/>
              <a:ea typeface="Lato"/>
              <a:cs typeface="Lato"/>
              <a:sym typeface="Lato"/>
            </a:endParaRPr>
          </a:p>
          <a:p>
            <a:pPr marL="0" lvl="0" indent="0" algn="l" rtl="0">
              <a:lnSpc>
                <a:spcPct val="100000"/>
              </a:lnSpc>
              <a:spcBef>
                <a:spcPts val="0"/>
              </a:spcBef>
              <a:spcAft>
                <a:spcPts val="0"/>
              </a:spcAft>
              <a:buClr>
                <a:schemeClr val="dk1"/>
              </a:buClr>
              <a:buSzPts val="1100"/>
              <a:buFont typeface="Arial"/>
              <a:buNone/>
            </a:pPr>
            <a:r>
              <a:rPr lang="it" sz="1000">
                <a:solidFill>
                  <a:srgbClr val="353535"/>
                </a:solidFill>
                <a:latin typeface="Lato"/>
                <a:ea typeface="Lato"/>
                <a:cs typeface="Lato"/>
                <a:sym typeface="Lato"/>
              </a:rPr>
              <a:t>I2. (meta)data use vocabularies that follow FAIR principles</a:t>
            </a:r>
            <a:endParaRPr sz="1000">
              <a:solidFill>
                <a:srgbClr val="353535"/>
              </a:solidFill>
              <a:latin typeface="Lato"/>
              <a:ea typeface="Lato"/>
              <a:cs typeface="Lato"/>
              <a:sym typeface="Lato"/>
            </a:endParaRPr>
          </a:p>
          <a:p>
            <a:pPr marL="0" lvl="0" indent="0" algn="l" rtl="0">
              <a:lnSpc>
                <a:spcPct val="100000"/>
              </a:lnSpc>
              <a:spcBef>
                <a:spcPts val="0"/>
              </a:spcBef>
              <a:spcAft>
                <a:spcPts val="0"/>
              </a:spcAft>
              <a:buClr>
                <a:schemeClr val="dk1"/>
              </a:buClr>
              <a:buSzPts val="1100"/>
              <a:buFont typeface="Arial"/>
              <a:buNone/>
            </a:pPr>
            <a:r>
              <a:rPr lang="it" sz="1000">
                <a:solidFill>
                  <a:srgbClr val="353535"/>
                </a:solidFill>
                <a:latin typeface="Lato"/>
                <a:ea typeface="Lato"/>
                <a:cs typeface="Lato"/>
                <a:sym typeface="Lato"/>
              </a:rPr>
              <a:t>I3. (meta)data include qualified references to other (meta)data</a:t>
            </a:r>
            <a:endParaRPr sz="1000">
              <a:solidFill>
                <a:srgbClr val="353535"/>
              </a:solidFill>
              <a:latin typeface="Lato"/>
              <a:ea typeface="Lato"/>
              <a:cs typeface="Lato"/>
              <a:sym typeface="Lato"/>
            </a:endParaRPr>
          </a:p>
          <a:p>
            <a:pPr marL="0" lvl="0" indent="0" algn="l" rtl="0">
              <a:lnSpc>
                <a:spcPct val="100000"/>
              </a:lnSpc>
              <a:spcBef>
                <a:spcPts val="0"/>
              </a:spcBef>
              <a:spcAft>
                <a:spcPts val="0"/>
              </a:spcAft>
              <a:buNone/>
            </a:pPr>
            <a:endParaRPr sz="1000">
              <a:solidFill>
                <a:srgbClr val="353535"/>
              </a:solidFill>
              <a:latin typeface="Lato"/>
              <a:ea typeface="Lato"/>
              <a:cs typeface="Lato"/>
              <a:sym typeface="Lato"/>
            </a:endParaRPr>
          </a:p>
        </p:txBody>
      </p:sp>
      <p:pic>
        <p:nvPicPr>
          <p:cNvPr id="717" name="Google Shape;717;p96" descr="Ingranaggi"/>
          <p:cNvPicPr preferRelativeResize="0"/>
          <p:nvPr/>
        </p:nvPicPr>
        <p:blipFill rotWithShape="1">
          <a:blip r:embed="rId3">
            <a:alphaModFix/>
          </a:blip>
          <a:srcRect l="29" r="39"/>
          <a:stretch/>
        </p:blipFill>
        <p:spPr>
          <a:xfrm>
            <a:off x="956803" y="1970473"/>
            <a:ext cx="1288800" cy="1292400"/>
          </a:xfrm>
          <a:prstGeom prst="ellipse">
            <a:avLst/>
          </a:prstGeom>
          <a:solidFill>
            <a:srgbClr val="FEFFFF"/>
          </a:solidFill>
          <a:ln w="79375" cap="flat" cmpd="sng">
            <a:solidFill>
              <a:srgbClr val="3889DE"/>
            </a:solidFill>
            <a:prstDash val="solid"/>
            <a:round/>
            <a:headEnd type="none" w="sm" len="sm"/>
            <a:tailEnd type="none" w="sm" len="sm"/>
          </a:ln>
        </p:spPr>
      </p:pic>
      <p:sp>
        <p:nvSpPr>
          <p:cNvPr id="718" name="Google Shape;718;p96"/>
          <p:cNvSpPr txBox="1"/>
          <p:nvPr/>
        </p:nvSpPr>
        <p:spPr>
          <a:xfrm>
            <a:off x="3638875" y="1905000"/>
            <a:ext cx="4832700" cy="3127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700"/>
              </a:spcBef>
              <a:spcAft>
                <a:spcPts val="0"/>
              </a:spcAft>
              <a:buNone/>
            </a:pPr>
            <a:r>
              <a:rPr lang="it" sz="1800">
                <a:solidFill>
                  <a:schemeClr val="dk2"/>
                </a:solidFill>
                <a:latin typeface="Lato"/>
                <a:ea typeface="Lato"/>
                <a:cs typeface="Lato"/>
                <a:sym typeface="Lato"/>
              </a:rPr>
              <a:t>Data usually needs to be integrated with other data. </a:t>
            </a:r>
            <a:endParaRPr sz="1800">
              <a:solidFill>
                <a:schemeClr val="dk2"/>
              </a:solidFill>
              <a:latin typeface="Lato"/>
              <a:ea typeface="Lato"/>
              <a:cs typeface="Lato"/>
              <a:sym typeface="Lato"/>
            </a:endParaRPr>
          </a:p>
          <a:p>
            <a:pPr marL="0" marR="0" lvl="0" indent="0" algn="l" rtl="0">
              <a:lnSpc>
                <a:spcPct val="100000"/>
              </a:lnSpc>
              <a:spcBef>
                <a:spcPts val="700"/>
              </a:spcBef>
              <a:spcAft>
                <a:spcPts val="0"/>
              </a:spcAft>
              <a:buNone/>
            </a:pPr>
            <a:r>
              <a:rPr lang="it" sz="1800">
                <a:solidFill>
                  <a:schemeClr val="dk2"/>
                </a:solidFill>
                <a:latin typeface="Lato"/>
                <a:ea typeface="Lato"/>
                <a:cs typeface="Lato"/>
                <a:sym typeface="Lato"/>
              </a:rPr>
              <a:t>In addition, data needs to interoperate with applications or workflows for analysis, storage, and processing.</a:t>
            </a:r>
            <a:endParaRPr sz="1800">
              <a:solidFill>
                <a:schemeClr val="dk2"/>
              </a:solidFill>
              <a:latin typeface="Lato"/>
              <a:ea typeface="Lato"/>
              <a:cs typeface="Lato"/>
              <a:sym typeface="Lato"/>
            </a:endParaRPr>
          </a:p>
          <a:p>
            <a:pPr marL="0" marR="0" lvl="0" indent="0" algn="l" rtl="0">
              <a:lnSpc>
                <a:spcPct val="100000"/>
              </a:lnSpc>
              <a:spcBef>
                <a:spcPts val="700"/>
              </a:spcBef>
              <a:spcAft>
                <a:spcPts val="0"/>
              </a:spcAft>
              <a:buNone/>
            </a:pPr>
            <a:endParaRPr sz="1800">
              <a:solidFill>
                <a:schemeClr val="dk2"/>
              </a:solidFill>
              <a:latin typeface="Lato"/>
              <a:ea typeface="Lato"/>
              <a:cs typeface="Lato"/>
              <a:sym typeface="Lato"/>
            </a:endParaRPr>
          </a:p>
          <a:p>
            <a:pPr marL="0" marR="0" lvl="0" indent="0" algn="l" rtl="0">
              <a:lnSpc>
                <a:spcPct val="100000"/>
              </a:lnSpc>
              <a:spcBef>
                <a:spcPts val="700"/>
              </a:spcBef>
              <a:spcAft>
                <a:spcPts val="0"/>
              </a:spcAft>
              <a:buNone/>
            </a:pPr>
            <a:r>
              <a:rPr lang="it" sz="1800" b="1">
                <a:solidFill>
                  <a:schemeClr val="dk1"/>
                </a:solidFill>
                <a:latin typeface="Lato"/>
                <a:ea typeface="Lato"/>
                <a:cs typeface="Lato"/>
                <a:sym typeface="Lato"/>
              </a:rPr>
              <a:t>Use community standard or best practice</a:t>
            </a:r>
            <a:r>
              <a:rPr lang="it" sz="1800">
                <a:solidFill>
                  <a:schemeClr val="dk1"/>
                </a:solidFill>
                <a:latin typeface="Lato"/>
                <a:ea typeface="Lato"/>
                <a:cs typeface="Lato"/>
                <a:sym typeface="Lato"/>
              </a:rPr>
              <a:t>!</a:t>
            </a:r>
            <a:endParaRPr sz="1800">
              <a:solidFill>
                <a:schemeClr val="dk1"/>
              </a:solidFill>
              <a:latin typeface="Lato"/>
              <a:ea typeface="Lato"/>
              <a:cs typeface="Lato"/>
              <a:sym typeface="Lato"/>
            </a:endParaRPr>
          </a:p>
          <a:p>
            <a:pPr marL="0" marR="0" lvl="0" indent="0" algn="l" rtl="0">
              <a:lnSpc>
                <a:spcPct val="100000"/>
              </a:lnSpc>
              <a:spcBef>
                <a:spcPts val="700"/>
              </a:spcBef>
              <a:spcAft>
                <a:spcPts val="0"/>
              </a:spcAft>
              <a:buNone/>
            </a:pPr>
            <a:endParaRPr sz="1800">
              <a:solidFill>
                <a:schemeClr val="dk2"/>
              </a:solidFill>
              <a:latin typeface="Lato"/>
              <a:ea typeface="Lato"/>
              <a:cs typeface="Lato"/>
              <a:sym typeface="Lato"/>
            </a:endParaRPr>
          </a:p>
          <a:p>
            <a:pPr marL="0" marR="0" lvl="0" indent="0" algn="l" rtl="0">
              <a:lnSpc>
                <a:spcPct val="100000"/>
              </a:lnSpc>
              <a:spcBef>
                <a:spcPts val="700"/>
              </a:spcBef>
              <a:spcAft>
                <a:spcPts val="0"/>
              </a:spcAft>
              <a:buNone/>
            </a:pPr>
            <a:endParaRPr sz="1800">
              <a:solidFill>
                <a:schemeClr val="dk2"/>
              </a:solidFill>
              <a:latin typeface="Lato"/>
              <a:ea typeface="Lato"/>
              <a:cs typeface="Lato"/>
              <a:sym typeface="Lato"/>
            </a:endParaRPr>
          </a:p>
        </p:txBody>
      </p:sp>
      <p:sp>
        <p:nvSpPr>
          <p:cNvPr id="719" name="Google Shape;719;p9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latin typeface="Lato"/>
                <a:ea typeface="Lato"/>
                <a:cs typeface="Lato"/>
                <a:sym typeface="Lato"/>
              </a:rPr>
              <a:t>Interoperable</a:t>
            </a:r>
            <a:endParaRPr>
              <a:latin typeface="Lato"/>
              <a:ea typeface="Lato"/>
              <a:cs typeface="Lato"/>
              <a:sym typeface="Lato"/>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pic>
        <p:nvPicPr>
          <p:cNvPr id="725" name="Google Shape;725;p97"/>
          <p:cNvPicPr preferRelativeResize="0"/>
          <p:nvPr/>
        </p:nvPicPr>
        <p:blipFill rotWithShape="1">
          <a:blip r:embed="rId3">
            <a:alphaModFix/>
          </a:blip>
          <a:srcRect/>
          <a:stretch/>
        </p:blipFill>
        <p:spPr>
          <a:xfrm>
            <a:off x="467916" y="892200"/>
            <a:ext cx="8208169" cy="1835944"/>
          </a:xfrm>
          <a:prstGeom prst="rect">
            <a:avLst/>
          </a:prstGeom>
          <a:noFill/>
          <a:ln>
            <a:noFill/>
          </a:ln>
        </p:spPr>
      </p:pic>
      <p:pic>
        <p:nvPicPr>
          <p:cNvPr id="726" name="Google Shape;726;p97"/>
          <p:cNvPicPr preferRelativeResize="0"/>
          <p:nvPr/>
        </p:nvPicPr>
        <p:blipFill rotWithShape="1">
          <a:blip r:embed="rId4">
            <a:alphaModFix/>
          </a:blip>
          <a:srcRect l="42520" t="13215" r="31308" b="1358"/>
          <a:stretch/>
        </p:blipFill>
        <p:spPr>
          <a:xfrm>
            <a:off x="3990690" y="1982316"/>
            <a:ext cx="2155724" cy="3161183"/>
          </a:xfrm>
          <a:prstGeom prst="rect">
            <a:avLst/>
          </a:prstGeom>
          <a:noFill/>
          <a:ln>
            <a:noFill/>
          </a:ln>
        </p:spPr>
      </p:pic>
      <p:pic>
        <p:nvPicPr>
          <p:cNvPr id="727" name="Google Shape;727;p97"/>
          <p:cNvPicPr preferRelativeResize="0"/>
          <p:nvPr/>
        </p:nvPicPr>
        <p:blipFill rotWithShape="1">
          <a:blip r:embed="rId5">
            <a:alphaModFix/>
          </a:blip>
          <a:srcRect/>
          <a:stretch/>
        </p:blipFill>
        <p:spPr>
          <a:xfrm>
            <a:off x="6708887" y="2125191"/>
            <a:ext cx="1871663" cy="4686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71BB1-0635-AB27-858E-50DEC741373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9C5A871-BC9B-0A7A-060C-8DE27A355BD0}"/>
              </a:ext>
            </a:extLst>
          </p:cNvPr>
          <p:cNvSpPr>
            <a:spLocks noGrp="1"/>
          </p:cNvSpPr>
          <p:nvPr>
            <p:ph type="title"/>
          </p:nvPr>
        </p:nvSpPr>
        <p:spPr/>
        <p:txBody>
          <a:bodyPr>
            <a:normAutofit fontScale="90000"/>
          </a:bodyPr>
          <a:lstStyle/>
          <a:p>
            <a:r>
              <a:rPr lang="en-IT" dirty="0"/>
              <a:t>Mentimeter Answers: What is Open Science? 4/4</a:t>
            </a:r>
          </a:p>
        </p:txBody>
      </p:sp>
      <p:sp>
        <p:nvSpPr>
          <p:cNvPr id="4" name="Text Placeholder 3">
            <a:extLst>
              <a:ext uri="{FF2B5EF4-FFF2-40B4-BE49-F238E27FC236}">
                <a16:creationId xmlns:a16="http://schemas.microsoft.com/office/drawing/2014/main" id="{D995139F-5FCF-E68B-BBED-9F8D64F5BF28}"/>
              </a:ext>
            </a:extLst>
          </p:cNvPr>
          <p:cNvSpPr>
            <a:spLocks noGrp="1"/>
          </p:cNvSpPr>
          <p:nvPr>
            <p:ph type="body" idx="1"/>
          </p:nvPr>
        </p:nvSpPr>
        <p:spPr/>
        <p:txBody>
          <a:bodyPr numCol="3">
            <a:normAutofit fontScale="25000" lnSpcReduction="20000"/>
          </a:bodyPr>
          <a:lstStyle/>
          <a:p>
            <a:pPr indent="-101600">
              <a:lnSpc>
                <a:spcPct val="135000"/>
              </a:lnSpc>
              <a:spcAft>
                <a:spcPts val="600"/>
              </a:spcAft>
              <a:buFont typeface="Arial" panose="020B0604020202020204" pitchFamily="34" charset="0"/>
              <a:buChar char="•"/>
            </a:pPr>
            <a:r>
              <a:rPr lang="en-GB" sz="3600" dirty="0" err="1"/>
              <a:t>é</a:t>
            </a:r>
            <a:r>
              <a:rPr lang="en-GB" sz="3600" dirty="0"/>
              <a:t> un </a:t>
            </a:r>
            <a:r>
              <a:rPr lang="en-GB" sz="3600" dirty="0" err="1"/>
              <a:t>sistema</a:t>
            </a:r>
            <a:r>
              <a:rPr lang="en-GB" sz="3600" dirty="0"/>
              <a:t> di </a:t>
            </a:r>
            <a:r>
              <a:rPr lang="en-GB" sz="3600" dirty="0" err="1"/>
              <a:t>condivisione</a:t>
            </a:r>
            <a:r>
              <a:rPr lang="en-GB" sz="3600" dirty="0"/>
              <a:t> e </a:t>
            </a:r>
            <a:r>
              <a:rPr lang="en-GB" sz="3600" dirty="0" err="1"/>
              <a:t>riuso</a:t>
            </a:r>
            <a:r>
              <a:rPr lang="en-GB" sz="3600" dirty="0"/>
              <a:t> "</a:t>
            </a:r>
            <a:r>
              <a:rPr lang="en-GB" sz="3600" dirty="0" err="1"/>
              <a:t>aperto</a:t>
            </a:r>
            <a:r>
              <a:rPr lang="en-GB" sz="3600" dirty="0"/>
              <a:t>" </a:t>
            </a:r>
            <a:r>
              <a:rPr lang="en-GB" sz="3600" dirty="0" err="1"/>
              <a:t>dei</a:t>
            </a:r>
            <a:r>
              <a:rPr lang="en-GB" sz="3600" dirty="0"/>
              <a:t> </a:t>
            </a:r>
            <a:r>
              <a:rPr lang="en-GB" sz="3600" dirty="0" err="1"/>
              <a:t>dati</a:t>
            </a:r>
            <a:r>
              <a:rPr lang="en-GB" sz="3600" dirty="0"/>
              <a:t> </a:t>
            </a:r>
            <a:r>
              <a:rPr lang="en-GB" sz="3600" dirty="0" err="1"/>
              <a:t>scientifici</a:t>
            </a:r>
            <a:endParaRPr lang="en-GB" sz="3600" dirty="0"/>
          </a:p>
          <a:p>
            <a:pPr indent="-101600">
              <a:lnSpc>
                <a:spcPct val="135000"/>
              </a:lnSpc>
              <a:spcAft>
                <a:spcPts val="600"/>
              </a:spcAft>
              <a:buFont typeface="Arial" panose="020B0604020202020204" pitchFamily="34" charset="0"/>
              <a:buChar char="•"/>
            </a:pPr>
            <a:r>
              <a:rPr lang="en-GB" sz="3600" dirty="0" err="1"/>
              <a:t>Conoscenza</a:t>
            </a:r>
            <a:r>
              <a:rPr lang="en-GB" sz="3600" dirty="0"/>
              <a:t> </a:t>
            </a:r>
            <a:r>
              <a:rPr lang="en-GB" sz="3600" dirty="0" err="1"/>
              <a:t>trasparente</a:t>
            </a:r>
            <a:r>
              <a:rPr lang="en-GB" sz="3600" dirty="0"/>
              <a:t> </a:t>
            </a:r>
            <a:r>
              <a:rPr lang="en-GB" sz="3600" dirty="0" err="1"/>
              <a:t>accessobile</a:t>
            </a:r>
            <a:r>
              <a:rPr lang="en-GB" sz="3600" dirty="0"/>
              <a:t> e </a:t>
            </a:r>
            <a:r>
              <a:rPr lang="en-GB" sz="3600" dirty="0" err="1"/>
              <a:t>condivisa</a:t>
            </a:r>
            <a:endParaRPr lang="en-GB" sz="3600" dirty="0"/>
          </a:p>
          <a:p>
            <a:pPr indent="-101600">
              <a:lnSpc>
                <a:spcPct val="135000"/>
              </a:lnSpc>
              <a:spcAft>
                <a:spcPts val="600"/>
              </a:spcAft>
              <a:buFont typeface="Arial" panose="020B0604020202020204" pitchFamily="34" charset="0"/>
              <a:buChar char="•"/>
            </a:pPr>
            <a:r>
              <a:rPr lang="en-GB" sz="3600" dirty="0" err="1"/>
              <a:t>condividere</a:t>
            </a:r>
            <a:r>
              <a:rPr lang="en-GB" sz="3600" dirty="0"/>
              <a:t> </a:t>
            </a:r>
            <a:r>
              <a:rPr lang="en-GB" sz="3600" dirty="0" err="1"/>
              <a:t>risultati</a:t>
            </a:r>
            <a:r>
              <a:rPr lang="en-GB" sz="3600" dirty="0"/>
              <a:t> e </a:t>
            </a:r>
            <a:r>
              <a:rPr lang="en-GB" sz="3600" dirty="0" err="1"/>
              <a:t>metodi</a:t>
            </a:r>
            <a:r>
              <a:rPr lang="en-GB" sz="3600" dirty="0"/>
              <a:t> della </a:t>
            </a:r>
            <a:r>
              <a:rPr lang="en-GB" sz="3600" dirty="0" err="1"/>
              <a:t>ricerca</a:t>
            </a:r>
            <a:endParaRPr lang="en-GB" sz="3600" dirty="0"/>
          </a:p>
          <a:p>
            <a:pPr indent="-101600">
              <a:lnSpc>
                <a:spcPct val="135000"/>
              </a:lnSpc>
              <a:spcAft>
                <a:spcPts val="600"/>
              </a:spcAft>
              <a:buFont typeface="Arial" panose="020B0604020202020204" pitchFamily="34" charset="0"/>
              <a:buChar char="•"/>
            </a:pPr>
            <a:r>
              <a:rPr lang="en-GB" sz="3600" dirty="0" err="1"/>
              <a:t>Obiettivo</a:t>
            </a:r>
            <a:r>
              <a:rPr lang="en-GB" sz="3600" dirty="0"/>
              <a:t> di </a:t>
            </a:r>
            <a:r>
              <a:rPr lang="en-GB" sz="3600" dirty="0" err="1"/>
              <a:t>rendere</a:t>
            </a:r>
            <a:r>
              <a:rPr lang="en-GB" sz="3600" dirty="0"/>
              <a:t> la </a:t>
            </a:r>
            <a:r>
              <a:rPr lang="en-GB" sz="3600" dirty="0" err="1"/>
              <a:t>ricerca</a:t>
            </a:r>
            <a:r>
              <a:rPr lang="en-GB" sz="3600" dirty="0"/>
              <a:t> </a:t>
            </a:r>
            <a:r>
              <a:rPr lang="en-GB" sz="3600" dirty="0" err="1"/>
              <a:t>scientifica</a:t>
            </a:r>
            <a:r>
              <a:rPr lang="en-GB" sz="3600" dirty="0"/>
              <a:t> </a:t>
            </a:r>
            <a:r>
              <a:rPr lang="en-GB" sz="3600" dirty="0" err="1"/>
              <a:t>accessibile</a:t>
            </a:r>
            <a:r>
              <a:rPr lang="en-GB" sz="3600" dirty="0"/>
              <a:t> a tutti</a:t>
            </a:r>
          </a:p>
          <a:p>
            <a:pPr indent="-101600">
              <a:lnSpc>
                <a:spcPct val="135000"/>
              </a:lnSpc>
              <a:spcAft>
                <a:spcPts val="600"/>
              </a:spcAft>
              <a:buFont typeface="Arial" panose="020B0604020202020204" pitchFamily="34" charset="0"/>
              <a:buChar char="•"/>
            </a:pPr>
            <a:r>
              <a:rPr lang="en-GB" sz="3600" dirty="0" err="1"/>
              <a:t>È</a:t>
            </a:r>
            <a:r>
              <a:rPr lang="en-GB" sz="3600" dirty="0"/>
              <a:t> la </a:t>
            </a:r>
            <a:r>
              <a:rPr lang="en-GB" sz="3600" dirty="0" err="1"/>
              <a:t>tempestiva</a:t>
            </a:r>
            <a:r>
              <a:rPr lang="en-GB" sz="3600" dirty="0"/>
              <a:t> </a:t>
            </a:r>
            <a:r>
              <a:rPr lang="en-GB" sz="3600" dirty="0" err="1"/>
              <a:t>condivisione</a:t>
            </a:r>
            <a:r>
              <a:rPr lang="en-GB" sz="3600" dirty="0"/>
              <a:t> di </a:t>
            </a:r>
            <a:r>
              <a:rPr lang="en-GB" sz="3600" dirty="0" err="1"/>
              <a:t>dati</a:t>
            </a:r>
            <a:r>
              <a:rPr lang="en-GB" sz="3600" dirty="0"/>
              <a:t> e </a:t>
            </a:r>
            <a:r>
              <a:rPr lang="en-GB" sz="3600" dirty="0" err="1"/>
              <a:t>risultati</a:t>
            </a:r>
            <a:r>
              <a:rPr lang="en-GB" sz="3600" dirty="0"/>
              <a:t> della </a:t>
            </a:r>
            <a:r>
              <a:rPr lang="en-GB" sz="3600" dirty="0" err="1"/>
              <a:t>ricerca</a:t>
            </a:r>
            <a:r>
              <a:rPr lang="en-GB" sz="3600" dirty="0"/>
              <a:t> </a:t>
            </a:r>
            <a:r>
              <a:rPr lang="en-GB" sz="3600" dirty="0" err="1"/>
              <a:t>scientifica</a:t>
            </a:r>
            <a:r>
              <a:rPr lang="en-GB" sz="3600" dirty="0"/>
              <a:t>, </a:t>
            </a:r>
            <a:r>
              <a:rPr lang="en-GB" sz="3600" dirty="0" err="1"/>
              <a:t>che</a:t>
            </a:r>
            <a:r>
              <a:rPr lang="en-GB" sz="3600" dirty="0"/>
              <a:t> ne </a:t>
            </a:r>
            <a:r>
              <a:rPr lang="en-GB" sz="3600" dirty="0" err="1"/>
              <a:t>consente</a:t>
            </a:r>
            <a:r>
              <a:rPr lang="en-GB" sz="3600" dirty="0"/>
              <a:t> </a:t>
            </a:r>
            <a:r>
              <a:rPr lang="en-GB" sz="3600" dirty="0" err="1"/>
              <a:t>l'uso</a:t>
            </a:r>
            <a:r>
              <a:rPr lang="en-GB" sz="3600" dirty="0"/>
              <a:t> alla </a:t>
            </a:r>
            <a:r>
              <a:rPr lang="en-GB" sz="3600" dirty="0" err="1"/>
              <a:t>comunità</a:t>
            </a:r>
            <a:r>
              <a:rPr lang="en-GB" sz="3600" dirty="0"/>
              <a:t> </a:t>
            </a:r>
            <a:r>
              <a:rPr lang="en-GB" sz="3600" dirty="0" err="1"/>
              <a:t>scientifica</a:t>
            </a:r>
            <a:r>
              <a:rPr lang="en-GB" sz="3600" dirty="0"/>
              <a:t> e a </a:t>
            </a:r>
            <a:r>
              <a:rPr lang="en-GB" sz="3600" dirty="0" err="1"/>
              <a:t>qualsiasi</a:t>
            </a:r>
            <a:r>
              <a:rPr lang="en-GB" sz="3600" dirty="0"/>
              <a:t> stakeholder. </a:t>
            </a:r>
            <a:r>
              <a:rPr lang="en-GB" sz="3600" dirty="0" err="1"/>
              <a:t>Massimizza</a:t>
            </a:r>
            <a:r>
              <a:rPr lang="en-GB" sz="3600" dirty="0"/>
              <a:t> lo </a:t>
            </a:r>
            <a:r>
              <a:rPr lang="en-GB" sz="3600" dirty="0" err="1"/>
              <a:t>sfruttamento</a:t>
            </a:r>
            <a:r>
              <a:rPr lang="en-GB" sz="3600" dirty="0"/>
              <a:t> </a:t>
            </a:r>
            <a:r>
              <a:rPr lang="en-GB" sz="3600" dirty="0" err="1"/>
              <a:t>dei</a:t>
            </a:r>
            <a:r>
              <a:rPr lang="en-GB" sz="3600" dirty="0"/>
              <a:t> </a:t>
            </a:r>
            <a:r>
              <a:rPr lang="en-GB" sz="3600" dirty="0" err="1"/>
              <a:t>risultati</a:t>
            </a:r>
            <a:r>
              <a:rPr lang="en-GB" sz="3600" dirty="0"/>
              <a:t>.</a:t>
            </a:r>
          </a:p>
          <a:p>
            <a:pPr indent="-101600">
              <a:lnSpc>
                <a:spcPct val="135000"/>
              </a:lnSpc>
              <a:spcAft>
                <a:spcPts val="600"/>
              </a:spcAft>
              <a:buFont typeface="Arial" panose="020B0604020202020204" pitchFamily="34" charset="0"/>
              <a:buChar char="•"/>
            </a:pPr>
            <a:r>
              <a:rPr lang="en-GB" sz="3600" dirty="0"/>
              <a:t>Un </a:t>
            </a:r>
            <a:r>
              <a:rPr lang="en-GB" sz="3600" dirty="0" err="1"/>
              <a:t>approccio</a:t>
            </a:r>
            <a:r>
              <a:rPr lang="en-GB" sz="3600" dirty="0"/>
              <a:t>, </a:t>
            </a:r>
            <a:r>
              <a:rPr lang="en-GB" sz="3600" dirty="0" err="1"/>
              <a:t>rivolto</a:t>
            </a:r>
            <a:r>
              <a:rPr lang="en-GB" sz="3600" dirty="0"/>
              <a:t> a dare libero accesso e </a:t>
            </a:r>
            <a:r>
              <a:rPr lang="en-GB" sz="3600" dirty="0" err="1"/>
              <a:t>facilitare</a:t>
            </a:r>
            <a:r>
              <a:rPr lang="en-GB" sz="3600" dirty="0"/>
              <a:t> lo </a:t>
            </a:r>
            <a:r>
              <a:rPr lang="en-GB" sz="3600" dirty="0" err="1"/>
              <a:t>scambio</a:t>
            </a:r>
            <a:r>
              <a:rPr lang="en-GB" sz="3600" dirty="0"/>
              <a:t> del </a:t>
            </a:r>
            <a:r>
              <a:rPr lang="en-GB" sz="3600" dirty="0" err="1"/>
              <a:t>sapere</a:t>
            </a:r>
            <a:r>
              <a:rPr lang="en-GB" sz="3600" dirty="0"/>
              <a:t> </a:t>
            </a:r>
            <a:r>
              <a:rPr lang="en-GB" sz="3600" dirty="0" err="1"/>
              <a:t>scientifico</a:t>
            </a:r>
            <a:endParaRPr lang="en-GB" sz="3600" dirty="0"/>
          </a:p>
          <a:p>
            <a:pPr indent="-101600">
              <a:lnSpc>
                <a:spcPct val="135000"/>
              </a:lnSpc>
              <a:spcAft>
                <a:spcPts val="600"/>
              </a:spcAft>
              <a:buFont typeface="Arial" panose="020B0604020202020204" pitchFamily="34" charset="0"/>
              <a:buChar char="•"/>
            </a:pPr>
            <a:r>
              <a:rPr lang="en-GB" sz="3600" dirty="0"/>
              <a:t>Principio </a:t>
            </a:r>
            <a:r>
              <a:rPr lang="en-GB" sz="3600" dirty="0" err="1"/>
              <a:t>operativo</a:t>
            </a:r>
            <a:r>
              <a:rPr lang="en-GB" sz="3600" dirty="0"/>
              <a:t> di </a:t>
            </a:r>
            <a:r>
              <a:rPr lang="en-GB" sz="3600" dirty="0" err="1"/>
              <a:t>condivisione</a:t>
            </a:r>
            <a:r>
              <a:rPr lang="en-GB" sz="3600" dirty="0"/>
              <a:t> delle </a:t>
            </a:r>
            <a:r>
              <a:rPr lang="en-GB" sz="3600" dirty="0" err="1"/>
              <a:t>scienza</a:t>
            </a:r>
            <a:r>
              <a:rPr lang="en-GB" sz="3600" dirty="0"/>
              <a:t> </a:t>
            </a:r>
            <a:r>
              <a:rPr lang="en-GB" sz="3600" dirty="0" err="1"/>
              <a:t>nella</a:t>
            </a:r>
            <a:r>
              <a:rPr lang="en-GB" sz="3600" dirty="0"/>
              <a:t> </a:t>
            </a:r>
            <a:r>
              <a:rPr lang="en-GB" sz="3600" dirty="0" err="1"/>
              <a:t>società</a:t>
            </a:r>
            <a:r>
              <a:rPr lang="en-GB" sz="3600" dirty="0"/>
              <a:t>, e.g. </a:t>
            </a:r>
            <a:r>
              <a:rPr lang="en-GB" sz="3600" dirty="0" err="1"/>
              <a:t>condivisione</a:t>
            </a:r>
            <a:r>
              <a:rPr lang="en-GB" sz="3600" dirty="0"/>
              <a:t> di </a:t>
            </a:r>
            <a:r>
              <a:rPr lang="en-GB" sz="3600" dirty="0" err="1"/>
              <a:t>risultati</a:t>
            </a:r>
            <a:r>
              <a:rPr lang="en-GB" sz="3600" dirty="0"/>
              <a:t> e/o di database di </a:t>
            </a:r>
            <a:r>
              <a:rPr lang="en-GB" sz="3600" dirty="0" err="1"/>
              <a:t>ricerca</a:t>
            </a:r>
            <a:endParaRPr lang="en-GB" sz="3600" dirty="0"/>
          </a:p>
          <a:p>
            <a:pPr indent="-101600">
              <a:lnSpc>
                <a:spcPct val="135000"/>
              </a:lnSpc>
              <a:spcAft>
                <a:spcPts val="600"/>
              </a:spcAft>
              <a:buFont typeface="Arial" panose="020B0604020202020204" pitchFamily="34" charset="0"/>
              <a:buChar char="•"/>
            </a:pPr>
            <a:r>
              <a:rPr lang="en-GB" sz="3600" dirty="0" err="1"/>
              <a:t>Letteralmente</a:t>
            </a:r>
            <a:r>
              <a:rPr lang="en-GB" sz="3600" dirty="0"/>
              <a:t> </a:t>
            </a:r>
            <a:r>
              <a:rPr lang="en-GB" sz="3600" dirty="0" err="1"/>
              <a:t>è</a:t>
            </a:r>
            <a:r>
              <a:rPr lang="en-GB" sz="3600" dirty="0"/>
              <a:t> la </a:t>
            </a:r>
            <a:r>
              <a:rPr lang="en-GB" sz="3600" dirty="0" err="1"/>
              <a:t>scienza</a:t>
            </a:r>
            <a:r>
              <a:rPr lang="en-GB" sz="3600" dirty="0"/>
              <a:t> </a:t>
            </a:r>
            <a:r>
              <a:rPr lang="en-GB" sz="3600" dirty="0" err="1"/>
              <a:t>aperta</a:t>
            </a:r>
            <a:r>
              <a:rPr lang="en-GB" sz="3600" dirty="0"/>
              <a:t> necessaria per </a:t>
            </a:r>
            <a:r>
              <a:rPr lang="en-GB" sz="3600" dirty="0" err="1"/>
              <a:t>condividere</a:t>
            </a:r>
            <a:r>
              <a:rPr lang="en-GB" sz="3600" dirty="0"/>
              <a:t> la </a:t>
            </a:r>
            <a:r>
              <a:rPr lang="en-GB" sz="3600" dirty="0" err="1"/>
              <a:t>conoscenza</a:t>
            </a:r>
            <a:r>
              <a:rPr lang="en-GB" sz="3600" dirty="0"/>
              <a:t> e </a:t>
            </a:r>
            <a:r>
              <a:rPr lang="en-GB" sz="3600" dirty="0" err="1"/>
              <a:t>i</a:t>
            </a:r>
            <a:r>
              <a:rPr lang="en-GB" sz="3600" dirty="0"/>
              <a:t> </a:t>
            </a:r>
            <a:r>
              <a:rPr lang="en-GB" sz="3600" dirty="0" err="1"/>
              <a:t>risultati</a:t>
            </a:r>
            <a:r>
              <a:rPr lang="en-GB" sz="3600" dirty="0"/>
              <a:t> della </a:t>
            </a:r>
            <a:r>
              <a:rPr lang="en-GB" sz="3600" dirty="0" err="1"/>
              <a:t>ricerca</a:t>
            </a:r>
            <a:endParaRPr lang="en-GB" sz="3600" dirty="0"/>
          </a:p>
          <a:p>
            <a:pPr indent="-101600">
              <a:lnSpc>
                <a:spcPct val="135000"/>
              </a:lnSpc>
              <a:spcAft>
                <a:spcPts val="600"/>
              </a:spcAft>
              <a:buFont typeface="Arial" panose="020B0604020202020204" pitchFamily="34" charset="0"/>
              <a:buChar char="•"/>
            </a:pPr>
            <a:r>
              <a:rPr lang="en-GB" sz="3600" dirty="0"/>
              <a:t>un </a:t>
            </a:r>
            <a:r>
              <a:rPr lang="en-GB" sz="3600" dirty="0" err="1"/>
              <a:t>approccio</a:t>
            </a:r>
            <a:r>
              <a:rPr lang="en-GB" sz="3600" dirty="0"/>
              <a:t> </a:t>
            </a:r>
            <a:r>
              <a:rPr lang="en-GB" sz="3600" dirty="0" err="1"/>
              <a:t>che</a:t>
            </a:r>
            <a:r>
              <a:rPr lang="en-GB" sz="3600" dirty="0"/>
              <a:t> </a:t>
            </a:r>
            <a:r>
              <a:rPr lang="en-GB" sz="3600" dirty="0" err="1"/>
              <a:t>consente</a:t>
            </a:r>
            <a:r>
              <a:rPr lang="en-GB" sz="3600" dirty="0"/>
              <a:t> la </a:t>
            </a:r>
            <a:r>
              <a:rPr lang="en-GB" sz="3600" dirty="0" err="1"/>
              <a:t>condivisione</a:t>
            </a:r>
            <a:r>
              <a:rPr lang="en-GB" sz="3600" dirty="0"/>
              <a:t> della </a:t>
            </a:r>
            <a:r>
              <a:rPr lang="en-GB" sz="3600" dirty="0" err="1"/>
              <a:t>conoscenza</a:t>
            </a:r>
            <a:endParaRPr lang="en-GB" sz="3600" dirty="0"/>
          </a:p>
          <a:p>
            <a:pPr indent="-101600">
              <a:lnSpc>
                <a:spcPct val="135000"/>
              </a:lnSpc>
              <a:spcAft>
                <a:spcPts val="600"/>
              </a:spcAft>
              <a:buFont typeface="Arial" panose="020B0604020202020204" pitchFamily="34" charset="0"/>
              <a:buChar char="•"/>
            </a:pPr>
            <a:r>
              <a:rPr lang="en-GB" sz="3600" dirty="0" err="1"/>
              <a:t>Scienza</a:t>
            </a:r>
            <a:r>
              <a:rPr lang="en-GB" sz="3600" dirty="0"/>
              <a:t> </a:t>
            </a:r>
            <a:r>
              <a:rPr lang="en-GB" sz="3600" dirty="0" err="1"/>
              <a:t>che</a:t>
            </a:r>
            <a:r>
              <a:rPr lang="en-GB" sz="3600" dirty="0"/>
              <a:t> </a:t>
            </a:r>
            <a:r>
              <a:rPr lang="en-GB" sz="3600" dirty="0" err="1"/>
              <a:t>mette</a:t>
            </a:r>
            <a:r>
              <a:rPr lang="en-GB" sz="3600" dirty="0"/>
              <a:t> a </a:t>
            </a:r>
            <a:r>
              <a:rPr lang="en-GB" sz="3600" dirty="0" err="1"/>
              <a:t>disposizione</a:t>
            </a:r>
            <a:r>
              <a:rPr lang="en-GB" sz="3600" dirty="0"/>
              <a:t> </a:t>
            </a:r>
            <a:r>
              <a:rPr lang="en-GB" sz="3600" dirty="0" err="1"/>
              <a:t>dati</a:t>
            </a:r>
            <a:r>
              <a:rPr lang="en-GB" sz="3600" dirty="0"/>
              <a:t> in modo </a:t>
            </a:r>
            <a:r>
              <a:rPr lang="en-GB" sz="3600" dirty="0" err="1"/>
              <a:t>verificabile</a:t>
            </a:r>
            <a:r>
              <a:rPr lang="en-GB" sz="3600" dirty="0"/>
              <a:t> e </a:t>
            </a:r>
            <a:r>
              <a:rPr lang="en-GB" sz="3600" dirty="0" err="1"/>
              <a:t>riutilizzabile</a:t>
            </a:r>
            <a:endParaRPr lang="en-GB" sz="3600" dirty="0"/>
          </a:p>
          <a:p>
            <a:pPr indent="-101600">
              <a:lnSpc>
                <a:spcPct val="135000"/>
              </a:lnSpc>
              <a:spcAft>
                <a:spcPts val="600"/>
              </a:spcAft>
              <a:buFont typeface="Arial" panose="020B0604020202020204" pitchFamily="34" charset="0"/>
              <a:buChar char="•"/>
            </a:pPr>
            <a:r>
              <a:rPr lang="en-GB" sz="3600" dirty="0" err="1"/>
              <a:t>è</a:t>
            </a:r>
            <a:r>
              <a:rPr lang="en-GB" sz="3600" dirty="0"/>
              <a:t> un </a:t>
            </a:r>
            <a:r>
              <a:rPr lang="en-GB" sz="3600" dirty="0" err="1"/>
              <a:t>approccio</a:t>
            </a:r>
            <a:r>
              <a:rPr lang="en-GB" sz="3600" dirty="0"/>
              <a:t> </a:t>
            </a:r>
            <a:r>
              <a:rPr lang="en-GB" sz="3600" dirty="0" err="1"/>
              <a:t>che</a:t>
            </a:r>
            <a:r>
              <a:rPr lang="en-GB" sz="3600" dirty="0"/>
              <a:t> </a:t>
            </a:r>
            <a:r>
              <a:rPr lang="en-GB" sz="3600" dirty="0" err="1"/>
              <a:t>promuove</a:t>
            </a:r>
            <a:r>
              <a:rPr lang="en-GB" sz="3600" dirty="0"/>
              <a:t> la </a:t>
            </a:r>
            <a:r>
              <a:rPr lang="en-GB" sz="3600" dirty="0" err="1"/>
              <a:t>condivisione</a:t>
            </a:r>
            <a:r>
              <a:rPr lang="en-GB" sz="3600" dirty="0"/>
              <a:t> libera e </a:t>
            </a:r>
            <a:r>
              <a:rPr lang="en-GB" sz="3600" dirty="0" err="1"/>
              <a:t>trasparente</a:t>
            </a:r>
            <a:r>
              <a:rPr lang="en-GB" sz="3600" dirty="0"/>
              <a:t> di </a:t>
            </a:r>
            <a:r>
              <a:rPr lang="en-GB" sz="3600" dirty="0" err="1"/>
              <a:t>dati</a:t>
            </a:r>
            <a:r>
              <a:rPr lang="en-GB" sz="3600" dirty="0"/>
              <a:t>, </a:t>
            </a:r>
            <a:r>
              <a:rPr lang="en-GB" sz="3600" dirty="0" err="1"/>
              <a:t>metodi</a:t>
            </a:r>
            <a:r>
              <a:rPr lang="en-GB" sz="3600" dirty="0"/>
              <a:t>, </a:t>
            </a:r>
            <a:r>
              <a:rPr lang="en-GB" sz="3600" dirty="0" err="1"/>
              <a:t>pubblicazioni</a:t>
            </a:r>
            <a:r>
              <a:rPr lang="en-GB" sz="3600" dirty="0"/>
              <a:t> e </a:t>
            </a:r>
            <a:r>
              <a:rPr lang="en-GB" sz="3600" dirty="0" err="1"/>
              <a:t>risultati</a:t>
            </a:r>
            <a:r>
              <a:rPr lang="en-GB" sz="3600" dirty="0"/>
              <a:t> </a:t>
            </a:r>
            <a:r>
              <a:rPr lang="en-GB" sz="3600" dirty="0" err="1"/>
              <a:t>scientifici</a:t>
            </a:r>
            <a:r>
              <a:rPr lang="en-GB" sz="3600" dirty="0"/>
              <a:t>. Rende la </a:t>
            </a:r>
            <a:r>
              <a:rPr lang="en-GB" sz="3600" dirty="0" err="1"/>
              <a:t>conoscenza</a:t>
            </a:r>
            <a:r>
              <a:rPr lang="en-GB" sz="3600" dirty="0"/>
              <a:t> </a:t>
            </a:r>
            <a:r>
              <a:rPr lang="en-GB" sz="3600" dirty="0" err="1"/>
              <a:t>scientifica</a:t>
            </a:r>
            <a:r>
              <a:rPr lang="en-GB" sz="3600" dirty="0"/>
              <a:t> </a:t>
            </a:r>
            <a:r>
              <a:rPr lang="en-GB" sz="3600" dirty="0" err="1"/>
              <a:t>accessibile</a:t>
            </a:r>
            <a:r>
              <a:rPr lang="en-GB" sz="3600" dirty="0"/>
              <a:t> a tutti.</a:t>
            </a:r>
          </a:p>
          <a:p>
            <a:pPr indent="-101600">
              <a:lnSpc>
                <a:spcPct val="135000"/>
              </a:lnSpc>
              <a:spcAft>
                <a:spcPts val="600"/>
              </a:spcAft>
              <a:buFont typeface="Arial" panose="020B0604020202020204" pitchFamily="34" charset="0"/>
              <a:buChar char="•"/>
            </a:pPr>
            <a:r>
              <a:rPr lang="en-GB" sz="3600" dirty="0"/>
              <a:t>E' </a:t>
            </a:r>
            <a:r>
              <a:rPr lang="en-GB" sz="3600" dirty="0" err="1"/>
              <a:t>una</a:t>
            </a:r>
            <a:r>
              <a:rPr lang="en-GB" sz="3600" dirty="0"/>
              <a:t> </a:t>
            </a:r>
            <a:r>
              <a:rPr lang="en-GB" sz="3600" dirty="0" err="1"/>
              <a:t>pratica</a:t>
            </a:r>
            <a:r>
              <a:rPr lang="en-GB" sz="3600" dirty="0"/>
              <a:t> </a:t>
            </a:r>
            <a:r>
              <a:rPr lang="en-GB" sz="3600" dirty="0" err="1"/>
              <a:t>che</a:t>
            </a:r>
            <a:r>
              <a:rPr lang="en-GB" sz="3600" dirty="0"/>
              <a:t> </a:t>
            </a:r>
            <a:r>
              <a:rPr lang="en-GB" sz="3600" dirty="0" err="1"/>
              <a:t>consente</a:t>
            </a:r>
            <a:r>
              <a:rPr lang="en-GB" sz="3600" dirty="0"/>
              <a:t> di </a:t>
            </a:r>
            <a:r>
              <a:rPr lang="en-GB" sz="3600" dirty="0" err="1"/>
              <a:t>condividere</a:t>
            </a:r>
            <a:r>
              <a:rPr lang="en-GB" sz="3600" dirty="0"/>
              <a:t> </a:t>
            </a:r>
            <a:r>
              <a:rPr lang="en-GB" sz="3600" dirty="0" err="1"/>
              <a:t>dati</a:t>
            </a:r>
            <a:r>
              <a:rPr lang="en-GB" sz="3600" dirty="0"/>
              <a:t> e </a:t>
            </a:r>
            <a:r>
              <a:rPr lang="en-GB" sz="3600" dirty="0" err="1"/>
              <a:t>risorse</a:t>
            </a:r>
            <a:r>
              <a:rPr lang="en-GB" sz="3600" dirty="0"/>
              <a:t> a </a:t>
            </a:r>
            <a:r>
              <a:rPr lang="en-GB" sz="3600" dirty="0" err="1"/>
              <a:t>chiunque</a:t>
            </a:r>
            <a:r>
              <a:rPr lang="en-GB" sz="3600" dirty="0"/>
              <a:t> </a:t>
            </a:r>
            <a:r>
              <a:rPr lang="en-GB" sz="3600" dirty="0" err="1"/>
              <a:t>sia</a:t>
            </a:r>
            <a:r>
              <a:rPr lang="en-GB" sz="3600" dirty="0"/>
              <a:t> </a:t>
            </a:r>
            <a:r>
              <a:rPr lang="en-GB" sz="3600" dirty="0" err="1"/>
              <a:t>interessato</a:t>
            </a:r>
            <a:endParaRPr lang="en-GB" sz="3600" dirty="0"/>
          </a:p>
          <a:p>
            <a:pPr indent="-101600">
              <a:lnSpc>
                <a:spcPct val="135000"/>
              </a:lnSpc>
              <a:spcAft>
                <a:spcPts val="600"/>
              </a:spcAft>
              <a:buFont typeface="Arial" panose="020B0604020202020204" pitchFamily="34" charset="0"/>
              <a:buChar char="•"/>
            </a:pPr>
            <a:r>
              <a:rPr lang="en-GB" sz="3600" dirty="0" err="1"/>
              <a:t>Rendere</a:t>
            </a:r>
            <a:r>
              <a:rPr lang="en-GB" sz="3600" dirty="0"/>
              <a:t> </a:t>
            </a:r>
            <a:r>
              <a:rPr lang="en-GB" sz="3600" dirty="0" err="1"/>
              <a:t>i</a:t>
            </a:r>
            <a:r>
              <a:rPr lang="en-GB" sz="3600" dirty="0"/>
              <a:t> </a:t>
            </a:r>
            <a:r>
              <a:rPr lang="en-GB" sz="3600" dirty="0" err="1"/>
              <a:t>dati</a:t>
            </a:r>
            <a:r>
              <a:rPr lang="en-GB" sz="3600" dirty="0"/>
              <a:t> e le </a:t>
            </a:r>
            <a:r>
              <a:rPr lang="en-GB" sz="3600" dirty="0" err="1"/>
              <a:t>informazioni</a:t>
            </a:r>
            <a:r>
              <a:rPr lang="en-GB" sz="3600" dirty="0"/>
              <a:t> </a:t>
            </a:r>
            <a:r>
              <a:rPr lang="en-GB" sz="3600" dirty="0" err="1"/>
              <a:t>liberamente</a:t>
            </a:r>
            <a:r>
              <a:rPr lang="en-GB" sz="3600" dirty="0"/>
              <a:t> </a:t>
            </a:r>
            <a:r>
              <a:rPr lang="en-GB" sz="3600" dirty="0" err="1"/>
              <a:t>disponibili</a:t>
            </a:r>
            <a:r>
              <a:rPr lang="en-GB" sz="3600" dirty="0"/>
              <a:t> a tutti</a:t>
            </a:r>
          </a:p>
          <a:p>
            <a:endParaRPr lang="en-IT" dirty="0"/>
          </a:p>
        </p:txBody>
      </p:sp>
    </p:spTree>
    <p:extLst>
      <p:ext uri="{BB962C8B-B14F-4D97-AF65-F5344CB8AC3E}">
        <p14:creationId xmlns:p14="http://schemas.microsoft.com/office/powerpoint/2010/main" val="42881639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98"/>
          <p:cNvSpPr txBox="1"/>
          <p:nvPr/>
        </p:nvSpPr>
        <p:spPr>
          <a:xfrm>
            <a:off x="5826225" y="3032575"/>
            <a:ext cx="2840400" cy="1992900"/>
          </a:xfrm>
          <a:prstGeom prst="rect">
            <a:avLst/>
          </a:prstGeom>
          <a:noFill/>
          <a:ln>
            <a:noFill/>
          </a:ln>
        </p:spPr>
        <p:txBody>
          <a:bodyPr spcFirstLastPara="1" wrap="square" lIns="0" tIns="72000" rIns="0" bIns="0" anchor="t" anchorCtr="0">
            <a:noAutofit/>
          </a:bodyPr>
          <a:lstStyle/>
          <a:p>
            <a:pPr marL="0" lvl="0" indent="0" algn="ctr" rtl="0">
              <a:spcBef>
                <a:spcPts val="0"/>
              </a:spcBef>
              <a:spcAft>
                <a:spcPts val="0"/>
              </a:spcAft>
              <a:buNone/>
            </a:pPr>
            <a:endParaRPr sz="1000">
              <a:solidFill>
                <a:srgbClr val="2D3292"/>
              </a:solidFill>
              <a:latin typeface="Lato"/>
              <a:ea typeface="Lato"/>
              <a:cs typeface="Lato"/>
              <a:sym typeface="Lato"/>
            </a:endParaRPr>
          </a:p>
          <a:p>
            <a:pPr marL="0" lvl="0" indent="0" algn="l" rtl="0">
              <a:spcBef>
                <a:spcPts val="0"/>
              </a:spcBef>
              <a:spcAft>
                <a:spcPts val="0"/>
              </a:spcAft>
              <a:buNone/>
            </a:pPr>
            <a:r>
              <a:rPr lang="it" sz="1000">
                <a:solidFill>
                  <a:srgbClr val="353535"/>
                </a:solidFill>
                <a:latin typeface="Lato"/>
                <a:ea typeface="Lato"/>
                <a:cs typeface="Lato"/>
                <a:sym typeface="Lato"/>
              </a:rPr>
              <a:t>R1. (Meta)data are richly described with a plurality of accurate and relevant attributes</a:t>
            </a:r>
            <a:endParaRPr sz="1000">
              <a:solidFill>
                <a:srgbClr val="353535"/>
              </a:solidFill>
              <a:latin typeface="Lato"/>
              <a:ea typeface="Lato"/>
              <a:cs typeface="Lato"/>
              <a:sym typeface="Lato"/>
            </a:endParaRPr>
          </a:p>
          <a:p>
            <a:pPr marL="0" lvl="0" indent="0" algn="l" rtl="0">
              <a:spcBef>
                <a:spcPts val="0"/>
              </a:spcBef>
              <a:spcAft>
                <a:spcPts val="0"/>
              </a:spcAft>
              <a:buNone/>
            </a:pPr>
            <a:r>
              <a:rPr lang="it" sz="1000">
                <a:solidFill>
                  <a:srgbClr val="353535"/>
                </a:solidFill>
                <a:latin typeface="Lato"/>
                <a:ea typeface="Lato"/>
                <a:cs typeface="Lato"/>
                <a:sym typeface="Lato"/>
              </a:rPr>
              <a:t>R2. (Meta)data are released with a clear and accessible data usage license</a:t>
            </a:r>
            <a:endParaRPr sz="1000">
              <a:solidFill>
                <a:srgbClr val="353535"/>
              </a:solidFill>
              <a:latin typeface="Lato"/>
              <a:ea typeface="Lato"/>
              <a:cs typeface="Lato"/>
              <a:sym typeface="Lato"/>
            </a:endParaRPr>
          </a:p>
          <a:p>
            <a:pPr marL="0" lvl="0" indent="0" algn="l" rtl="0">
              <a:spcBef>
                <a:spcPts val="0"/>
              </a:spcBef>
              <a:spcAft>
                <a:spcPts val="0"/>
              </a:spcAft>
              <a:buNone/>
            </a:pPr>
            <a:r>
              <a:rPr lang="it" sz="1000">
                <a:solidFill>
                  <a:srgbClr val="353535"/>
                </a:solidFill>
                <a:latin typeface="Lato"/>
                <a:ea typeface="Lato"/>
                <a:cs typeface="Lato"/>
                <a:sym typeface="Lato"/>
              </a:rPr>
              <a:t>R3. (Meta)data are associated with detailed provenance</a:t>
            </a:r>
            <a:endParaRPr sz="1000">
              <a:solidFill>
                <a:srgbClr val="353535"/>
              </a:solidFill>
              <a:latin typeface="Lato"/>
              <a:ea typeface="Lato"/>
              <a:cs typeface="Lato"/>
              <a:sym typeface="Lato"/>
            </a:endParaRPr>
          </a:p>
          <a:p>
            <a:pPr marL="0" lvl="0" indent="0" algn="l" rtl="0">
              <a:spcBef>
                <a:spcPts val="0"/>
              </a:spcBef>
              <a:spcAft>
                <a:spcPts val="0"/>
              </a:spcAft>
              <a:buNone/>
            </a:pPr>
            <a:r>
              <a:rPr lang="it" sz="1000">
                <a:solidFill>
                  <a:srgbClr val="353535"/>
                </a:solidFill>
                <a:latin typeface="Lato"/>
                <a:ea typeface="Lato"/>
                <a:cs typeface="Lato"/>
                <a:sym typeface="Lato"/>
              </a:rPr>
              <a:t>R4. (Meta)data meet domain-relevant community standards</a:t>
            </a:r>
            <a:endParaRPr sz="1000">
              <a:solidFill>
                <a:srgbClr val="353535"/>
              </a:solidFill>
              <a:latin typeface="Lato"/>
              <a:ea typeface="Lato"/>
              <a:cs typeface="Lato"/>
              <a:sym typeface="Lato"/>
            </a:endParaRPr>
          </a:p>
          <a:p>
            <a:pPr marL="0" lvl="0" indent="0" algn="l" rtl="0">
              <a:spcBef>
                <a:spcPts val="0"/>
              </a:spcBef>
              <a:spcAft>
                <a:spcPts val="0"/>
              </a:spcAft>
              <a:buClr>
                <a:schemeClr val="dk1"/>
              </a:buClr>
              <a:buSzPts val="1100"/>
              <a:buFont typeface="Arial"/>
              <a:buNone/>
            </a:pPr>
            <a:endParaRPr sz="1000">
              <a:solidFill>
                <a:srgbClr val="353535"/>
              </a:solidFill>
              <a:latin typeface="Lato"/>
              <a:ea typeface="Lato"/>
              <a:cs typeface="Lato"/>
              <a:sym typeface="Lato"/>
            </a:endParaRPr>
          </a:p>
          <a:p>
            <a:pPr marL="0" lvl="0" indent="0" algn="ctr" rtl="0">
              <a:spcBef>
                <a:spcPts val="3900"/>
              </a:spcBef>
              <a:spcAft>
                <a:spcPts val="0"/>
              </a:spcAft>
              <a:buClr>
                <a:schemeClr val="dk1"/>
              </a:buClr>
              <a:buSzPts val="1100"/>
              <a:buFont typeface="Arial"/>
              <a:buNone/>
            </a:pPr>
            <a:endParaRPr sz="1000">
              <a:solidFill>
                <a:srgbClr val="353535"/>
              </a:solidFill>
              <a:latin typeface="Lato"/>
              <a:ea typeface="Lato"/>
              <a:cs typeface="Lato"/>
              <a:sym typeface="Lato"/>
            </a:endParaRPr>
          </a:p>
          <a:p>
            <a:pPr marL="0" lvl="0" indent="0" algn="ctr" rtl="0">
              <a:spcBef>
                <a:spcPts val="3900"/>
              </a:spcBef>
              <a:spcAft>
                <a:spcPts val="0"/>
              </a:spcAft>
              <a:buNone/>
            </a:pPr>
            <a:endParaRPr sz="1000">
              <a:solidFill>
                <a:srgbClr val="353535"/>
              </a:solidFill>
              <a:latin typeface="Lato"/>
              <a:ea typeface="Lato"/>
              <a:cs typeface="Lato"/>
              <a:sym typeface="Lato"/>
            </a:endParaRPr>
          </a:p>
        </p:txBody>
      </p:sp>
      <p:sp>
        <p:nvSpPr>
          <p:cNvPr id="734" name="Google Shape;734;p98"/>
          <p:cNvSpPr txBox="1"/>
          <p:nvPr/>
        </p:nvSpPr>
        <p:spPr>
          <a:xfrm>
            <a:off x="626300" y="2011350"/>
            <a:ext cx="4374900" cy="3214500"/>
          </a:xfrm>
          <a:prstGeom prst="rect">
            <a:avLst/>
          </a:prstGeom>
          <a:noFill/>
          <a:ln>
            <a:noFill/>
          </a:ln>
        </p:spPr>
        <p:txBody>
          <a:bodyPr spcFirstLastPara="1" wrap="square" lIns="91425" tIns="91425" rIns="91425" bIns="91425" anchor="t" anchorCtr="0">
            <a:spAutoFit/>
          </a:bodyPr>
          <a:lstStyle/>
          <a:p>
            <a:pPr marL="215900" lvl="0" indent="-152400" algn="l" rtl="0">
              <a:spcBef>
                <a:spcPts val="700"/>
              </a:spcBef>
              <a:spcAft>
                <a:spcPts val="0"/>
              </a:spcAft>
              <a:buClr>
                <a:schemeClr val="dk2"/>
              </a:buClr>
              <a:buSzPts val="1200"/>
              <a:buFont typeface="Lato"/>
              <a:buChar char="•"/>
            </a:pPr>
            <a:r>
              <a:rPr lang="it" sz="1200">
                <a:solidFill>
                  <a:schemeClr val="dk2"/>
                </a:solidFill>
                <a:latin typeface="Lato"/>
                <a:ea typeface="Lato"/>
                <a:cs typeface="Lato"/>
                <a:sym typeface="Lato"/>
              </a:rPr>
              <a:t>The ultimate goal of FAIR is to optimise the reuse of data. </a:t>
            </a:r>
            <a:endParaRPr sz="1200">
              <a:solidFill>
                <a:schemeClr val="dk2"/>
              </a:solidFill>
              <a:latin typeface="Lato"/>
              <a:ea typeface="Lato"/>
              <a:cs typeface="Lato"/>
              <a:sym typeface="Lato"/>
            </a:endParaRPr>
          </a:p>
          <a:p>
            <a:pPr marL="215900" lvl="0" indent="-152400" algn="l" rtl="0">
              <a:spcBef>
                <a:spcPts val="700"/>
              </a:spcBef>
              <a:spcAft>
                <a:spcPts val="0"/>
              </a:spcAft>
              <a:buClr>
                <a:schemeClr val="dk2"/>
              </a:buClr>
              <a:buSzPts val="1200"/>
              <a:buFont typeface="Lato"/>
              <a:buChar char="•"/>
            </a:pPr>
            <a:r>
              <a:rPr lang="it" sz="1200">
                <a:solidFill>
                  <a:schemeClr val="dk2"/>
                </a:solidFill>
                <a:latin typeface="Lato"/>
                <a:ea typeface="Lato"/>
                <a:cs typeface="Lato"/>
                <a:sym typeface="Lato"/>
              </a:rPr>
              <a:t>To achieve this, metadata and data should be well-described so that they can be replicated and/or combined in different settings</a:t>
            </a:r>
            <a:endParaRPr sz="1200">
              <a:solidFill>
                <a:schemeClr val="dk2"/>
              </a:solidFill>
              <a:latin typeface="Lato"/>
              <a:ea typeface="Lato"/>
              <a:cs typeface="Lato"/>
              <a:sym typeface="Lato"/>
            </a:endParaRPr>
          </a:p>
          <a:p>
            <a:pPr marL="215900" lvl="0" indent="-152400" algn="l" rtl="0">
              <a:spcBef>
                <a:spcPts val="700"/>
              </a:spcBef>
              <a:spcAft>
                <a:spcPts val="0"/>
              </a:spcAft>
              <a:buClr>
                <a:schemeClr val="dk2"/>
              </a:buClr>
              <a:buSzPts val="1200"/>
              <a:buFont typeface="Lato"/>
              <a:buChar char="•"/>
            </a:pPr>
            <a:r>
              <a:rPr lang="it" sz="1200">
                <a:solidFill>
                  <a:schemeClr val="dk2"/>
                </a:solidFill>
                <a:latin typeface="Lato"/>
                <a:ea typeface="Lato"/>
                <a:cs typeface="Lato"/>
                <a:sym typeface="Lato"/>
              </a:rPr>
              <a:t>Data should be linked to other resources and outcomes that clarify their context</a:t>
            </a:r>
            <a:endParaRPr sz="1200">
              <a:solidFill>
                <a:schemeClr val="dk2"/>
              </a:solidFill>
              <a:latin typeface="Lato"/>
              <a:ea typeface="Lato"/>
              <a:cs typeface="Lato"/>
              <a:sym typeface="Lato"/>
            </a:endParaRPr>
          </a:p>
          <a:p>
            <a:pPr marL="215900" lvl="0" indent="-152400" algn="l" rtl="0">
              <a:spcBef>
                <a:spcPts val="700"/>
              </a:spcBef>
              <a:spcAft>
                <a:spcPts val="0"/>
              </a:spcAft>
              <a:buClr>
                <a:schemeClr val="dk2"/>
              </a:buClr>
              <a:buSzPts val="1200"/>
              <a:buFont typeface="Lato"/>
              <a:buChar char="•"/>
            </a:pPr>
            <a:r>
              <a:rPr lang="it" sz="1200">
                <a:solidFill>
                  <a:schemeClr val="dk2"/>
                </a:solidFill>
                <a:latin typeface="Lato"/>
                <a:ea typeface="Lato"/>
                <a:cs typeface="Lato"/>
                <a:sym typeface="Lato"/>
              </a:rPr>
              <a:t>Key elements for reuse:</a:t>
            </a:r>
            <a:endParaRPr sz="1200">
              <a:solidFill>
                <a:schemeClr val="dk2"/>
              </a:solidFill>
              <a:latin typeface="Lato"/>
              <a:ea typeface="Lato"/>
              <a:cs typeface="Lato"/>
              <a:sym typeface="Lato"/>
            </a:endParaRPr>
          </a:p>
          <a:p>
            <a:pPr marL="457200" lvl="0" indent="0" algn="l" rtl="0">
              <a:spcBef>
                <a:spcPts val="700"/>
              </a:spcBef>
              <a:spcAft>
                <a:spcPts val="0"/>
              </a:spcAft>
              <a:buNone/>
            </a:pPr>
            <a:r>
              <a:rPr lang="it" sz="1200" b="1">
                <a:solidFill>
                  <a:schemeClr val="dk1"/>
                </a:solidFill>
                <a:latin typeface="Lato"/>
                <a:ea typeface="Lato"/>
                <a:cs typeface="Lato"/>
                <a:sym typeface="Lato"/>
              </a:rPr>
              <a:t>Licenses</a:t>
            </a:r>
            <a:endParaRPr sz="1200" b="1">
              <a:solidFill>
                <a:schemeClr val="dk1"/>
              </a:solidFill>
              <a:latin typeface="Lato"/>
              <a:ea typeface="Lato"/>
              <a:cs typeface="Lato"/>
              <a:sym typeface="Lato"/>
            </a:endParaRPr>
          </a:p>
          <a:p>
            <a:pPr marL="0" lvl="0" indent="0" algn="l" rtl="0">
              <a:spcBef>
                <a:spcPts val="700"/>
              </a:spcBef>
              <a:spcAft>
                <a:spcPts val="0"/>
              </a:spcAft>
              <a:buNone/>
            </a:pPr>
            <a:r>
              <a:rPr lang="it" sz="1200">
                <a:solidFill>
                  <a:schemeClr val="dk2"/>
                </a:solidFill>
                <a:latin typeface="Lato"/>
                <a:ea typeface="Lato"/>
                <a:cs typeface="Lato"/>
                <a:sym typeface="Lato"/>
              </a:rPr>
              <a:t>Tell others how they can reuse your data!</a:t>
            </a:r>
            <a:endParaRPr sz="1200">
              <a:solidFill>
                <a:schemeClr val="dk2"/>
              </a:solidFill>
              <a:latin typeface="Lato"/>
              <a:ea typeface="Lato"/>
              <a:cs typeface="Lato"/>
              <a:sym typeface="Lato"/>
            </a:endParaRPr>
          </a:p>
          <a:p>
            <a:pPr marL="457200" lvl="0" indent="0" algn="l" rtl="0">
              <a:spcBef>
                <a:spcPts val="700"/>
              </a:spcBef>
              <a:spcAft>
                <a:spcPts val="0"/>
              </a:spcAft>
              <a:buNone/>
            </a:pPr>
            <a:r>
              <a:rPr lang="it" sz="1200" b="1">
                <a:solidFill>
                  <a:schemeClr val="dk1"/>
                </a:solidFill>
                <a:latin typeface="Lato"/>
                <a:ea typeface="Lato"/>
                <a:cs typeface="Lato"/>
                <a:sym typeface="Lato"/>
              </a:rPr>
              <a:t>Provenance</a:t>
            </a:r>
            <a:endParaRPr sz="1200" b="1">
              <a:solidFill>
                <a:schemeClr val="dk1"/>
              </a:solidFill>
              <a:latin typeface="Lato"/>
              <a:ea typeface="Lato"/>
              <a:cs typeface="Lato"/>
              <a:sym typeface="Lato"/>
            </a:endParaRPr>
          </a:p>
          <a:p>
            <a:pPr marL="0" lvl="0" indent="0" algn="l" rtl="0">
              <a:spcBef>
                <a:spcPts val="700"/>
              </a:spcBef>
              <a:spcAft>
                <a:spcPts val="0"/>
              </a:spcAft>
              <a:buNone/>
            </a:pPr>
            <a:r>
              <a:rPr lang="it" sz="1200">
                <a:solidFill>
                  <a:schemeClr val="dk2"/>
                </a:solidFill>
                <a:latin typeface="Lato"/>
                <a:ea typeface="Lato"/>
                <a:cs typeface="Lato"/>
                <a:sym typeface="Lato"/>
              </a:rPr>
              <a:t>Where is your data coming from? What is the source of your data?</a:t>
            </a:r>
            <a:endParaRPr sz="1200">
              <a:solidFill>
                <a:schemeClr val="dk2"/>
              </a:solidFill>
              <a:latin typeface="Lato"/>
              <a:ea typeface="Lato"/>
              <a:cs typeface="Lato"/>
              <a:sym typeface="Lato"/>
            </a:endParaRPr>
          </a:p>
          <a:p>
            <a:pPr marL="0" lvl="0" indent="0" algn="l" rtl="0">
              <a:spcBef>
                <a:spcPts val="0"/>
              </a:spcBef>
              <a:spcAft>
                <a:spcPts val="0"/>
              </a:spcAft>
              <a:buNone/>
            </a:pPr>
            <a:endParaRPr sz="1200">
              <a:solidFill>
                <a:schemeClr val="dk2"/>
              </a:solidFill>
              <a:latin typeface="Lato"/>
              <a:ea typeface="Lato"/>
              <a:cs typeface="Lato"/>
              <a:sym typeface="Lato"/>
            </a:endParaRPr>
          </a:p>
        </p:txBody>
      </p:sp>
      <p:sp>
        <p:nvSpPr>
          <p:cNvPr id="735" name="Google Shape;735;p98"/>
          <p:cNvSpPr txBox="1">
            <a:spLocks noGrp="1"/>
          </p:cNvSpPr>
          <p:nvPr>
            <p:ph type="ctrTitle"/>
          </p:nvPr>
        </p:nvSpPr>
        <p:spPr>
          <a:xfrm>
            <a:off x="729450" y="1318650"/>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latin typeface="Lato"/>
                <a:ea typeface="Lato"/>
                <a:cs typeface="Lato"/>
                <a:sym typeface="Lato"/>
              </a:rPr>
              <a:t>Reusable</a:t>
            </a:r>
            <a:endParaRPr>
              <a:latin typeface="Lato"/>
              <a:ea typeface="Lato"/>
              <a:cs typeface="Lato"/>
              <a:sym typeface="Lato"/>
            </a:endParaRPr>
          </a:p>
        </p:txBody>
      </p:sp>
      <p:pic>
        <p:nvPicPr>
          <p:cNvPr id="736" name="Google Shape;736;p98" descr="Cerchi con frecce"/>
          <p:cNvPicPr preferRelativeResize="0"/>
          <p:nvPr/>
        </p:nvPicPr>
        <p:blipFill rotWithShape="1">
          <a:blip r:embed="rId3">
            <a:alphaModFix/>
          </a:blip>
          <a:srcRect l="29" r="39"/>
          <a:stretch/>
        </p:blipFill>
        <p:spPr>
          <a:xfrm>
            <a:off x="6457131" y="1451274"/>
            <a:ext cx="1288800" cy="1292400"/>
          </a:xfrm>
          <a:prstGeom prst="ellipse">
            <a:avLst/>
          </a:prstGeom>
          <a:solidFill>
            <a:srgbClr val="FEFFFF"/>
          </a:solidFill>
          <a:ln w="79375" cap="flat" cmpd="sng">
            <a:solidFill>
              <a:srgbClr val="3889DE"/>
            </a:solidFill>
            <a:prstDash val="solid"/>
            <a:round/>
            <a:headEnd type="none" w="sm" len="sm"/>
            <a:tailEnd type="none" w="sm" len="sm"/>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91">
          <a:extLst>
            <a:ext uri="{FF2B5EF4-FFF2-40B4-BE49-F238E27FC236}">
              <a16:creationId xmlns:a16="http://schemas.microsoft.com/office/drawing/2014/main" id="{D0A60349-2EF2-7F21-B246-676BD69E3A6B}"/>
            </a:ext>
          </a:extLst>
        </p:cNvPr>
        <p:cNvGrpSpPr/>
        <p:nvPr/>
      </p:nvGrpSpPr>
      <p:grpSpPr>
        <a:xfrm>
          <a:off x="0" y="0"/>
          <a:ext cx="0" cy="0"/>
          <a:chOff x="0" y="0"/>
          <a:chExt cx="0" cy="0"/>
        </a:xfrm>
      </p:grpSpPr>
      <p:sp>
        <p:nvSpPr>
          <p:cNvPr id="592" name="Google Shape;592;p81">
            <a:extLst>
              <a:ext uri="{FF2B5EF4-FFF2-40B4-BE49-F238E27FC236}">
                <a16:creationId xmlns:a16="http://schemas.microsoft.com/office/drawing/2014/main" id="{4B77639F-2A26-DCF4-3D20-7C2FFC4433CA}"/>
              </a:ext>
            </a:extLst>
          </p:cNvPr>
          <p:cNvSpPr txBox="1">
            <a:spLocks noGrp="1"/>
          </p:cNvSpPr>
          <p:nvPr>
            <p:ph type="ctrTitle"/>
          </p:nvPr>
        </p:nvSpPr>
        <p:spPr>
          <a:xfrm>
            <a:off x="729450" y="1322450"/>
            <a:ext cx="402543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IT" sz="3300" b="0" dirty="0">
                <a:solidFill>
                  <a:srgbClr val="313131"/>
                </a:solidFill>
                <a:latin typeface="Poppins SemiBold"/>
                <a:ea typeface="Poppins SemiBold"/>
                <a:cs typeface="Poppins SemiBold"/>
                <a:sym typeface="Poppins SemiBold"/>
              </a:rPr>
              <a:t>How FAIR </a:t>
            </a:r>
            <a:r>
              <a:rPr lang="it-IT" sz="3300" b="0" dirty="0" err="1">
                <a:solidFill>
                  <a:srgbClr val="313131"/>
                </a:solidFill>
                <a:latin typeface="Poppins SemiBold"/>
                <a:ea typeface="Poppins SemiBold"/>
                <a:cs typeface="Poppins SemiBold"/>
                <a:sym typeface="Poppins SemiBold"/>
              </a:rPr>
              <a:t>is</a:t>
            </a:r>
            <a:r>
              <a:rPr lang="it-IT" sz="3300" b="0" dirty="0">
                <a:solidFill>
                  <a:srgbClr val="313131"/>
                </a:solidFill>
                <a:latin typeface="Poppins SemiBold"/>
                <a:ea typeface="Poppins SemiBold"/>
                <a:cs typeface="Poppins SemiBold"/>
                <a:sym typeface="Poppins SemiBold"/>
              </a:rPr>
              <a:t> </a:t>
            </a:r>
            <a:r>
              <a:rPr lang="it-IT" sz="3300" b="0" dirty="0" err="1">
                <a:solidFill>
                  <a:srgbClr val="313131"/>
                </a:solidFill>
                <a:latin typeface="Poppins SemiBold"/>
                <a:ea typeface="Poppins SemiBold"/>
                <a:cs typeface="Poppins SemiBold"/>
                <a:sym typeface="Poppins SemiBold"/>
              </a:rPr>
              <a:t>your</a:t>
            </a:r>
            <a:r>
              <a:rPr lang="it-IT" sz="3300" b="0" dirty="0">
                <a:solidFill>
                  <a:srgbClr val="313131"/>
                </a:solidFill>
                <a:latin typeface="Poppins SemiBold"/>
                <a:ea typeface="Poppins SemiBold"/>
                <a:cs typeface="Poppins SemiBold"/>
                <a:sym typeface="Poppins SemiBold"/>
              </a:rPr>
              <a:t> </a:t>
            </a:r>
            <a:r>
              <a:rPr lang="it-IT" sz="3300" b="0" dirty="0" err="1">
                <a:solidFill>
                  <a:srgbClr val="313131"/>
                </a:solidFill>
                <a:latin typeface="Poppins SemiBold"/>
                <a:ea typeface="Poppins SemiBold"/>
                <a:cs typeface="Poppins SemiBold"/>
                <a:sym typeface="Poppins SemiBold"/>
              </a:rPr>
              <a:t>research</a:t>
            </a:r>
            <a:r>
              <a:rPr lang="it-IT" sz="3300" b="0" dirty="0">
                <a:solidFill>
                  <a:srgbClr val="313131"/>
                </a:solidFill>
                <a:latin typeface="Poppins SemiBold"/>
                <a:ea typeface="Poppins SemiBold"/>
                <a:cs typeface="Poppins SemiBold"/>
                <a:sym typeface="Poppins SemiBold"/>
              </a:rPr>
              <a:t> data?</a:t>
            </a:r>
            <a:endParaRPr sz="3300" b="0" dirty="0">
              <a:solidFill>
                <a:srgbClr val="313131"/>
              </a:solidFill>
              <a:latin typeface="Poppins SemiBold"/>
              <a:ea typeface="Poppins SemiBold"/>
              <a:cs typeface="Poppins SemiBold"/>
              <a:sym typeface="Poppins SemiBold"/>
            </a:endParaRPr>
          </a:p>
          <a:p>
            <a:pPr marL="0" lvl="0" indent="0" algn="l" rtl="0">
              <a:spcBef>
                <a:spcPts val="0"/>
              </a:spcBef>
              <a:spcAft>
                <a:spcPts val="0"/>
              </a:spcAft>
              <a:buNone/>
            </a:pPr>
            <a:endParaRPr dirty="0"/>
          </a:p>
        </p:txBody>
      </p:sp>
      <p:sp>
        <p:nvSpPr>
          <p:cNvPr id="6" name="Subtitle 5">
            <a:extLst>
              <a:ext uri="{FF2B5EF4-FFF2-40B4-BE49-F238E27FC236}">
                <a16:creationId xmlns:a16="http://schemas.microsoft.com/office/drawing/2014/main" id="{370FADA9-822D-C12C-0F26-D8A2BC092722}"/>
              </a:ext>
            </a:extLst>
          </p:cNvPr>
          <p:cNvSpPr>
            <a:spLocks noGrp="1"/>
          </p:cNvSpPr>
          <p:nvPr>
            <p:ph type="subTitle" idx="1"/>
          </p:nvPr>
        </p:nvSpPr>
        <p:spPr/>
        <p:txBody>
          <a:bodyPr/>
          <a:lstStyle/>
          <a:p>
            <a:endParaRPr lang="en-IT"/>
          </a:p>
        </p:txBody>
      </p:sp>
      <p:sp>
        <p:nvSpPr>
          <p:cNvPr id="7" name="Google Shape;593;p81">
            <a:extLst>
              <a:ext uri="{FF2B5EF4-FFF2-40B4-BE49-F238E27FC236}">
                <a16:creationId xmlns:a16="http://schemas.microsoft.com/office/drawing/2014/main" id="{A214252A-2827-0892-198C-25B55D865022}"/>
              </a:ext>
            </a:extLst>
          </p:cNvPr>
          <p:cNvSpPr txBox="1">
            <a:spLocks/>
          </p:cNvSpPr>
          <p:nvPr/>
        </p:nvSpPr>
        <p:spPr>
          <a:xfrm>
            <a:off x="0" y="3360484"/>
            <a:ext cx="7688100" cy="17582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L="914400" marR="0" lvl="1"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L="1371600" marR="0" lvl="2"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L="1828800" marR="0" lvl="3"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L="2286000" marR="0" lvl="4"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L="2743200" marR="0" lvl="5"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L="3200400" marR="0" lvl="6"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L="3657600" marR="0" lvl="7"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L="4114800" marR="0" lvl="8"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pPr marL="914400" indent="-355600">
              <a:buClr>
                <a:srgbClr val="000000"/>
              </a:buClr>
              <a:buSzPts val="2000"/>
              <a:buFont typeface="Arial"/>
              <a:buChar char="●"/>
            </a:pPr>
            <a:r>
              <a:rPr lang="en-GB" sz="2000">
                <a:solidFill>
                  <a:srgbClr val="424242"/>
                </a:solidFill>
                <a:latin typeface="Calibri"/>
                <a:ea typeface="Calibri"/>
                <a:cs typeface="Calibri"/>
                <a:sym typeface="Calibri"/>
              </a:rPr>
              <a:t>Go to </a:t>
            </a:r>
            <a:r>
              <a:rPr lang="en-GB" sz="2000" b="1" u="sng">
                <a:solidFill>
                  <a:srgbClr val="4A86E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www.menti.com</a:t>
            </a:r>
            <a:r>
              <a:rPr lang="en-GB" sz="2000">
                <a:solidFill>
                  <a:srgbClr val="424242"/>
                </a:solidFill>
                <a:latin typeface="Calibri"/>
                <a:ea typeface="Calibri"/>
                <a:cs typeface="Calibri"/>
                <a:sym typeface="Calibri"/>
              </a:rPr>
              <a:t> and insert code: </a:t>
            </a:r>
            <a:br>
              <a:rPr lang="en-GB" sz="2000">
                <a:solidFill>
                  <a:srgbClr val="424242"/>
                </a:solidFill>
                <a:latin typeface="Calibri"/>
                <a:ea typeface="Calibri"/>
                <a:cs typeface="Calibri"/>
                <a:sym typeface="Calibri"/>
              </a:rPr>
            </a:br>
            <a:r>
              <a:rPr lang="en-GB" sz="2400" b="1">
                <a:latin typeface="MentiText"/>
              </a:rPr>
              <a:t>4758 1389 </a:t>
            </a:r>
          </a:p>
          <a:p>
            <a:pPr marL="558800" indent="0">
              <a:buClr>
                <a:srgbClr val="000000"/>
              </a:buClr>
              <a:buSzPts val="2000"/>
            </a:pPr>
            <a:r>
              <a:rPr lang="en-GB" sz="2000" b="1">
                <a:solidFill>
                  <a:srgbClr val="000000"/>
                </a:solidFill>
                <a:latin typeface="Arial"/>
                <a:ea typeface="Arial"/>
                <a:cs typeface="Arial"/>
                <a:sym typeface="Arial"/>
              </a:rPr>
              <a:t>OR</a:t>
            </a:r>
          </a:p>
          <a:p>
            <a:pPr marL="914400" indent="-355600">
              <a:lnSpc>
                <a:spcPct val="95000"/>
              </a:lnSpc>
              <a:buClr>
                <a:srgbClr val="000000"/>
              </a:buClr>
              <a:buSzPts val="2000"/>
              <a:buFont typeface="Arial"/>
              <a:buChar char="●"/>
            </a:pPr>
            <a:r>
              <a:rPr lang="en-GB" sz="2000">
                <a:solidFill>
                  <a:srgbClr val="424242"/>
                </a:solidFill>
                <a:latin typeface="Calibri"/>
                <a:ea typeface="Calibri"/>
                <a:cs typeface="Calibri"/>
                <a:sym typeface="Calibri"/>
              </a:rPr>
              <a:t>use your mobile/tablet to scan the QR code</a:t>
            </a:r>
            <a:endParaRPr lang="en-GB" sz="2000" dirty="0"/>
          </a:p>
        </p:txBody>
      </p:sp>
      <p:pic>
        <p:nvPicPr>
          <p:cNvPr id="8" name="Picture 7">
            <a:extLst>
              <a:ext uri="{FF2B5EF4-FFF2-40B4-BE49-F238E27FC236}">
                <a16:creationId xmlns:a16="http://schemas.microsoft.com/office/drawing/2014/main" id="{FDD22A75-581A-A94A-8361-6DA2BEEFEF29}"/>
              </a:ext>
            </a:extLst>
          </p:cNvPr>
          <p:cNvPicPr>
            <a:picLocks noChangeAspect="1"/>
          </p:cNvPicPr>
          <p:nvPr/>
        </p:nvPicPr>
        <p:blipFill>
          <a:blip r:embed="rId4"/>
          <a:stretch>
            <a:fillRect/>
          </a:stretch>
        </p:blipFill>
        <p:spPr>
          <a:xfrm>
            <a:off x="5659920" y="1194435"/>
            <a:ext cx="2754630" cy="2754630"/>
          </a:xfrm>
          <a:prstGeom prst="rect">
            <a:avLst/>
          </a:prstGeom>
        </p:spPr>
      </p:pic>
    </p:spTree>
    <p:extLst>
      <p:ext uri="{BB962C8B-B14F-4D97-AF65-F5344CB8AC3E}">
        <p14:creationId xmlns:p14="http://schemas.microsoft.com/office/powerpoint/2010/main" val="1706915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graph&#10;&#10;AI-generated content may be incorrect.">
            <a:extLst>
              <a:ext uri="{FF2B5EF4-FFF2-40B4-BE49-F238E27FC236}">
                <a16:creationId xmlns:a16="http://schemas.microsoft.com/office/drawing/2014/main" id="{AA8A29A4-6D49-ADCA-1B25-820CD4D6FD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15007"/>
          </a:xfrm>
          <a:prstGeom prst="rect">
            <a:avLst/>
          </a:prstGeom>
        </p:spPr>
      </p:pic>
    </p:spTree>
    <p:extLst>
      <p:ext uri="{BB962C8B-B14F-4D97-AF65-F5344CB8AC3E}">
        <p14:creationId xmlns:p14="http://schemas.microsoft.com/office/powerpoint/2010/main" val="39269633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99"/>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Open Data </a:t>
            </a:r>
            <a:endParaRPr/>
          </a:p>
          <a:p>
            <a:pPr marL="0" lvl="0" indent="0" algn="l" rtl="0">
              <a:spcBef>
                <a:spcPts val="0"/>
              </a:spcBef>
              <a:spcAft>
                <a:spcPts val="0"/>
              </a:spcAft>
              <a:buNone/>
            </a:pPr>
            <a:endParaRPr/>
          </a:p>
          <a:p>
            <a:pPr marL="0" lvl="0" indent="0" algn="l" rtl="0">
              <a:spcBef>
                <a:spcPts val="0"/>
              </a:spcBef>
              <a:spcAft>
                <a:spcPts val="0"/>
              </a:spcAft>
              <a:buNone/>
            </a:pPr>
            <a:r>
              <a:rPr lang="it" sz="2800"/>
              <a:t>Copyright and legal aspects</a:t>
            </a:r>
            <a:endParaRPr sz="28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100"/>
          <p:cNvSpPr txBox="1">
            <a:spLocks noGrp="1"/>
          </p:cNvSpPr>
          <p:nvPr>
            <p:ph type="title"/>
          </p:nvPr>
        </p:nvSpPr>
        <p:spPr>
          <a:xfrm>
            <a:off x="609425" y="427125"/>
            <a:ext cx="76884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Data is not yours</a:t>
            </a:r>
            <a:endParaRPr/>
          </a:p>
        </p:txBody>
      </p:sp>
      <p:sp>
        <p:nvSpPr>
          <p:cNvPr id="748" name="Google Shape;748;p100"/>
          <p:cNvSpPr txBox="1">
            <a:spLocks noGrp="1"/>
          </p:cNvSpPr>
          <p:nvPr>
            <p:ph type="body" idx="4294967295"/>
          </p:nvPr>
        </p:nvSpPr>
        <p:spPr>
          <a:xfrm>
            <a:off x="3747225" y="1312750"/>
            <a:ext cx="5222400" cy="3499200"/>
          </a:xfrm>
          <a:prstGeom prst="rect">
            <a:avLst/>
          </a:prstGeom>
        </p:spPr>
        <p:txBody>
          <a:bodyPr spcFirstLastPara="1" wrap="square" lIns="91425" tIns="91425" rIns="91425" bIns="91425" anchor="t" anchorCtr="0">
            <a:normAutofit fontScale="47500" lnSpcReduction="20000"/>
          </a:bodyPr>
          <a:lstStyle/>
          <a:p>
            <a:pPr marL="0" lvl="0" indent="0" algn="l" rtl="0">
              <a:lnSpc>
                <a:spcPct val="115000"/>
              </a:lnSpc>
              <a:spcBef>
                <a:spcPts val="1000"/>
              </a:spcBef>
              <a:spcAft>
                <a:spcPts val="0"/>
              </a:spcAft>
              <a:buNone/>
            </a:pPr>
            <a:r>
              <a:rPr lang="it" sz="3000"/>
              <a:t>Data is </a:t>
            </a:r>
            <a:r>
              <a:rPr lang="it" sz="3000" b="1"/>
              <a:t>not</a:t>
            </a:r>
            <a:r>
              <a:rPr lang="it" sz="3000"/>
              <a:t> intellectual work, it is fact and information</a:t>
            </a:r>
            <a:endParaRPr sz="3000"/>
          </a:p>
          <a:p>
            <a:pPr marL="0" lvl="0" indent="0" algn="l" rtl="0">
              <a:lnSpc>
                <a:spcPct val="115000"/>
              </a:lnSpc>
              <a:spcBef>
                <a:spcPts val="1200"/>
              </a:spcBef>
              <a:spcAft>
                <a:spcPts val="0"/>
              </a:spcAft>
              <a:buNone/>
            </a:pPr>
            <a:r>
              <a:rPr lang="it" sz="3000"/>
              <a:t>Copyright protection covers expressions and not ideas, procedures, operating methods or mathematical concepts as such.</a:t>
            </a:r>
            <a:endParaRPr sz="3000"/>
          </a:p>
          <a:p>
            <a:pPr marL="0" lvl="0" indent="0" algn="l" rtl="0">
              <a:lnSpc>
                <a:spcPct val="115000"/>
              </a:lnSpc>
              <a:spcBef>
                <a:spcPts val="1200"/>
              </a:spcBef>
              <a:spcAft>
                <a:spcPts val="0"/>
              </a:spcAft>
              <a:buNone/>
            </a:pPr>
            <a:r>
              <a:rPr lang="it" sz="3000" b="1"/>
              <a:t>Protection is on databases and not on data</a:t>
            </a:r>
            <a:r>
              <a:rPr lang="it" sz="3000"/>
              <a:t>. Data are protected only and especially when they are collected and organized in a database.</a:t>
            </a:r>
            <a:endParaRPr sz="3000"/>
          </a:p>
          <a:p>
            <a:pPr marL="0" lvl="0" indent="0" algn="l" rtl="0">
              <a:lnSpc>
                <a:spcPct val="115000"/>
              </a:lnSpc>
              <a:spcBef>
                <a:spcPts val="1200"/>
              </a:spcBef>
              <a:spcAft>
                <a:spcPts val="1200"/>
              </a:spcAft>
              <a:buNone/>
            </a:pPr>
            <a:r>
              <a:rPr lang="it" sz="3000" b="1"/>
              <a:t>The sui generis property right </a:t>
            </a:r>
            <a:r>
              <a:rPr lang="it" sz="3000"/>
              <a:t>(</a:t>
            </a:r>
            <a:r>
              <a:rPr lang="it" sz="3000" b="1"/>
              <a:t>only in Europe</a:t>
            </a:r>
            <a:r>
              <a:rPr lang="it" sz="3000"/>
              <a:t>) covers not only the reproduction and dissemination of the database, but also the extraction and reuse of substantial parts of the database.</a:t>
            </a:r>
            <a:endParaRPr/>
          </a:p>
        </p:txBody>
      </p:sp>
      <p:pic>
        <p:nvPicPr>
          <p:cNvPr id="749" name="Google Shape;749;p100"/>
          <p:cNvPicPr preferRelativeResize="0"/>
          <p:nvPr/>
        </p:nvPicPr>
        <p:blipFill>
          <a:blip r:embed="rId3">
            <a:alphaModFix/>
          </a:blip>
          <a:stretch>
            <a:fillRect/>
          </a:stretch>
        </p:blipFill>
        <p:spPr>
          <a:xfrm>
            <a:off x="251524" y="1396650"/>
            <a:ext cx="2611594" cy="3499200"/>
          </a:xfrm>
          <a:prstGeom prst="rect">
            <a:avLst/>
          </a:prstGeom>
          <a:no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pic>
      <p:pic>
        <p:nvPicPr>
          <p:cNvPr id="750" name="Google Shape;750;p100"/>
          <p:cNvPicPr preferRelativeResize="0"/>
          <p:nvPr/>
        </p:nvPicPr>
        <p:blipFill>
          <a:blip r:embed="rId4">
            <a:alphaModFix/>
          </a:blip>
          <a:stretch>
            <a:fillRect/>
          </a:stretch>
        </p:blipFill>
        <p:spPr>
          <a:xfrm>
            <a:off x="3228221" y="1367921"/>
            <a:ext cx="442800" cy="442825"/>
          </a:xfrm>
          <a:prstGeom prst="rect">
            <a:avLst/>
          </a:prstGeom>
          <a:noFill/>
          <a:ln>
            <a:noFill/>
          </a:ln>
        </p:spPr>
      </p:pic>
      <p:pic>
        <p:nvPicPr>
          <p:cNvPr id="751" name="Google Shape;751;p100"/>
          <p:cNvPicPr preferRelativeResize="0"/>
          <p:nvPr/>
        </p:nvPicPr>
        <p:blipFill>
          <a:blip r:embed="rId5">
            <a:alphaModFix/>
          </a:blip>
          <a:stretch>
            <a:fillRect/>
          </a:stretch>
        </p:blipFill>
        <p:spPr>
          <a:xfrm>
            <a:off x="3228221" y="1952149"/>
            <a:ext cx="442800" cy="442823"/>
          </a:xfrm>
          <a:prstGeom prst="rect">
            <a:avLst/>
          </a:prstGeom>
          <a:noFill/>
          <a:ln>
            <a:noFill/>
          </a:ln>
        </p:spPr>
      </p:pic>
      <p:pic>
        <p:nvPicPr>
          <p:cNvPr id="752" name="Google Shape;752;p100"/>
          <p:cNvPicPr preferRelativeResize="0"/>
          <p:nvPr/>
        </p:nvPicPr>
        <p:blipFill>
          <a:blip r:embed="rId6">
            <a:alphaModFix/>
          </a:blip>
          <a:stretch>
            <a:fillRect/>
          </a:stretch>
        </p:blipFill>
        <p:spPr>
          <a:xfrm>
            <a:off x="3228221" y="2840939"/>
            <a:ext cx="442800" cy="442800"/>
          </a:xfrm>
          <a:prstGeom prst="rect">
            <a:avLst/>
          </a:prstGeom>
          <a:noFill/>
          <a:ln>
            <a:noFill/>
          </a:ln>
        </p:spPr>
      </p:pic>
      <p:pic>
        <p:nvPicPr>
          <p:cNvPr id="753" name="Google Shape;753;p100"/>
          <p:cNvPicPr preferRelativeResize="0"/>
          <p:nvPr/>
        </p:nvPicPr>
        <p:blipFill>
          <a:blip r:embed="rId7">
            <a:alphaModFix/>
          </a:blip>
          <a:stretch>
            <a:fillRect/>
          </a:stretch>
        </p:blipFill>
        <p:spPr>
          <a:xfrm>
            <a:off x="3228221" y="3776939"/>
            <a:ext cx="442800" cy="4428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101"/>
          <p:cNvSpPr txBox="1">
            <a:spLocks noGrp="1"/>
          </p:cNvSpPr>
          <p:nvPr>
            <p:ph type="body" idx="1"/>
          </p:nvPr>
        </p:nvSpPr>
        <p:spPr>
          <a:xfrm>
            <a:off x="99125" y="1084150"/>
            <a:ext cx="4778700" cy="30552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1200"/>
              </a:spcAft>
              <a:buClr>
                <a:srgbClr val="3F3F3F"/>
              </a:buClr>
              <a:buSzPts val="1480"/>
              <a:buFont typeface="Calibri"/>
              <a:buNone/>
            </a:pPr>
            <a:r>
              <a:rPr lang="it" sz="4305" b="1">
                <a:solidFill>
                  <a:schemeClr val="accent1"/>
                </a:solidFill>
              </a:rPr>
              <a:t>Open Data</a:t>
            </a:r>
            <a:br>
              <a:rPr lang="it" sz="4305" b="1">
                <a:solidFill>
                  <a:schemeClr val="accent1"/>
                </a:solidFill>
              </a:rPr>
            </a:br>
            <a:r>
              <a:rPr lang="it" sz="4305">
                <a:solidFill>
                  <a:schemeClr val="accent1"/>
                </a:solidFill>
              </a:rPr>
              <a:t>is simply</a:t>
            </a:r>
            <a:br>
              <a:rPr lang="it" sz="4305">
                <a:solidFill>
                  <a:schemeClr val="accent1"/>
                </a:solidFill>
              </a:rPr>
            </a:br>
            <a:r>
              <a:rPr lang="it" sz="4305">
                <a:solidFill>
                  <a:schemeClr val="accent1"/>
                </a:solidFill>
              </a:rPr>
              <a:t>a particular kind of</a:t>
            </a:r>
            <a:br>
              <a:rPr lang="it" sz="4305">
                <a:solidFill>
                  <a:schemeClr val="accent1"/>
                </a:solidFill>
              </a:rPr>
            </a:br>
            <a:r>
              <a:rPr lang="it" sz="4305" u="sng">
                <a:solidFill>
                  <a:schemeClr val="accent1"/>
                </a:solidFill>
              </a:rPr>
              <a:t>FAIR</a:t>
            </a:r>
            <a:r>
              <a:rPr lang="it" sz="4305">
                <a:solidFill>
                  <a:schemeClr val="accent1"/>
                </a:solidFill>
              </a:rPr>
              <a:t> Data</a:t>
            </a:r>
            <a:endParaRPr sz="4305">
              <a:solidFill>
                <a:schemeClr val="accent1"/>
              </a:solidFill>
            </a:endParaRPr>
          </a:p>
        </p:txBody>
      </p:sp>
      <p:sp>
        <p:nvSpPr>
          <p:cNvPr id="760" name="Google Shape;760;p101"/>
          <p:cNvSpPr>
            <a:spLocks noGrp="1"/>
          </p:cNvSpPr>
          <p:nvPr>
            <p:ph type="pic" idx="2"/>
          </p:nvPr>
        </p:nvSpPr>
        <p:spPr>
          <a:xfrm>
            <a:off x="5723830" y="1084144"/>
            <a:ext cx="3168600" cy="3509400"/>
          </a:xfrm>
          <a:prstGeom prst="rect">
            <a:avLst/>
          </a:prstGeom>
          <a:solidFill>
            <a:srgbClr val="D8D8D8"/>
          </a:solidFill>
          <a:ln>
            <a:noFill/>
          </a:ln>
        </p:spPr>
        <p:txBody>
          <a:bodyPr/>
          <a:lstStyle/>
          <a:p>
            <a:endParaRPr lang="en-IT"/>
          </a:p>
        </p:txBody>
      </p:sp>
      <p:pic>
        <p:nvPicPr>
          <p:cNvPr id="761" name="Google Shape;761;p101"/>
          <p:cNvPicPr preferRelativeResize="0"/>
          <p:nvPr/>
        </p:nvPicPr>
        <p:blipFill>
          <a:blip r:embed="rId3">
            <a:alphaModFix/>
          </a:blip>
          <a:stretch>
            <a:fillRect/>
          </a:stretch>
        </p:blipFill>
        <p:spPr>
          <a:xfrm>
            <a:off x="5030175" y="-25"/>
            <a:ext cx="4113821" cy="5143501"/>
          </a:xfrm>
          <a:prstGeom prst="rect">
            <a:avLst/>
          </a:prstGeom>
          <a:noFill/>
          <a:ln>
            <a:noFill/>
          </a:ln>
        </p:spPr>
      </p:pic>
      <p:sp>
        <p:nvSpPr>
          <p:cNvPr id="762" name="Google Shape;762;p101"/>
          <p:cNvSpPr txBox="1"/>
          <p:nvPr/>
        </p:nvSpPr>
        <p:spPr>
          <a:xfrm>
            <a:off x="5154425" y="4789500"/>
            <a:ext cx="300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1100">
                <a:solidFill>
                  <a:schemeClr val="dk1"/>
                </a:solidFill>
                <a:highlight>
                  <a:schemeClr val="lt1"/>
                </a:highlight>
              </a:rPr>
              <a:t>Photo by</a:t>
            </a:r>
            <a:r>
              <a:rPr lang="it" sz="1100">
                <a:solidFill>
                  <a:schemeClr val="dk1"/>
                </a:solidFill>
                <a:highlight>
                  <a:schemeClr val="lt1"/>
                </a:highlight>
                <a:uFill>
                  <a:noFill/>
                </a:uFill>
                <a:hlinkClick r:id="rId4">
                  <a:extLst>
                    <a:ext uri="{A12FA001-AC4F-418D-AE19-62706E023703}">
                      <ahyp:hlinkClr xmlns:ahyp="http://schemas.microsoft.com/office/drawing/2018/hyperlinkcolor" val="tx"/>
                    </a:ext>
                  </a:extLst>
                </a:hlinkClick>
              </a:rPr>
              <a:t> </a:t>
            </a:r>
            <a:r>
              <a:rPr lang="it" sz="1100" u="sng">
                <a:solidFill>
                  <a:schemeClr val="hlink"/>
                </a:solidFill>
                <a:highlight>
                  <a:schemeClr val="lt1"/>
                </a:highlight>
                <a:hlinkClick r:id="rId4"/>
              </a:rPr>
              <a:t>Serhat Beyazkaya</a:t>
            </a:r>
            <a:r>
              <a:rPr lang="it" sz="1100">
                <a:solidFill>
                  <a:schemeClr val="dk1"/>
                </a:solidFill>
                <a:highlight>
                  <a:schemeClr val="lt1"/>
                </a:highlight>
              </a:rPr>
              <a:t> on</a:t>
            </a:r>
            <a:r>
              <a:rPr lang="it" sz="1100">
                <a:solidFill>
                  <a:schemeClr val="dk1"/>
                </a:solidFill>
                <a:highlight>
                  <a:schemeClr val="lt1"/>
                </a:highlight>
                <a:uFill>
                  <a:noFill/>
                </a:uFill>
                <a:hlinkClick r:id="rId5">
                  <a:extLst>
                    <a:ext uri="{A12FA001-AC4F-418D-AE19-62706E023703}">
                      <ahyp:hlinkClr xmlns:ahyp="http://schemas.microsoft.com/office/drawing/2018/hyperlinkcolor" val="tx"/>
                    </a:ext>
                  </a:extLst>
                </a:hlinkClick>
              </a:rPr>
              <a:t> </a:t>
            </a:r>
            <a:r>
              <a:rPr lang="it" sz="1100" u="sng">
                <a:solidFill>
                  <a:schemeClr val="hlink"/>
                </a:solidFill>
                <a:highlight>
                  <a:schemeClr val="lt1"/>
                </a:highlight>
                <a:hlinkClick r:id="rId5"/>
              </a:rPr>
              <a:t>Unsplash</a:t>
            </a:r>
            <a:endParaRPr>
              <a:highlight>
                <a:schemeClr val="lt1"/>
              </a:highlight>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grpSp>
        <p:nvGrpSpPr>
          <p:cNvPr id="768" name="Google Shape;768;p102"/>
          <p:cNvGrpSpPr/>
          <p:nvPr/>
        </p:nvGrpSpPr>
        <p:grpSpPr>
          <a:xfrm rot="5400000">
            <a:off x="845400" y="151739"/>
            <a:ext cx="4680176" cy="4679899"/>
            <a:chOff x="2961501" y="1973987"/>
            <a:chExt cx="3175800" cy="3022800"/>
          </a:xfrm>
        </p:grpSpPr>
        <p:sp>
          <p:nvSpPr>
            <p:cNvPr id="769" name="Google Shape;769;p102"/>
            <p:cNvSpPr/>
            <p:nvPr/>
          </p:nvSpPr>
          <p:spPr>
            <a:xfrm>
              <a:off x="2961501" y="1973987"/>
              <a:ext cx="3175800" cy="3022800"/>
            </a:xfrm>
            <a:prstGeom prst="ellipse">
              <a:avLst/>
            </a:prstGeom>
            <a:solidFill>
              <a:srgbClr val="1A9988">
                <a:alpha val="85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102"/>
            <p:cNvSpPr txBox="1"/>
            <p:nvPr/>
          </p:nvSpPr>
          <p:spPr>
            <a:xfrm rot="-5400000">
              <a:off x="3758747" y="3924069"/>
              <a:ext cx="1406100" cy="561000"/>
            </a:xfrm>
            <a:prstGeom prst="rect">
              <a:avLst/>
            </a:prstGeom>
            <a:noFill/>
            <a:ln>
              <a:noFill/>
            </a:ln>
          </p:spPr>
          <p:txBody>
            <a:bodyPr spcFirstLastPara="1" wrap="square" lIns="91425" tIns="91425" rIns="91425" bIns="91425" anchor="ctr" anchorCtr="0">
              <a:noAutofit/>
            </a:bodyPr>
            <a:lstStyle/>
            <a:p>
              <a:pPr marL="0" lvl="0" indent="0" algn="ctr" rtl="0">
                <a:lnSpc>
                  <a:spcPct val="85000"/>
                </a:lnSpc>
                <a:spcBef>
                  <a:spcPts val="0"/>
                </a:spcBef>
                <a:spcAft>
                  <a:spcPts val="0"/>
                </a:spcAft>
                <a:buClr>
                  <a:schemeClr val="dk1"/>
                </a:buClr>
                <a:buSzPts val="1100"/>
                <a:buFont typeface="Arial"/>
                <a:buNone/>
              </a:pPr>
              <a:r>
                <a:rPr lang="it" sz="2100" b="1">
                  <a:solidFill>
                    <a:schemeClr val="lt1"/>
                  </a:solidFill>
                  <a:latin typeface="Calibri"/>
                  <a:ea typeface="Calibri"/>
                  <a:cs typeface="Calibri"/>
                  <a:sym typeface="Calibri"/>
                </a:rPr>
                <a:t>Open Data</a:t>
              </a:r>
              <a:endParaRPr sz="2100" b="1">
                <a:solidFill>
                  <a:schemeClr val="lt1"/>
                </a:solidFill>
                <a:latin typeface="Calibri"/>
                <a:ea typeface="Calibri"/>
                <a:cs typeface="Calibri"/>
                <a:sym typeface="Calibri"/>
              </a:endParaRPr>
            </a:p>
            <a:p>
              <a:pPr marL="0" lvl="0" indent="0" algn="ctr" rtl="0">
                <a:lnSpc>
                  <a:spcPct val="85000"/>
                </a:lnSpc>
                <a:spcBef>
                  <a:spcPts val="0"/>
                </a:spcBef>
                <a:spcAft>
                  <a:spcPts val="0"/>
                </a:spcAft>
                <a:buClr>
                  <a:schemeClr val="dk1"/>
                </a:buClr>
                <a:buSzPts val="1100"/>
                <a:buFont typeface="Arial"/>
                <a:buNone/>
              </a:pPr>
              <a:r>
                <a:rPr lang="it" sz="1900">
                  <a:solidFill>
                    <a:srgbClr val="FEFFFF"/>
                  </a:solidFill>
                  <a:latin typeface="Calibri"/>
                  <a:ea typeface="Calibri"/>
                  <a:cs typeface="Calibri"/>
                  <a:sym typeface="Calibri"/>
                </a:rPr>
                <a:t>Data can be freely used, shared, enriched by anyone, anywhere for any purpose. </a:t>
              </a:r>
              <a:endParaRPr sz="1900">
                <a:solidFill>
                  <a:srgbClr val="FEFFFF"/>
                </a:solidFill>
                <a:latin typeface="Calibri"/>
                <a:ea typeface="Calibri"/>
                <a:cs typeface="Calibri"/>
                <a:sym typeface="Calibri"/>
              </a:endParaRPr>
            </a:p>
            <a:p>
              <a:pPr marL="0" lvl="0" indent="0" algn="ctr" rtl="0">
                <a:spcBef>
                  <a:spcPts val="0"/>
                </a:spcBef>
                <a:spcAft>
                  <a:spcPts val="0"/>
                </a:spcAft>
                <a:buNone/>
              </a:pPr>
              <a:endParaRPr sz="100">
                <a:solidFill>
                  <a:srgbClr val="FFFFFF"/>
                </a:solidFill>
                <a:latin typeface="Roboto"/>
                <a:ea typeface="Roboto"/>
                <a:cs typeface="Roboto"/>
                <a:sym typeface="Roboto"/>
              </a:endParaRPr>
            </a:p>
          </p:txBody>
        </p:sp>
      </p:grpSp>
      <p:grpSp>
        <p:nvGrpSpPr>
          <p:cNvPr id="771" name="Google Shape;771;p102"/>
          <p:cNvGrpSpPr/>
          <p:nvPr/>
        </p:nvGrpSpPr>
        <p:grpSpPr>
          <a:xfrm rot="5400000">
            <a:off x="3618437" y="151739"/>
            <a:ext cx="4680176" cy="4679899"/>
            <a:chOff x="2961500" y="182851"/>
            <a:chExt cx="3175800" cy="3022800"/>
          </a:xfrm>
        </p:grpSpPr>
        <p:sp>
          <p:nvSpPr>
            <p:cNvPr id="772" name="Google Shape;772;p102"/>
            <p:cNvSpPr/>
            <p:nvPr/>
          </p:nvSpPr>
          <p:spPr>
            <a:xfrm>
              <a:off x="2961500" y="182851"/>
              <a:ext cx="3175800" cy="3022800"/>
            </a:xfrm>
            <a:prstGeom prst="ellipse">
              <a:avLst/>
            </a:prstGeom>
            <a:solidFill>
              <a:srgbClr val="EB5600">
                <a:alpha val="800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102"/>
            <p:cNvSpPr txBox="1"/>
            <p:nvPr/>
          </p:nvSpPr>
          <p:spPr>
            <a:xfrm rot="-5400000">
              <a:off x="3821000" y="714716"/>
              <a:ext cx="1502100" cy="781500"/>
            </a:xfrm>
            <a:prstGeom prst="rect">
              <a:avLst/>
            </a:prstGeom>
            <a:noFill/>
            <a:ln>
              <a:noFill/>
            </a:ln>
          </p:spPr>
          <p:txBody>
            <a:bodyPr spcFirstLastPara="1" wrap="square" lIns="91425" tIns="91425" rIns="91425" bIns="91425" anchor="ctr" anchorCtr="0">
              <a:noAutofit/>
            </a:bodyPr>
            <a:lstStyle/>
            <a:p>
              <a:pPr marL="0" lvl="0" indent="0" algn="ctr" rtl="0">
                <a:lnSpc>
                  <a:spcPct val="85000"/>
                </a:lnSpc>
                <a:spcBef>
                  <a:spcPts val="0"/>
                </a:spcBef>
                <a:spcAft>
                  <a:spcPts val="0"/>
                </a:spcAft>
                <a:buClr>
                  <a:schemeClr val="dk1"/>
                </a:buClr>
                <a:buSzPts val="1100"/>
                <a:buFont typeface="Arial"/>
                <a:buNone/>
              </a:pPr>
              <a:r>
                <a:rPr lang="it" sz="2100" b="1">
                  <a:solidFill>
                    <a:schemeClr val="lt1"/>
                  </a:solidFill>
                  <a:latin typeface="Calibri"/>
                  <a:ea typeface="Calibri"/>
                  <a:cs typeface="Calibri"/>
                  <a:sym typeface="Calibri"/>
                </a:rPr>
                <a:t>FAIR Data</a:t>
              </a:r>
              <a:endParaRPr sz="2100" b="1">
                <a:solidFill>
                  <a:schemeClr val="lt1"/>
                </a:solidFill>
                <a:latin typeface="Calibri"/>
                <a:ea typeface="Calibri"/>
                <a:cs typeface="Calibri"/>
                <a:sym typeface="Calibri"/>
              </a:endParaRPr>
            </a:p>
            <a:p>
              <a:pPr marL="0" lvl="0" indent="0" algn="ctr" rtl="0">
                <a:lnSpc>
                  <a:spcPct val="85000"/>
                </a:lnSpc>
                <a:spcBef>
                  <a:spcPts val="0"/>
                </a:spcBef>
                <a:spcAft>
                  <a:spcPts val="0"/>
                </a:spcAft>
                <a:buNone/>
              </a:pPr>
              <a:r>
                <a:rPr lang="it" sz="1900">
                  <a:solidFill>
                    <a:schemeClr val="lt1"/>
                  </a:solidFill>
                  <a:latin typeface="Calibri"/>
                  <a:ea typeface="Calibri"/>
                  <a:cs typeface="Calibri"/>
                  <a:sym typeface="Calibri"/>
                </a:rPr>
                <a:t>Data follow a series of good practices to allow data access, still respecting any ethical, legal and contractual restriction</a:t>
              </a:r>
              <a:r>
                <a:rPr lang="it" sz="1800">
                  <a:solidFill>
                    <a:schemeClr val="lt1"/>
                  </a:solidFill>
                  <a:latin typeface="Calibri"/>
                  <a:ea typeface="Calibri"/>
                  <a:cs typeface="Calibri"/>
                  <a:sym typeface="Calibri"/>
                </a:rPr>
                <a:t>.</a:t>
              </a:r>
              <a:endParaRPr>
                <a:solidFill>
                  <a:schemeClr val="lt1"/>
                </a:solidFill>
                <a:latin typeface="Roboto"/>
                <a:ea typeface="Roboto"/>
                <a:cs typeface="Roboto"/>
                <a:sym typeface="Roboto"/>
              </a:endParaRPr>
            </a:p>
          </p:txBody>
        </p:sp>
      </p:grpSp>
      <p:sp>
        <p:nvSpPr>
          <p:cNvPr id="774" name="Google Shape;774;p102"/>
          <p:cNvSpPr txBox="1"/>
          <p:nvPr/>
        </p:nvSpPr>
        <p:spPr>
          <a:xfrm>
            <a:off x="3489514" y="2085614"/>
            <a:ext cx="2176800" cy="826800"/>
          </a:xfrm>
          <a:prstGeom prst="rect">
            <a:avLst/>
          </a:prstGeom>
          <a:noFill/>
          <a:ln>
            <a:noFill/>
          </a:ln>
        </p:spPr>
        <p:txBody>
          <a:bodyPr spcFirstLastPara="1" wrap="square" lIns="91425" tIns="91425" rIns="91425" bIns="91425" anchor="ctr" anchorCtr="0">
            <a:noAutofit/>
          </a:bodyPr>
          <a:lstStyle/>
          <a:p>
            <a:pPr marL="0" lvl="0" indent="0" algn="ctr" rtl="0">
              <a:lnSpc>
                <a:spcPct val="85000"/>
              </a:lnSpc>
              <a:spcBef>
                <a:spcPts val="0"/>
              </a:spcBef>
              <a:spcAft>
                <a:spcPts val="0"/>
              </a:spcAft>
              <a:buClr>
                <a:schemeClr val="dk1"/>
              </a:buClr>
              <a:buSzPts val="1100"/>
              <a:buFont typeface="Arial"/>
              <a:buNone/>
            </a:pPr>
            <a:r>
              <a:rPr lang="it" sz="2100" b="1">
                <a:solidFill>
                  <a:schemeClr val="lt1"/>
                </a:solidFill>
                <a:latin typeface="Calibri"/>
                <a:ea typeface="Calibri"/>
                <a:cs typeface="Calibri"/>
                <a:sym typeface="Calibri"/>
              </a:rPr>
              <a:t>Open and FAIR Data</a:t>
            </a:r>
            <a:endParaRPr sz="100">
              <a:solidFill>
                <a:srgbClr val="FFFFFF"/>
              </a:solidFill>
              <a:latin typeface="Roboto"/>
              <a:ea typeface="Roboto"/>
              <a:cs typeface="Roboto"/>
              <a:sym typeface="Roboto"/>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sp>
        <p:nvSpPr>
          <p:cNvPr id="780" name="Google Shape;780;p103"/>
          <p:cNvSpPr txBox="1">
            <a:spLocks noGrp="1"/>
          </p:cNvSpPr>
          <p:nvPr>
            <p:ph type="body" idx="1"/>
          </p:nvPr>
        </p:nvSpPr>
        <p:spPr>
          <a:xfrm>
            <a:off x="3672275" y="1084149"/>
            <a:ext cx="5221200" cy="30000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it" sz="2200" b="1">
                <a:solidFill>
                  <a:schemeClr val="accent2"/>
                </a:solidFill>
              </a:rPr>
              <a:t>Your research data could:</a:t>
            </a:r>
            <a:endParaRPr sz="2200" b="1">
              <a:solidFill>
                <a:schemeClr val="accent2"/>
              </a:solidFill>
            </a:endParaRPr>
          </a:p>
          <a:p>
            <a:pPr marL="457200" lvl="0" indent="-349250" algn="l" rtl="0">
              <a:lnSpc>
                <a:spcPct val="115000"/>
              </a:lnSpc>
              <a:spcBef>
                <a:spcPts val="1200"/>
              </a:spcBef>
              <a:spcAft>
                <a:spcPts val="0"/>
              </a:spcAft>
              <a:buClr>
                <a:srgbClr val="595959"/>
              </a:buClr>
              <a:buSzPts val="1900"/>
              <a:buChar char="●"/>
            </a:pPr>
            <a:r>
              <a:rPr lang="it" sz="1900">
                <a:solidFill>
                  <a:srgbClr val="595959"/>
                </a:solidFill>
              </a:rPr>
              <a:t>Contain personal information (privacy e GDPR)</a:t>
            </a:r>
            <a:endParaRPr sz="1900">
              <a:solidFill>
                <a:srgbClr val="595959"/>
              </a:solidFill>
            </a:endParaRPr>
          </a:p>
          <a:p>
            <a:pPr marL="457200" lvl="0" indent="-349250" algn="l" rtl="0">
              <a:lnSpc>
                <a:spcPct val="115000"/>
              </a:lnSpc>
              <a:spcBef>
                <a:spcPts val="0"/>
              </a:spcBef>
              <a:spcAft>
                <a:spcPts val="0"/>
              </a:spcAft>
              <a:buClr>
                <a:srgbClr val="595959"/>
              </a:buClr>
              <a:buSzPts val="1900"/>
              <a:buChar char="●"/>
            </a:pPr>
            <a:r>
              <a:rPr lang="it" sz="1900">
                <a:solidFill>
                  <a:srgbClr val="595959"/>
                </a:solidFill>
              </a:rPr>
              <a:t>Fall under copyright (in the case of a database with creative structure)</a:t>
            </a:r>
            <a:endParaRPr sz="1900">
              <a:solidFill>
                <a:srgbClr val="595959"/>
              </a:solidFill>
            </a:endParaRPr>
          </a:p>
          <a:p>
            <a:pPr marL="457200" lvl="0" indent="-349250" algn="l" rtl="0">
              <a:lnSpc>
                <a:spcPct val="115000"/>
              </a:lnSpc>
              <a:spcBef>
                <a:spcPts val="0"/>
              </a:spcBef>
              <a:spcAft>
                <a:spcPts val="0"/>
              </a:spcAft>
              <a:buClr>
                <a:srgbClr val="595959"/>
              </a:buClr>
              <a:buSzPts val="1900"/>
              <a:buChar char="●"/>
            </a:pPr>
            <a:r>
              <a:rPr lang="it" sz="1900">
                <a:solidFill>
                  <a:srgbClr val="595959"/>
                </a:solidFill>
              </a:rPr>
              <a:t>Fall under the Sui Generis right (database obtained thanks to a substantial investment)</a:t>
            </a:r>
            <a:endParaRPr sz="1900">
              <a:solidFill>
                <a:srgbClr val="595959"/>
              </a:solidFill>
            </a:endParaRPr>
          </a:p>
          <a:p>
            <a:pPr marL="457200" lvl="0" indent="-349250" algn="l" rtl="0">
              <a:lnSpc>
                <a:spcPct val="115000"/>
              </a:lnSpc>
              <a:spcBef>
                <a:spcPts val="0"/>
              </a:spcBef>
              <a:spcAft>
                <a:spcPts val="0"/>
              </a:spcAft>
              <a:buClr>
                <a:srgbClr val="595959"/>
              </a:buClr>
              <a:buSzPts val="1900"/>
              <a:buChar char="●"/>
            </a:pPr>
            <a:r>
              <a:rPr lang="it" sz="1900">
                <a:solidFill>
                  <a:srgbClr val="595959"/>
                </a:solidFill>
              </a:rPr>
              <a:t>Be protected by patent or industrial secret</a:t>
            </a:r>
            <a:endParaRPr sz="1900">
              <a:solidFill>
                <a:srgbClr val="595959"/>
              </a:solidFill>
            </a:endParaRPr>
          </a:p>
          <a:p>
            <a:pPr marL="0" lvl="0" indent="0" algn="l" rtl="0">
              <a:lnSpc>
                <a:spcPct val="115000"/>
              </a:lnSpc>
              <a:spcBef>
                <a:spcPts val="1200"/>
              </a:spcBef>
              <a:spcAft>
                <a:spcPts val="0"/>
              </a:spcAft>
              <a:buNone/>
            </a:pPr>
            <a:endParaRPr sz="1900">
              <a:solidFill>
                <a:srgbClr val="595959"/>
              </a:solidFill>
            </a:endParaRPr>
          </a:p>
          <a:p>
            <a:pPr marL="0" lvl="0" indent="0" algn="l" rtl="0">
              <a:lnSpc>
                <a:spcPct val="115000"/>
              </a:lnSpc>
              <a:spcBef>
                <a:spcPts val="1200"/>
              </a:spcBef>
              <a:spcAft>
                <a:spcPts val="0"/>
              </a:spcAft>
              <a:buClr>
                <a:schemeClr val="dk1"/>
              </a:buClr>
              <a:buSzPts val="1100"/>
              <a:buFont typeface="Arial"/>
              <a:buNone/>
            </a:pPr>
            <a:r>
              <a:rPr lang="it">
                <a:solidFill>
                  <a:schemeClr val="lt1"/>
                </a:solidFill>
                <a:highlight>
                  <a:schemeClr val="dk1"/>
                </a:highlight>
              </a:rPr>
              <a:t>Data sharing needs to respect the specific law.</a:t>
            </a:r>
            <a:endParaRPr>
              <a:solidFill>
                <a:schemeClr val="lt1"/>
              </a:solidFill>
              <a:highlight>
                <a:schemeClr val="dk1"/>
              </a:highlight>
            </a:endParaRPr>
          </a:p>
          <a:p>
            <a:pPr marL="0" lvl="0" indent="0" algn="l" rtl="0">
              <a:lnSpc>
                <a:spcPct val="115000"/>
              </a:lnSpc>
              <a:spcBef>
                <a:spcPts val="0"/>
              </a:spcBef>
              <a:spcAft>
                <a:spcPts val="0"/>
              </a:spcAft>
              <a:buClr>
                <a:schemeClr val="dk1"/>
              </a:buClr>
              <a:buSzPts val="1100"/>
              <a:buFont typeface="Arial"/>
              <a:buNone/>
            </a:pPr>
            <a:r>
              <a:rPr lang="it">
                <a:solidFill>
                  <a:schemeClr val="lt1"/>
                </a:solidFill>
                <a:highlight>
                  <a:schemeClr val="dk1"/>
                </a:highlight>
              </a:rPr>
              <a:t>Data needs to be protected against non authorised access.</a:t>
            </a:r>
            <a:endParaRPr sz="1700">
              <a:solidFill>
                <a:srgbClr val="595959"/>
              </a:solidFill>
              <a:highlight>
                <a:schemeClr val="dk1"/>
              </a:highlight>
            </a:endParaRPr>
          </a:p>
        </p:txBody>
      </p:sp>
      <p:sp>
        <p:nvSpPr>
          <p:cNvPr id="781" name="Google Shape;781;p103"/>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Why do we need a distinction?</a:t>
            </a:r>
            <a:endParaRPr/>
          </a:p>
        </p:txBody>
      </p:sp>
      <p:pic>
        <p:nvPicPr>
          <p:cNvPr id="782" name="Google Shape;782;p103"/>
          <p:cNvPicPr preferRelativeResize="0"/>
          <p:nvPr/>
        </p:nvPicPr>
        <p:blipFill>
          <a:blip r:embed="rId3">
            <a:alphaModFix/>
          </a:blip>
          <a:stretch>
            <a:fillRect/>
          </a:stretch>
        </p:blipFill>
        <p:spPr>
          <a:xfrm>
            <a:off x="3780700" y="2158000"/>
            <a:ext cx="276900" cy="276900"/>
          </a:xfrm>
          <a:prstGeom prst="rect">
            <a:avLst/>
          </a:prstGeom>
          <a:noFill/>
          <a:ln>
            <a:noFill/>
          </a:ln>
        </p:spPr>
      </p:pic>
      <p:pic>
        <p:nvPicPr>
          <p:cNvPr id="783" name="Google Shape;783;p103"/>
          <p:cNvPicPr preferRelativeResize="0"/>
          <p:nvPr/>
        </p:nvPicPr>
        <p:blipFill>
          <a:blip r:embed="rId4">
            <a:alphaModFix/>
          </a:blip>
          <a:stretch>
            <a:fillRect/>
          </a:stretch>
        </p:blipFill>
        <p:spPr>
          <a:xfrm>
            <a:off x="3743075" y="1653450"/>
            <a:ext cx="352150" cy="352150"/>
          </a:xfrm>
          <a:prstGeom prst="rect">
            <a:avLst/>
          </a:prstGeom>
          <a:noFill/>
          <a:ln>
            <a:noFill/>
          </a:ln>
        </p:spPr>
      </p:pic>
      <p:pic>
        <p:nvPicPr>
          <p:cNvPr id="784" name="Google Shape;784;p103"/>
          <p:cNvPicPr preferRelativeResize="0"/>
          <p:nvPr/>
        </p:nvPicPr>
        <p:blipFill>
          <a:blip r:embed="rId5">
            <a:alphaModFix/>
          </a:blip>
          <a:stretch>
            <a:fillRect/>
          </a:stretch>
        </p:blipFill>
        <p:spPr>
          <a:xfrm>
            <a:off x="3743075" y="2656325"/>
            <a:ext cx="352150" cy="352150"/>
          </a:xfrm>
          <a:prstGeom prst="rect">
            <a:avLst/>
          </a:prstGeom>
          <a:noFill/>
          <a:ln>
            <a:noFill/>
          </a:ln>
        </p:spPr>
      </p:pic>
      <p:pic>
        <p:nvPicPr>
          <p:cNvPr id="785" name="Google Shape;785;p103"/>
          <p:cNvPicPr preferRelativeResize="0"/>
          <p:nvPr/>
        </p:nvPicPr>
        <p:blipFill>
          <a:blip r:embed="rId6">
            <a:alphaModFix/>
          </a:blip>
          <a:stretch>
            <a:fillRect/>
          </a:stretch>
        </p:blipFill>
        <p:spPr>
          <a:xfrm>
            <a:off x="3743075" y="3242575"/>
            <a:ext cx="352150" cy="352150"/>
          </a:xfrm>
          <a:prstGeom prst="rect">
            <a:avLst/>
          </a:prstGeom>
          <a:noFill/>
          <a:ln>
            <a:noFill/>
          </a:ln>
        </p:spPr>
      </p:pic>
      <p:sp>
        <p:nvSpPr>
          <p:cNvPr id="786" name="Google Shape;786;p103"/>
          <p:cNvSpPr txBox="1"/>
          <p:nvPr/>
        </p:nvSpPr>
        <p:spPr>
          <a:xfrm rot="-5401031">
            <a:off x="-1132500" y="2641453"/>
            <a:ext cx="30000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00">
                <a:solidFill>
                  <a:schemeClr val="dk1"/>
                </a:solidFill>
              </a:rPr>
              <a:t>Photo by</a:t>
            </a:r>
            <a:r>
              <a:rPr lang="it" sz="600">
                <a:solidFill>
                  <a:schemeClr val="dk1"/>
                </a:solidFill>
                <a:uFill>
                  <a:noFill/>
                </a:uFill>
                <a:hlinkClick r:id="rId7">
                  <a:extLst>
                    <a:ext uri="{A12FA001-AC4F-418D-AE19-62706E023703}">
                      <ahyp:hlinkClr xmlns:ahyp="http://schemas.microsoft.com/office/drawing/2018/hyperlinkcolor" val="tx"/>
                    </a:ext>
                  </a:extLst>
                </a:hlinkClick>
              </a:rPr>
              <a:t> </a:t>
            </a:r>
            <a:r>
              <a:rPr lang="it" sz="600" u="sng">
                <a:solidFill>
                  <a:schemeClr val="hlink"/>
                </a:solidFill>
                <a:hlinkClick r:id="rId7"/>
              </a:rPr>
              <a:t>Possessed Photography</a:t>
            </a:r>
            <a:r>
              <a:rPr lang="it" sz="600">
                <a:solidFill>
                  <a:schemeClr val="dk1"/>
                </a:solidFill>
              </a:rPr>
              <a:t> on</a:t>
            </a:r>
            <a:r>
              <a:rPr lang="it" sz="600">
                <a:solidFill>
                  <a:schemeClr val="dk1"/>
                </a:solidFill>
                <a:uFill>
                  <a:noFill/>
                </a:uFill>
                <a:hlinkClick r:id="rId8">
                  <a:extLst>
                    <a:ext uri="{A12FA001-AC4F-418D-AE19-62706E023703}">
                      <ahyp:hlinkClr xmlns:ahyp="http://schemas.microsoft.com/office/drawing/2018/hyperlinkcolor" val="tx"/>
                    </a:ext>
                  </a:extLst>
                </a:hlinkClick>
              </a:rPr>
              <a:t> </a:t>
            </a:r>
            <a:r>
              <a:rPr lang="it" sz="600" u="sng">
                <a:solidFill>
                  <a:schemeClr val="hlink"/>
                </a:solidFill>
                <a:hlinkClick r:id="rId8"/>
              </a:rPr>
              <a:t>Unsplash</a:t>
            </a:r>
            <a:endParaRPr sz="900"/>
          </a:p>
        </p:txBody>
      </p:sp>
      <p:pic>
        <p:nvPicPr>
          <p:cNvPr id="787" name="Google Shape;787;p103"/>
          <p:cNvPicPr preferRelativeResize="0"/>
          <p:nvPr/>
        </p:nvPicPr>
        <p:blipFill rotWithShape="1">
          <a:blip r:embed="rId9">
            <a:alphaModFix/>
          </a:blip>
          <a:srcRect l="12399" t="4696" r="14745" b="7344"/>
          <a:stretch/>
        </p:blipFill>
        <p:spPr>
          <a:xfrm>
            <a:off x="489117" y="1256650"/>
            <a:ext cx="2805458" cy="2999998"/>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sp>
        <p:nvSpPr>
          <p:cNvPr id="793" name="Google Shape;793;p104"/>
          <p:cNvSpPr txBox="1">
            <a:spLocks noGrp="1"/>
          </p:cNvSpPr>
          <p:nvPr>
            <p:ph type="body" idx="1"/>
          </p:nvPr>
        </p:nvSpPr>
        <p:spPr>
          <a:xfrm>
            <a:off x="3913275" y="1703550"/>
            <a:ext cx="4514400" cy="3042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Clr>
                <a:schemeClr val="dk1"/>
              </a:buClr>
              <a:buSzPts val="1100"/>
              <a:buFont typeface="Arial"/>
              <a:buNone/>
            </a:pPr>
            <a:r>
              <a:rPr lang="it" sz="1900" b="1">
                <a:solidFill>
                  <a:schemeClr val="accent1"/>
                </a:solidFill>
              </a:rPr>
              <a:t>Create and share a description of your data </a:t>
            </a:r>
            <a:endParaRPr sz="1900" b="1">
              <a:solidFill>
                <a:schemeClr val="accent1"/>
              </a:solidFill>
            </a:endParaRPr>
          </a:p>
          <a:p>
            <a:pPr marL="457200" lvl="0" indent="-330200" algn="l" rtl="0">
              <a:spcBef>
                <a:spcPts val="1200"/>
              </a:spcBef>
              <a:spcAft>
                <a:spcPts val="0"/>
              </a:spcAft>
              <a:buSzPts val="1600"/>
              <a:buChar char="●"/>
            </a:pPr>
            <a:r>
              <a:rPr lang="it"/>
              <a:t>This way other researchers may</a:t>
            </a:r>
            <a:r>
              <a:rPr lang="it" b="1"/>
              <a:t> ask for permission to access</a:t>
            </a:r>
            <a:r>
              <a:rPr lang="it"/>
              <a:t> your data for reuse purposes, by giving a specific aim and following the rules defined by the law. </a:t>
            </a:r>
            <a:endParaRPr/>
          </a:p>
          <a:p>
            <a:pPr marL="457200" lvl="0" indent="-330200" algn="l" rtl="0">
              <a:spcBef>
                <a:spcPts val="1200"/>
              </a:spcBef>
              <a:spcAft>
                <a:spcPts val="0"/>
              </a:spcAft>
              <a:buSzPts val="1600"/>
              <a:buChar char="●"/>
            </a:pPr>
            <a:r>
              <a:rPr lang="it" b="1"/>
              <a:t>Restrict access </a:t>
            </a:r>
            <a:r>
              <a:rPr lang="it"/>
              <a:t>to the record payload (attachment, files,…)</a:t>
            </a:r>
            <a:endParaRPr/>
          </a:p>
          <a:p>
            <a:pPr marL="0" lvl="0" indent="0" algn="l" rtl="0">
              <a:spcBef>
                <a:spcPts val="1200"/>
              </a:spcBef>
              <a:spcAft>
                <a:spcPts val="1200"/>
              </a:spcAft>
              <a:buNone/>
            </a:pPr>
            <a:endParaRPr/>
          </a:p>
        </p:txBody>
      </p:sp>
      <p:sp>
        <p:nvSpPr>
          <p:cNvPr id="794" name="Google Shape;794;p104"/>
          <p:cNvSpPr txBox="1">
            <a:spLocks noGrp="1"/>
          </p:cNvSpPr>
          <p:nvPr>
            <p:ph type="title"/>
          </p:nvPr>
        </p:nvSpPr>
        <p:spPr>
          <a:xfrm>
            <a:off x="489125" y="483525"/>
            <a:ext cx="7938600" cy="5796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it"/>
              <a:t>How can you adhere to FAIR principles if your data cannot be opened?</a:t>
            </a:r>
            <a:endParaRPr/>
          </a:p>
        </p:txBody>
      </p:sp>
      <p:pic>
        <p:nvPicPr>
          <p:cNvPr id="795" name="Google Shape;795;p104"/>
          <p:cNvPicPr preferRelativeResize="0">
            <a:picLocks noGrp="1"/>
          </p:cNvPicPr>
          <p:nvPr>
            <p:ph type="pic" idx="2"/>
          </p:nvPr>
        </p:nvPicPr>
        <p:blipFill rotWithShape="1">
          <a:blip r:embed="rId3">
            <a:alphaModFix/>
          </a:blip>
          <a:srcRect t="8464" b="8472"/>
          <a:stretch/>
        </p:blipFill>
        <p:spPr>
          <a:xfrm>
            <a:off x="489125" y="1377237"/>
            <a:ext cx="2805450" cy="3107190"/>
          </a:xfrm>
          <a:prstGeom prst="rect">
            <a:avLst/>
          </a:prstGeom>
          <a:solidFill>
            <a:srgbClr val="D8D8D8"/>
          </a:solidFill>
          <a:ln>
            <a:noFill/>
          </a:ln>
        </p:spPr>
      </p:pic>
      <p:sp>
        <p:nvSpPr>
          <p:cNvPr id="796" name="Google Shape;796;p104"/>
          <p:cNvSpPr txBox="1"/>
          <p:nvPr/>
        </p:nvSpPr>
        <p:spPr>
          <a:xfrm rot="-5400000">
            <a:off x="-1158325" y="2626050"/>
            <a:ext cx="30000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00">
                <a:solidFill>
                  <a:schemeClr val="dk1"/>
                </a:solidFill>
              </a:rPr>
              <a:t>Photo by</a:t>
            </a:r>
            <a:r>
              <a:rPr lang="it" sz="600">
                <a:solidFill>
                  <a:schemeClr val="dk1"/>
                </a:solidFill>
                <a:uFill>
                  <a:noFill/>
                </a:uFill>
                <a:hlinkClick r:id="rId4">
                  <a:extLst>
                    <a:ext uri="{A12FA001-AC4F-418D-AE19-62706E023703}">
                      <ahyp:hlinkClr xmlns:ahyp="http://schemas.microsoft.com/office/drawing/2018/hyperlinkcolor" val="tx"/>
                    </a:ext>
                  </a:extLst>
                </a:hlinkClick>
              </a:rPr>
              <a:t> </a:t>
            </a:r>
            <a:r>
              <a:rPr lang="it" sz="600" u="sng">
                <a:solidFill>
                  <a:schemeClr val="hlink"/>
                </a:solidFill>
                <a:hlinkClick r:id="rId4"/>
              </a:rPr>
              <a:t>Jon Tyson</a:t>
            </a:r>
            <a:r>
              <a:rPr lang="it" sz="600">
                <a:solidFill>
                  <a:schemeClr val="dk1"/>
                </a:solidFill>
              </a:rPr>
              <a:t> on</a:t>
            </a:r>
            <a:r>
              <a:rPr lang="it" sz="600">
                <a:solidFill>
                  <a:schemeClr val="dk1"/>
                </a:solidFill>
                <a:uFill>
                  <a:noFill/>
                </a:uFill>
                <a:hlinkClick r:id="rId5">
                  <a:extLst>
                    <a:ext uri="{A12FA001-AC4F-418D-AE19-62706E023703}">
                      <ahyp:hlinkClr xmlns:ahyp="http://schemas.microsoft.com/office/drawing/2018/hyperlinkcolor" val="tx"/>
                    </a:ext>
                  </a:extLst>
                </a:hlinkClick>
              </a:rPr>
              <a:t> </a:t>
            </a:r>
            <a:r>
              <a:rPr lang="it" sz="600" u="sng">
                <a:solidFill>
                  <a:schemeClr val="hlink"/>
                </a:solidFill>
                <a:hlinkClick r:id="rId5"/>
              </a:rPr>
              <a:t>Unsplash</a:t>
            </a:r>
            <a:endParaRPr sz="90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105"/>
          <p:cNvSpPr txBox="1"/>
          <p:nvPr/>
        </p:nvSpPr>
        <p:spPr>
          <a:xfrm>
            <a:off x="625854" y="3173945"/>
            <a:ext cx="19443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it" sz="1400" b="1">
                <a:solidFill>
                  <a:schemeClr val="lt1"/>
                </a:solidFill>
                <a:latin typeface="Calibri"/>
                <a:ea typeface="Calibri"/>
                <a:cs typeface="Calibri"/>
                <a:sym typeface="Calibri"/>
              </a:rPr>
              <a:t>IMMAGINE</a:t>
            </a:r>
            <a:endParaRPr/>
          </a:p>
        </p:txBody>
      </p:sp>
      <p:sp>
        <p:nvSpPr>
          <p:cNvPr id="803" name="Google Shape;803;p105"/>
          <p:cNvSpPr txBox="1"/>
          <p:nvPr/>
        </p:nvSpPr>
        <p:spPr>
          <a:xfrm>
            <a:off x="4207402" y="1646412"/>
            <a:ext cx="19443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it" sz="1400" b="1">
                <a:solidFill>
                  <a:schemeClr val="lt1"/>
                </a:solidFill>
                <a:latin typeface="Calibri"/>
                <a:ea typeface="Calibri"/>
                <a:cs typeface="Calibri"/>
                <a:sym typeface="Calibri"/>
              </a:rPr>
              <a:t>IMMAGINE</a:t>
            </a:r>
            <a:endParaRPr/>
          </a:p>
        </p:txBody>
      </p:sp>
      <p:sp>
        <p:nvSpPr>
          <p:cNvPr id="804" name="Google Shape;804;p105"/>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An important difference</a:t>
            </a:r>
            <a:endParaRPr/>
          </a:p>
        </p:txBody>
      </p:sp>
      <p:pic>
        <p:nvPicPr>
          <p:cNvPr id="805" name="Google Shape;805;p105"/>
          <p:cNvPicPr preferRelativeResize="0">
            <a:picLocks noGrp="1"/>
          </p:cNvPicPr>
          <p:nvPr>
            <p:ph type="pic" idx="2"/>
          </p:nvPr>
        </p:nvPicPr>
        <p:blipFill rotWithShape="1">
          <a:blip r:embed="rId3">
            <a:alphaModFix/>
          </a:blip>
          <a:srcRect l="4857" r="4857"/>
          <a:stretch/>
        </p:blipFill>
        <p:spPr>
          <a:xfrm>
            <a:off x="5723830" y="1084144"/>
            <a:ext cx="3168599" cy="3509402"/>
          </a:xfrm>
          <a:prstGeom prst="rect">
            <a:avLst/>
          </a:prstGeom>
          <a:solidFill>
            <a:srgbClr val="D8D8D8"/>
          </a:solidFill>
          <a:ln>
            <a:noFill/>
          </a:ln>
        </p:spPr>
      </p:pic>
      <p:sp>
        <p:nvSpPr>
          <p:cNvPr id="806" name="Google Shape;806;p105"/>
          <p:cNvSpPr txBox="1">
            <a:spLocks noGrp="1"/>
          </p:cNvSpPr>
          <p:nvPr>
            <p:ph type="body" idx="1"/>
          </p:nvPr>
        </p:nvSpPr>
        <p:spPr>
          <a:xfrm>
            <a:off x="750500" y="1348550"/>
            <a:ext cx="4722300" cy="32349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it" sz="1900" b="1">
                <a:solidFill>
                  <a:schemeClr val="accent1"/>
                </a:solidFill>
              </a:rPr>
              <a:t>Deposit:</a:t>
            </a:r>
            <a:r>
              <a:rPr lang="it" sz="1900"/>
              <a:t> upload a digital object (data, articles, …) on a platform that allows to correctly describe the object through medatada and that implements long-term preservation. </a:t>
            </a:r>
            <a:endParaRPr sz="1900"/>
          </a:p>
          <a:p>
            <a:pPr marL="0" lvl="0" indent="0" algn="l" rtl="0">
              <a:spcBef>
                <a:spcPts val="1000"/>
              </a:spcBef>
              <a:spcAft>
                <a:spcPts val="0"/>
              </a:spcAft>
              <a:buNone/>
            </a:pPr>
            <a:endParaRPr sz="1900"/>
          </a:p>
          <a:p>
            <a:pPr marL="0" lvl="0" indent="0" algn="l" rtl="0">
              <a:spcBef>
                <a:spcPts val="1000"/>
              </a:spcBef>
              <a:spcAft>
                <a:spcPts val="0"/>
              </a:spcAft>
              <a:buNone/>
            </a:pPr>
            <a:r>
              <a:rPr lang="it" sz="1900" b="1">
                <a:solidFill>
                  <a:schemeClr val="accent1"/>
                </a:solidFill>
              </a:rPr>
              <a:t>Give access:</a:t>
            </a:r>
            <a:r>
              <a:rPr lang="it" sz="1900"/>
              <a:t> once the object has been deposited, the authors can choose the type of access that can be granted (open, restricted, closed, embargoed,…) and assigns a licence to reuse the contents (Creative Commons)</a:t>
            </a:r>
            <a:endParaRPr sz="1900"/>
          </a:p>
          <a:p>
            <a:pPr marL="0" lvl="0" indent="0" algn="l" rtl="0">
              <a:spcBef>
                <a:spcPts val="1000"/>
              </a:spcBef>
              <a:spcAft>
                <a:spcPts val="1200"/>
              </a:spcAft>
              <a:buNone/>
            </a:pPr>
            <a:endParaRPr/>
          </a:p>
        </p:txBody>
      </p:sp>
      <p:sp>
        <p:nvSpPr>
          <p:cNvPr id="807" name="Google Shape;807;p105"/>
          <p:cNvSpPr txBox="1"/>
          <p:nvPr/>
        </p:nvSpPr>
        <p:spPr>
          <a:xfrm rot="-5400000">
            <a:off x="7530925" y="2385400"/>
            <a:ext cx="30000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00">
                <a:solidFill>
                  <a:schemeClr val="dk1"/>
                </a:solidFill>
              </a:rPr>
              <a:t>Photo by</a:t>
            </a:r>
            <a:r>
              <a:rPr lang="it" sz="600">
                <a:solidFill>
                  <a:schemeClr val="dk1"/>
                </a:solidFill>
                <a:uFill>
                  <a:noFill/>
                </a:uFill>
                <a:hlinkClick r:id="rId4">
                  <a:extLst>
                    <a:ext uri="{A12FA001-AC4F-418D-AE19-62706E023703}">
                      <ahyp:hlinkClr xmlns:ahyp="http://schemas.microsoft.com/office/drawing/2018/hyperlinkcolor" val="tx"/>
                    </a:ext>
                  </a:extLst>
                </a:hlinkClick>
              </a:rPr>
              <a:t> </a:t>
            </a:r>
            <a:r>
              <a:rPr lang="it" sz="600" u="sng">
                <a:solidFill>
                  <a:schemeClr val="hlink"/>
                </a:solidFill>
                <a:hlinkClick r:id="rId4"/>
              </a:rPr>
              <a:t>Jason Dent</a:t>
            </a:r>
            <a:r>
              <a:rPr lang="it" sz="600">
                <a:solidFill>
                  <a:schemeClr val="dk1"/>
                </a:solidFill>
              </a:rPr>
              <a:t> on</a:t>
            </a:r>
            <a:r>
              <a:rPr lang="it" sz="600">
                <a:solidFill>
                  <a:schemeClr val="dk1"/>
                </a:solidFill>
                <a:uFill>
                  <a:noFill/>
                </a:uFill>
                <a:hlinkClick r:id="rId5">
                  <a:extLst>
                    <a:ext uri="{A12FA001-AC4F-418D-AE19-62706E023703}">
                      <ahyp:hlinkClr xmlns:ahyp="http://schemas.microsoft.com/office/drawing/2018/hyperlinkcolor" val="tx"/>
                    </a:ext>
                  </a:extLst>
                </a:hlinkClick>
              </a:rPr>
              <a:t> </a:t>
            </a:r>
            <a:r>
              <a:rPr lang="it" sz="600" u="sng">
                <a:solidFill>
                  <a:schemeClr val="hlink"/>
                </a:solidFill>
                <a:hlinkClick r:id="rId5"/>
              </a:rPr>
              <a:t>Unsplash</a:t>
            </a:r>
            <a:endParaRPr sz="900"/>
          </a:p>
        </p:txBody>
      </p:sp>
      <p:pic>
        <p:nvPicPr>
          <p:cNvPr id="808" name="Google Shape;808;p105"/>
          <p:cNvPicPr preferRelativeResize="0"/>
          <p:nvPr/>
        </p:nvPicPr>
        <p:blipFill>
          <a:blip r:embed="rId6">
            <a:alphaModFix/>
          </a:blip>
          <a:stretch>
            <a:fillRect/>
          </a:stretch>
        </p:blipFill>
        <p:spPr>
          <a:xfrm>
            <a:off x="170800" y="1603100"/>
            <a:ext cx="579700" cy="579700"/>
          </a:xfrm>
          <a:prstGeom prst="rect">
            <a:avLst/>
          </a:prstGeom>
          <a:noFill/>
          <a:ln>
            <a:noFill/>
          </a:ln>
        </p:spPr>
      </p:pic>
      <p:pic>
        <p:nvPicPr>
          <p:cNvPr id="809" name="Google Shape;809;p105"/>
          <p:cNvPicPr preferRelativeResize="0"/>
          <p:nvPr/>
        </p:nvPicPr>
        <p:blipFill>
          <a:blip r:embed="rId7">
            <a:alphaModFix/>
          </a:blip>
          <a:stretch>
            <a:fillRect/>
          </a:stretch>
        </p:blipFill>
        <p:spPr>
          <a:xfrm>
            <a:off x="170800" y="2883825"/>
            <a:ext cx="579700" cy="579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2"/>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Open Science is…</a:t>
            </a:r>
            <a:endParaRPr/>
          </a:p>
        </p:txBody>
      </p:sp>
      <p:sp>
        <p:nvSpPr>
          <p:cNvPr id="250" name="Google Shape;250;p42"/>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not only open access to publications!</a:t>
            </a:r>
            <a:endParaRPr/>
          </a:p>
        </p:txBody>
      </p:sp>
      <p:sp>
        <p:nvSpPr>
          <p:cNvPr id="251" name="Google Shape;251;p42"/>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pic>
        <p:nvPicPr>
          <p:cNvPr id="252" name="Google Shape;252;p42"/>
          <p:cNvPicPr preferRelativeResize="0"/>
          <p:nvPr/>
        </p:nvPicPr>
        <p:blipFill>
          <a:blip r:embed="rId3">
            <a:alphaModFix/>
          </a:blip>
          <a:stretch>
            <a:fillRect/>
          </a:stretch>
        </p:blipFill>
        <p:spPr>
          <a:xfrm>
            <a:off x="4575425" y="410373"/>
            <a:ext cx="4571999" cy="4202077"/>
          </a:xfrm>
          <a:prstGeom prst="rect">
            <a:avLst/>
          </a:prstGeom>
          <a:noFill/>
          <a:ln>
            <a:noFill/>
          </a:ln>
        </p:spPr>
      </p:pic>
      <p:sp>
        <p:nvSpPr>
          <p:cNvPr id="253" name="Google Shape;253;p42"/>
          <p:cNvSpPr txBox="1">
            <a:spLocks noGrp="1"/>
          </p:cNvSpPr>
          <p:nvPr>
            <p:ph type="subTitle" idx="1"/>
          </p:nvPr>
        </p:nvSpPr>
        <p:spPr>
          <a:xfrm>
            <a:off x="848450" y="4192475"/>
            <a:ext cx="3300900" cy="759000"/>
          </a:xfrm>
          <a:prstGeom prst="rect">
            <a:avLst/>
          </a:prstGeom>
        </p:spPr>
        <p:txBody>
          <a:bodyPr spcFirstLastPara="1" wrap="square" lIns="91425" tIns="91425" rIns="91425" bIns="91425" anchor="b" anchorCtr="0">
            <a:normAutofit/>
          </a:bodyPr>
          <a:lstStyle/>
          <a:p>
            <a:pPr marL="0" lvl="0" indent="0" algn="l" rtl="0">
              <a:lnSpc>
                <a:spcPct val="80000"/>
              </a:lnSpc>
              <a:spcBef>
                <a:spcPts val="0"/>
              </a:spcBef>
              <a:spcAft>
                <a:spcPts val="0"/>
              </a:spcAft>
              <a:buSzPts val="770"/>
              <a:buNone/>
            </a:pPr>
            <a:r>
              <a:rPr lang="it" sz="920"/>
              <a:t>image credit: Components of Open Science, UNESCO 2020, </a:t>
            </a:r>
            <a:r>
              <a:rPr lang="it" sz="920" u="sng">
                <a:solidFill>
                  <a:schemeClr val="hlink"/>
                </a:solidFill>
                <a:hlinkClick r:id="rId4"/>
              </a:rPr>
              <a:t>https://en.unesco.org/sites/default/files/open_science_brochure_en.pdf</a:t>
            </a:r>
            <a:r>
              <a:rPr lang="it" sz="920"/>
              <a:t> </a:t>
            </a:r>
            <a:endParaRPr sz="92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106"/>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Access Right: Open Access</a:t>
            </a:r>
            <a:endParaRPr/>
          </a:p>
        </p:txBody>
      </p:sp>
      <p:pic>
        <p:nvPicPr>
          <p:cNvPr id="816" name="Google Shape;816;p106"/>
          <p:cNvPicPr preferRelativeResize="0"/>
          <p:nvPr/>
        </p:nvPicPr>
        <p:blipFill>
          <a:blip r:embed="rId3">
            <a:alphaModFix/>
          </a:blip>
          <a:stretch>
            <a:fillRect/>
          </a:stretch>
        </p:blipFill>
        <p:spPr>
          <a:xfrm>
            <a:off x="536700" y="1142626"/>
            <a:ext cx="8070599" cy="2388025"/>
          </a:xfrm>
          <a:prstGeom prst="rect">
            <a:avLst/>
          </a:prstGeom>
          <a:noFill/>
          <a:ln>
            <a:noFill/>
          </a:ln>
        </p:spPr>
      </p:pic>
      <p:sp>
        <p:nvSpPr>
          <p:cNvPr id="817" name="Google Shape;817;p106"/>
          <p:cNvSpPr txBox="1"/>
          <p:nvPr/>
        </p:nvSpPr>
        <p:spPr>
          <a:xfrm>
            <a:off x="1132500" y="4103525"/>
            <a:ext cx="6429300" cy="7803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it" sz="1800">
                <a:solidFill>
                  <a:schemeClr val="lt1"/>
                </a:solidFill>
                <a:highlight>
                  <a:schemeClr val="dk1"/>
                </a:highlight>
                <a:latin typeface="Calibri"/>
                <a:ea typeface="Calibri"/>
                <a:cs typeface="Calibri"/>
                <a:sym typeface="Calibri"/>
              </a:rPr>
              <a:t>This should be the default access right</a:t>
            </a:r>
            <a:endParaRPr sz="1800">
              <a:solidFill>
                <a:schemeClr val="lt1"/>
              </a:solidFill>
              <a:highlight>
                <a:schemeClr val="dk1"/>
              </a:highlight>
              <a:latin typeface="Calibri"/>
              <a:ea typeface="Calibri"/>
              <a:cs typeface="Calibri"/>
              <a:sym typeface="Calibri"/>
            </a:endParaRPr>
          </a:p>
          <a:p>
            <a:pPr marL="0" lvl="0" indent="0" algn="ctr" rtl="0">
              <a:lnSpc>
                <a:spcPct val="115000"/>
              </a:lnSpc>
              <a:spcBef>
                <a:spcPts val="0"/>
              </a:spcBef>
              <a:spcAft>
                <a:spcPts val="0"/>
              </a:spcAft>
              <a:buNone/>
            </a:pPr>
            <a:r>
              <a:rPr lang="it" sz="1800">
                <a:solidFill>
                  <a:schemeClr val="lt1"/>
                </a:solidFill>
                <a:highlight>
                  <a:schemeClr val="dk1"/>
                </a:highlight>
                <a:latin typeface="Calibri"/>
                <a:ea typeface="Calibri"/>
                <a:cs typeface="Calibri"/>
                <a:sym typeface="Calibri"/>
              </a:rPr>
              <a:t>Always assign a licence for reuse</a:t>
            </a:r>
            <a:endParaRPr>
              <a:highlight>
                <a:schemeClr val="dk1"/>
              </a:highligh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107"/>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Access Right: Embargoed Access</a:t>
            </a:r>
            <a:endParaRPr/>
          </a:p>
        </p:txBody>
      </p:sp>
      <p:sp>
        <p:nvSpPr>
          <p:cNvPr id="824" name="Google Shape;824;p107"/>
          <p:cNvSpPr/>
          <p:nvPr/>
        </p:nvSpPr>
        <p:spPr>
          <a:xfrm>
            <a:off x="1374700" y="4038900"/>
            <a:ext cx="6208200" cy="1009800"/>
          </a:xfrm>
          <a:prstGeom prst="roundRect">
            <a:avLst>
              <a:gd name="adj" fmla="val 25391"/>
            </a:avLst>
          </a:prstGeom>
          <a:solidFill>
            <a:schemeClr val="lt1"/>
          </a:solidFill>
          <a:ln>
            <a:noFill/>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Use it when you have a </a:t>
            </a:r>
            <a:r>
              <a:rPr lang="it" sz="1800" b="1">
                <a:solidFill>
                  <a:srgbClr val="FFFFFF"/>
                </a:solidFill>
                <a:highlight>
                  <a:schemeClr val="dk1"/>
                </a:highlight>
                <a:latin typeface="Calibri"/>
                <a:ea typeface="Calibri"/>
                <a:cs typeface="Calibri"/>
                <a:sym typeface="Calibri"/>
              </a:rPr>
              <a:t>valid reason</a:t>
            </a:r>
            <a:r>
              <a:rPr lang="it" sz="1800">
                <a:solidFill>
                  <a:srgbClr val="FFFFFF"/>
                </a:solidFill>
                <a:highlight>
                  <a:schemeClr val="dk1"/>
                </a:highlight>
                <a:latin typeface="Calibri"/>
                <a:ea typeface="Calibri"/>
                <a:cs typeface="Calibri"/>
                <a:sym typeface="Calibri"/>
              </a:rPr>
              <a:t> to delay access</a:t>
            </a:r>
            <a:endParaRPr sz="1800">
              <a:solidFill>
                <a:srgbClr val="FFFFFF"/>
              </a:solidFill>
              <a:highlight>
                <a:schemeClr val="dk1"/>
              </a:highlight>
              <a:latin typeface="Calibri"/>
              <a:ea typeface="Calibri"/>
              <a:cs typeface="Calibri"/>
              <a:sym typeface="Calibri"/>
            </a:endParaRPr>
          </a:p>
          <a:p>
            <a:pPr marL="0" lvl="0" indent="0" algn="ctr"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Always assign a licence for reuse</a:t>
            </a:r>
            <a:endParaRPr sz="1800">
              <a:solidFill>
                <a:srgbClr val="FFFFFF"/>
              </a:solidFill>
              <a:highlight>
                <a:schemeClr val="dk1"/>
              </a:highlight>
              <a:latin typeface="Calibri"/>
              <a:ea typeface="Calibri"/>
              <a:cs typeface="Calibri"/>
              <a:sym typeface="Calibri"/>
            </a:endParaRPr>
          </a:p>
          <a:p>
            <a:pPr marL="0" lvl="0" indent="0" algn="ctr"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Note: metadata is always accessible to everyone</a:t>
            </a:r>
            <a:endParaRPr sz="1800">
              <a:solidFill>
                <a:srgbClr val="FFFFFF"/>
              </a:solidFill>
              <a:highlight>
                <a:schemeClr val="dk1"/>
              </a:highlight>
              <a:latin typeface="Calibri"/>
              <a:ea typeface="Calibri"/>
              <a:cs typeface="Calibri"/>
              <a:sym typeface="Calibri"/>
            </a:endParaRPr>
          </a:p>
        </p:txBody>
      </p:sp>
      <p:pic>
        <p:nvPicPr>
          <p:cNvPr id="825" name="Google Shape;825;p107"/>
          <p:cNvPicPr preferRelativeResize="0"/>
          <p:nvPr/>
        </p:nvPicPr>
        <p:blipFill>
          <a:blip r:embed="rId3">
            <a:alphaModFix/>
          </a:blip>
          <a:stretch>
            <a:fillRect/>
          </a:stretch>
        </p:blipFill>
        <p:spPr>
          <a:xfrm>
            <a:off x="372725" y="1063125"/>
            <a:ext cx="7223925" cy="2941875"/>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30"/>
        <p:cNvGrpSpPr/>
        <p:nvPr/>
      </p:nvGrpSpPr>
      <p:grpSpPr>
        <a:xfrm>
          <a:off x="0" y="0"/>
          <a:ext cx="0" cy="0"/>
          <a:chOff x="0" y="0"/>
          <a:chExt cx="0" cy="0"/>
        </a:xfrm>
      </p:grpSpPr>
      <p:sp>
        <p:nvSpPr>
          <p:cNvPr id="831" name="Google Shape;831;p108"/>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Access Right: Restricted Access</a:t>
            </a:r>
            <a:endParaRPr/>
          </a:p>
        </p:txBody>
      </p:sp>
      <p:pic>
        <p:nvPicPr>
          <p:cNvPr id="832" name="Google Shape;832;p108"/>
          <p:cNvPicPr preferRelativeResize="0"/>
          <p:nvPr/>
        </p:nvPicPr>
        <p:blipFill>
          <a:blip r:embed="rId3">
            <a:alphaModFix/>
          </a:blip>
          <a:stretch>
            <a:fillRect/>
          </a:stretch>
        </p:blipFill>
        <p:spPr>
          <a:xfrm>
            <a:off x="406600" y="1046350"/>
            <a:ext cx="7155050" cy="3803200"/>
          </a:xfrm>
          <a:prstGeom prst="rect">
            <a:avLst/>
          </a:prstGeom>
          <a:noFill/>
          <a:ln>
            <a:noFill/>
          </a:ln>
        </p:spPr>
      </p:pic>
      <p:sp>
        <p:nvSpPr>
          <p:cNvPr id="833" name="Google Shape;833;p108"/>
          <p:cNvSpPr/>
          <p:nvPr/>
        </p:nvSpPr>
        <p:spPr>
          <a:xfrm>
            <a:off x="2419175" y="2609025"/>
            <a:ext cx="6687600" cy="1314600"/>
          </a:xfrm>
          <a:prstGeom prst="roundRect">
            <a:avLst>
              <a:gd name="adj" fmla="val 26721"/>
            </a:avLst>
          </a:prstGeom>
          <a:solidFill>
            <a:schemeClr val="lt1"/>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Use it when you have a </a:t>
            </a:r>
            <a:r>
              <a:rPr lang="it" sz="1800" b="1">
                <a:solidFill>
                  <a:srgbClr val="FFFFFF"/>
                </a:solidFill>
                <a:highlight>
                  <a:schemeClr val="dk1"/>
                </a:highlight>
                <a:latin typeface="Calibri"/>
                <a:ea typeface="Calibri"/>
                <a:cs typeface="Calibri"/>
                <a:sym typeface="Calibri"/>
              </a:rPr>
              <a:t>valid reason</a:t>
            </a:r>
            <a:r>
              <a:rPr lang="it" sz="1800">
                <a:solidFill>
                  <a:srgbClr val="FFFFFF"/>
                </a:solidFill>
                <a:highlight>
                  <a:schemeClr val="dk1"/>
                </a:highlight>
                <a:latin typeface="Calibri"/>
                <a:ea typeface="Calibri"/>
                <a:cs typeface="Calibri"/>
                <a:sym typeface="Calibri"/>
              </a:rPr>
              <a:t> to restrict the access</a:t>
            </a:r>
            <a:endParaRPr sz="1800">
              <a:solidFill>
                <a:srgbClr val="FFFFFF"/>
              </a:solidFill>
              <a:highlight>
                <a:schemeClr val="dk1"/>
              </a:highlight>
              <a:latin typeface="Calibri"/>
              <a:ea typeface="Calibri"/>
              <a:cs typeface="Calibri"/>
              <a:sym typeface="Calibri"/>
            </a:endParaRPr>
          </a:p>
          <a:p>
            <a:pPr marL="0" lvl="0" indent="0" algn="l"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Always specify conditions under which you grant access (who, how, why can get access to your payload)</a:t>
            </a:r>
            <a:endParaRPr sz="1800">
              <a:solidFill>
                <a:srgbClr val="FFFFFF"/>
              </a:solidFill>
              <a:highlight>
                <a:schemeClr val="dk1"/>
              </a:highlight>
              <a:latin typeface="Calibri"/>
              <a:ea typeface="Calibri"/>
              <a:cs typeface="Calibri"/>
              <a:sym typeface="Calibri"/>
            </a:endParaRPr>
          </a:p>
          <a:p>
            <a:pPr marL="0" lvl="0" indent="0" algn="l"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Note: metadata is always accessible to everyone</a:t>
            </a:r>
            <a:endParaRPr sz="1800">
              <a:solidFill>
                <a:srgbClr val="FFFFFF"/>
              </a:solidFill>
              <a:highlight>
                <a:schemeClr val="dk1"/>
              </a:highlight>
              <a:latin typeface="Calibri"/>
              <a:ea typeface="Calibri"/>
              <a:cs typeface="Calibri"/>
              <a:sym typeface="Calibri"/>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109"/>
          <p:cNvSpPr txBox="1">
            <a:spLocks noGrp="1"/>
          </p:cNvSpPr>
          <p:nvPr>
            <p:ph type="title"/>
          </p:nvPr>
        </p:nvSpPr>
        <p:spPr>
          <a:xfrm>
            <a:off x="251520" y="483518"/>
            <a:ext cx="8640900" cy="5796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3F3F3F"/>
              </a:buClr>
              <a:buSzPts val="2400"/>
              <a:buFont typeface="Calibri"/>
              <a:buNone/>
            </a:pPr>
            <a:r>
              <a:rPr lang="it"/>
              <a:t>Access Right: Closed Access</a:t>
            </a:r>
            <a:endParaRPr/>
          </a:p>
        </p:txBody>
      </p:sp>
      <p:sp>
        <p:nvSpPr>
          <p:cNvPr id="840" name="Google Shape;840;p109"/>
          <p:cNvSpPr/>
          <p:nvPr/>
        </p:nvSpPr>
        <p:spPr>
          <a:xfrm>
            <a:off x="4039825" y="3591675"/>
            <a:ext cx="6687600" cy="643800"/>
          </a:xfrm>
          <a:prstGeom prst="roundRect">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it" sz="1800">
                <a:solidFill>
                  <a:srgbClr val="FFFFFF"/>
                </a:solidFill>
                <a:highlight>
                  <a:schemeClr val="dk1"/>
                </a:highlight>
                <a:latin typeface="Calibri"/>
                <a:ea typeface="Calibri"/>
                <a:cs typeface="Calibri"/>
                <a:sym typeface="Calibri"/>
              </a:rPr>
              <a:t>Are you really sure you need closed access? </a:t>
            </a:r>
            <a:br>
              <a:rPr lang="it" sz="1800">
                <a:solidFill>
                  <a:srgbClr val="FFFFFF"/>
                </a:solidFill>
                <a:highlight>
                  <a:schemeClr val="dk1"/>
                </a:highlight>
                <a:latin typeface="Calibri"/>
                <a:ea typeface="Calibri"/>
                <a:cs typeface="Calibri"/>
                <a:sym typeface="Calibri"/>
              </a:rPr>
            </a:br>
            <a:r>
              <a:rPr lang="it" sz="1800">
                <a:solidFill>
                  <a:srgbClr val="FFFFFF"/>
                </a:solidFill>
                <a:highlight>
                  <a:schemeClr val="dk1"/>
                </a:highlight>
                <a:latin typeface="Calibri"/>
                <a:ea typeface="Calibri"/>
                <a:cs typeface="Calibri"/>
                <a:sym typeface="Calibri"/>
              </a:rPr>
              <a:t>consider resticted or embargoed access instead!</a:t>
            </a:r>
            <a:endParaRPr sz="1800">
              <a:solidFill>
                <a:srgbClr val="FFFFFF"/>
              </a:solidFill>
              <a:highlight>
                <a:schemeClr val="dk1"/>
              </a:highlight>
              <a:latin typeface="Calibri"/>
              <a:ea typeface="Calibri"/>
              <a:cs typeface="Calibri"/>
              <a:sym typeface="Calibri"/>
            </a:endParaRPr>
          </a:p>
        </p:txBody>
      </p:sp>
      <p:pic>
        <p:nvPicPr>
          <p:cNvPr id="841" name="Google Shape;841;p109"/>
          <p:cNvPicPr preferRelativeResize="0"/>
          <p:nvPr/>
        </p:nvPicPr>
        <p:blipFill>
          <a:blip r:embed="rId3">
            <a:alphaModFix/>
          </a:blip>
          <a:stretch>
            <a:fillRect/>
          </a:stretch>
        </p:blipFill>
        <p:spPr>
          <a:xfrm>
            <a:off x="172725" y="1628893"/>
            <a:ext cx="6317717" cy="1722282"/>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pic>
        <p:nvPicPr>
          <p:cNvPr id="847" name="Google Shape;847;p110"/>
          <p:cNvPicPr preferRelativeResize="0"/>
          <p:nvPr/>
        </p:nvPicPr>
        <p:blipFill>
          <a:blip r:embed="rId3">
            <a:alphaModFix/>
          </a:blip>
          <a:stretch>
            <a:fillRect/>
          </a:stretch>
        </p:blipFill>
        <p:spPr>
          <a:xfrm>
            <a:off x="0" y="0"/>
            <a:ext cx="9144000" cy="5127470"/>
          </a:xfrm>
          <a:prstGeom prst="rect">
            <a:avLst/>
          </a:prstGeom>
          <a:noFill/>
          <a:ln>
            <a:noFill/>
          </a:ln>
        </p:spPr>
      </p:pic>
      <p:sp>
        <p:nvSpPr>
          <p:cNvPr id="848" name="Google Shape;848;p110"/>
          <p:cNvSpPr txBox="1">
            <a:spLocks noGrp="1"/>
          </p:cNvSpPr>
          <p:nvPr>
            <p:ph type="ctrTitle" idx="4294967295"/>
          </p:nvPr>
        </p:nvSpPr>
        <p:spPr>
          <a:xfrm>
            <a:off x="727950" y="1508200"/>
            <a:ext cx="7688100" cy="1664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it">
                <a:solidFill>
                  <a:schemeClr val="accent3"/>
                </a:solidFill>
                <a:highlight>
                  <a:schemeClr val="lt1"/>
                </a:highlight>
              </a:rPr>
              <a:t>How do I know if my research data is protected?</a:t>
            </a:r>
            <a:endParaRPr>
              <a:solidFill>
                <a:schemeClr val="accent3"/>
              </a:solidFill>
              <a:highlight>
                <a:schemeClr val="lt1"/>
              </a:highlight>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111"/>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Some consideration on data protection</a:t>
            </a:r>
            <a:endParaRPr/>
          </a:p>
        </p:txBody>
      </p:sp>
      <p:sp>
        <p:nvSpPr>
          <p:cNvPr id="855" name="Google Shape;855;p111"/>
          <p:cNvSpPr txBox="1">
            <a:spLocks noGrp="1"/>
          </p:cNvSpPr>
          <p:nvPr>
            <p:ph type="body" idx="1"/>
          </p:nvPr>
        </p:nvSpPr>
        <p:spPr>
          <a:xfrm>
            <a:off x="483675" y="1926475"/>
            <a:ext cx="8340300" cy="2261100"/>
          </a:xfrm>
          <a:prstGeom prst="rect">
            <a:avLst/>
          </a:prstGeom>
        </p:spPr>
        <p:txBody>
          <a:bodyPr spcFirstLastPara="1" wrap="square" lIns="91425" tIns="91425" rIns="91425" bIns="91425" anchor="t" anchorCtr="0">
            <a:noAutofit/>
          </a:bodyPr>
          <a:lstStyle/>
          <a:p>
            <a:pPr marL="457200" lvl="0" indent="-311150" algn="l" rtl="0">
              <a:spcBef>
                <a:spcPts val="0"/>
              </a:spcBef>
              <a:spcAft>
                <a:spcPts val="0"/>
              </a:spcAft>
              <a:buClr>
                <a:srgbClr val="404040"/>
              </a:buClr>
              <a:buSzPts val="1300"/>
              <a:buChar char="●"/>
            </a:pPr>
            <a:r>
              <a:rPr lang="it">
                <a:solidFill>
                  <a:srgbClr val="404040"/>
                </a:solidFill>
              </a:rPr>
              <a:t>Copyright is a property right in certain types of original literary, artistic and scientific works.</a:t>
            </a:r>
            <a:endParaRPr>
              <a:solidFill>
                <a:srgbClr val="404040"/>
              </a:solidFill>
            </a:endParaRPr>
          </a:p>
          <a:p>
            <a:pPr marL="457200" lvl="0" indent="-311150" algn="l" rtl="0">
              <a:spcBef>
                <a:spcPts val="1000"/>
              </a:spcBef>
              <a:spcAft>
                <a:spcPts val="0"/>
              </a:spcAft>
              <a:buClr>
                <a:srgbClr val="404040"/>
              </a:buClr>
              <a:buSzPts val="1300"/>
              <a:buChar char="●"/>
            </a:pPr>
            <a:r>
              <a:rPr lang="it">
                <a:solidFill>
                  <a:srgbClr val="404040"/>
                </a:solidFill>
              </a:rPr>
              <a:t>Copyright does not protect ideas.</a:t>
            </a:r>
            <a:endParaRPr>
              <a:solidFill>
                <a:srgbClr val="404040"/>
              </a:solidFill>
            </a:endParaRPr>
          </a:p>
          <a:p>
            <a:pPr marL="457200" lvl="0" indent="-311150" algn="l" rtl="0">
              <a:spcBef>
                <a:spcPts val="1000"/>
              </a:spcBef>
              <a:spcAft>
                <a:spcPts val="0"/>
              </a:spcAft>
              <a:buClr>
                <a:srgbClr val="404040"/>
              </a:buClr>
              <a:buSzPts val="1300"/>
              <a:buChar char="●"/>
            </a:pPr>
            <a:r>
              <a:rPr lang="it">
                <a:solidFill>
                  <a:srgbClr val="404040"/>
                </a:solidFill>
              </a:rPr>
              <a:t>Confidentiality protects confidential information. This might be imposed by a contract or if the information is marked confidential. Use of confidential information might give rise to a claim for compensation if confidentiality is breached.</a:t>
            </a:r>
            <a:endParaRPr>
              <a:solidFill>
                <a:srgbClr val="404040"/>
              </a:solidFill>
            </a:endParaRPr>
          </a:p>
          <a:p>
            <a:pPr marL="457200" lvl="0" indent="-311150" algn="l" rtl="0">
              <a:spcBef>
                <a:spcPts val="1000"/>
              </a:spcBef>
              <a:spcAft>
                <a:spcPts val="0"/>
              </a:spcAft>
              <a:buClr>
                <a:srgbClr val="404040"/>
              </a:buClr>
              <a:buSzPts val="1300"/>
              <a:buChar char="●"/>
            </a:pPr>
            <a:r>
              <a:rPr lang="it">
                <a:solidFill>
                  <a:srgbClr val="404040"/>
                </a:solidFill>
              </a:rPr>
              <a:t>Data Subject Rights arise in information that identifies individuals and are recognised by data protection laws in the EU.</a:t>
            </a:r>
            <a:endParaRPr>
              <a:solidFill>
                <a:srgbClr val="404040"/>
              </a:solidFill>
            </a:endParaRPr>
          </a:p>
          <a:p>
            <a:pPr marL="457200" lvl="0" indent="-311150" algn="l" rtl="0">
              <a:spcBef>
                <a:spcPts val="1000"/>
              </a:spcBef>
              <a:spcAft>
                <a:spcPts val="0"/>
              </a:spcAft>
              <a:buClr>
                <a:srgbClr val="404040"/>
              </a:buClr>
              <a:buSzPts val="1300"/>
              <a:buChar char="●"/>
            </a:pPr>
            <a:r>
              <a:rPr lang="it">
                <a:solidFill>
                  <a:srgbClr val="404040"/>
                </a:solidFill>
              </a:rPr>
              <a:t>Patents are registered rights in novel inventions of products or processes.</a:t>
            </a:r>
            <a:endParaRPr>
              <a:solidFill>
                <a:srgbClr val="404040"/>
              </a:solidFill>
            </a:endParaRPr>
          </a:p>
          <a:p>
            <a:pPr marL="457200" lvl="0" indent="-311150" algn="l" rtl="0">
              <a:spcBef>
                <a:spcPts val="1000"/>
              </a:spcBef>
              <a:spcAft>
                <a:spcPts val="1000"/>
              </a:spcAft>
              <a:buClr>
                <a:srgbClr val="404040"/>
              </a:buClr>
              <a:buSzPts val="1300"/>
              <a:buChar char="●"/>
            </a:pPr>
            <a:r>
              <a:rPr lang="it">
                <a:solidFill>
                  <a:srgbClr val="404040"/>
                </a:solidFill>
              </a:rPr>
              <a:t>Some research data may not benefit from any legal protection, although moral and ethical considerations may apply.</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860"/>
        <p:cNvGrpSpPr/>
        <p:nvPr/>
      </p:nvGrpSpPr>
      <p:grpSpPr>
        <a:xfrm>
          <a:off x="0" y="0"/>
          <a:ext cx="0" cy="0"/>
          <a:chOff x="0" y="0"/>
          <a:chExt cx="0" cy="0"/>
        </a:xfrm>
      </p:grpSpPr>
      <p:sp>
        <p:nvSpPr>
          <p:cNvPr id="861" name="Google Shape;861;p112"/>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Data is not yours!</a:t>
            </a:r>
            <a:endParaRPr/>
          </a:p>
        </p:txBody>
      </p:sp>
      <p:sp>
        <p:nvSpPr>
          <p:cNvPr id="862" name="Google Shape;862;p112"/>
          <p:cNvSpPr txBox="1">
            <a:spLocks noGrp="1"/>
          </p:cNvSpPr>
          <p:nvPr>
            <p:ph type="body" idx="1"/>
          </p:nvPr>
        </p:nvSpPr>
        <p:spPr>
          <a:xfrm>
            <a:off x="424650" y="2078875"/>
            <a:ext cx="4756200" cy="2261100"/>
          </a:xfrm>
          <a:prstGeom prst="rect">
            <a:avLst/>
          </a:prstGeom>
        </p:spPr>
        <p:txBody>
          <a:bodyPr spcFirstLastPara="1" wrap="square" lIns="91425" tIns="91425" rIns="91425" bIns="91425" anchor="t" anchorCtr="0">
            <a:normAutofit fontScale="70000" lnSpcReduction="20000"/>
          </a:bodyPr>
          <a:lstStyle/>
          <a:p>
            <a:pPr marL="457200" lvl="0" indent="-302418" algn="l" rtl="0">
              <a:lnSpc>
                <a:spcPct val="115000"/>
              </a:lnSpc>
              <a:spcBef>
                <a:spcPts val="0"/>
              </a:spcBef>
              <a:spcAft>
                <a:spcPts val="0"/>
              </a:spcAft>
              <a:buClr>
                <a:srgbClr val="44546A"/>
              </a:buClr>
              <a:buSzPct val="100000"/>
              <a:buFont typeface="Arial"/>
              <a:buChar char="●"/>
            </a:pPr>
            <a:r>
              <a:rPr lang="it" sz="1500">
                <a:solidFill>
                  <a:srgbClr val="44546A"/>
                </a:solidFill>
              </a:rPr>
              <a:t>Data is </a:t>
            </a:r>
            <a:r>
              <a:rPr lang="it" sz="1500" b="1">
                <a:solidFill>
                  <a:srgbClr val="44546A"/>
                </a:solidFill>
              </a:rPr>
              <a:t>not</a:t>
            </a:r>
            <a:r>
              <a:rPr lang="it" sz="1500">
                <a:solidFill>
                  <a:srgbClr val="44546A"/>
                </a:solidFill>
              </a:rPr>
              <a:t> intellectual work, no copyright applies!</a:t>
            </a:r>
            <a:endParaRPr sz="1500">
              <a:solidFill>
                <a:srgbClr val="44546A"/>
              </a:solidFill>
            </a:endParaRPr>
          </a:p>
          <a:p>
            <a:pPr marL="457200" lvl="0" indent="-302418" algn="l" rtl="0">
              <a:lnSpc>
                <a:spcPct val="115000"/>
              </a:lnSpc>
              <a:spcBef>
                <a:spcPts val="1000"/>
              </a:spcBef>
              <a:spcAft>
                <a:spcPts val="0"/>
              </a:spcAft>
              <a:buClr>
                <a:srgbClr val="44546A"/>
              </a:buClr>
              <a:buSzPct val="100000"/>
              <a:buFont typeface="Arial"/>
              <a:buChar char="●"/>
            </a:pPr>
            <a:r>
              <a:rPr lang="it" sz="1500" b="1">
                <a:solidFill>
                  <a:srgbClr val="44546A"/>
                </a:solidFill>
              </a:rPr>
              <a:t>Copyright</a:t>
            </a:r>
            <a:r>
              <a:rPr lang="it" sz="1500">
                <a:solidFill>
                  <a:srgbClr val="44546A"/>
                </a:solidFill>
              </a:rPr>
              <a:t> protection covers expressions and not ideas, procedures, operating methods or mathematical concepts as such.</a:t>
            </a:r>
            <a:endParaRPr sz="1500">
              <a:solidFill>
                <a:srgbClr val="44546A"/>
              </a:solidFill>
            </a:endParaRPr>
          </a:p>
          <a:p>
            <a:pPr marL="457200" lvl="0" indent="-302418" algn="l" rtl="0">
              <a:lnSpc>
                <a:spcPct val="115000"/>
              </a:lnSpc>
              <a:spcBef>
                <a:spcPts val="1000"/>
              </a:spcBef>
              <a:spcAft>
                <a:spcPts val="0"/>
              </a:spcAft>
              <a:buClr>
                <a:srgbClr val="44546A"/>
              </a:buClr>
              <a:buSzPct val="100000"/>
              <a:buFont typeface="Arial"/>
              <a:buChar char="●"/>
            </a:pPr>
            <a:r>
              <a:rPr lang="it" sz="1500" b="1">
                <a:solidFill>
                  <a:srgbClr val="44546A"/>
                </a:solidFill>
              </a:rPr>
              <a:t>Protection is on databases and not on data</a:t>
            </a:r>
            <a:r>
              <a:rPr lang="it" sz="1500">
                <a:solidFill>
                  <a:srgbClr val="44546A"/>
                </a:solidFill>
              </a:rPr>
              <a:t>. The data are protected only and especially when they are collected and organized in a database.</a:t>
            </a:r>
            <a:endParaRPr sz="1500">
              <a:solidFill>
                <a:srgbClr val="44546A"/>
              </a:solidFill>
            </a:endParaRPr>
          </a:p>
          <a:p>
            <a:pPr marL="457200" lvl="0" indent="-302418" algn="l" rtl="0">
              <a:lnSpc>
                <a:spcPct val="115000"/>
              </a:lnSpc>
              <a:spcBef>
                <a:spcPts val="1000"/>
              </a:spcBef>
              <a:spcAft>
                <a:spcPts val="1000"/>
              </a:spcAft>
              <a:buClr>
                <a:srgbClr val="44546A"/>
              </a:buClr>
              <a:buSzPct val="100000"/>
              <a:buFont typeface="Arial"/>
              <a:buChar char="●"/>
            </a:pPr>
            <a:r>
              <a:rPr lang="it" sz="1500" b="1">
                <a:solidFill>
                  <a:srgbClr val="44546A"/>
                </a:solidFill>
              </a:rPr>
              <a:t>The sui generis database right </a:t>
            </a:r>
            <a:r>
              <a:rPr lang="it" sz="1500">
                <a:solidFill>
                  <a:srgbClr val="44546A"/>
                </a:solidFill>
              </a:rPr>
              <a:t>(</a:t>
            </a:r>
            <a:r>
              <a:rPr lang="it" sz="1500" b="1">
                <a:solidFill>
                  <a:srgbClr val="44546A"/>
                </a:solidFill>
              </a:rPr>
              <a:t>only in Europe</a:t>
            </a:r>
            <a:r>
              <a:rPr lang="it" sz="1500">
                <a:solidFill>
                  <a:srgbClr val="44546A"/>
                </a:solidFill>
              </a:rPr>
              <a:t>) covers not only the reproduction and dissemination of the database, but also the extraction and reuse of substantial parts of the database.</a:t>
            </a:r>
            <a:endParaRPr/>
          </a:p>
        </p:txBody>
      </p:sp>
      <p:pic>
        <p:nvPicPr>
          <p:cNvPr id="863" name="Google Shape;863;p112"/>
          <p:cNvPicPr preferRelativeResize="0"/>
          <p:nvPr/>
        </p:nvPicPr>
        <p:blipFill>
          <a:blip r:embed="rId3">
            <a:alphaModFix/>
          </a:blip>
          <a:stretch>
            <a:fillRect/>
          </a:stretch>
        </p:blipFill>
        <p:spPr>
          <a:xfrm>
            <a:off x="5635722" y="955900"/>
            <a:ext cx="3168600" cy="3573102"/>
          </a:xfrm>
          <a:prstGeom prst="rect">
            <a:avLst/>
          </a:prstGeom>
          <a:noFill/>
          <a:ln>
            <a:noFill/>
          </a:ln>
          <a:effectLst>
            <a:outerShdw blurRad="200025" dist="19050" dir="5400000" algn="bl" rotWithShape="0">
              <a:srgbClr val="000000">
                <a:alpha val="50000"/>
              </a:srgbClr>
            </a:outerShdw>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sp>
        <p:nvSpPr>
          <p:cNvPr id="869" name="Google Shape;869;p113"/>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fontScale="77500" lnSpcReduction="20000"/>
          </a:bodyPr>
          <a:lstStyle/>
          <a:p>
            <a:pPr marL="457200" lvl="0" indent="-315912" algn="l" rtl="0">
              <a:spcBef>
                <a:spcPts val="0"/>
              </a:spcBef>
              <a:spcAft>
                <a:spcPts val="0"/>
              </a:spcAft>
              <a:buSzPct val="100000"/>
              <a:buChar char="●"/>
            </a:pPr>
            <a:r>
              <a:rPr lang="it" sz="2200" b="1"/>
              <a:t>Raw data</a:t>
            </a:r>
            <a:r>
              <a:rPr lang="it" sz="2200"/>
              <a:t> are not protected by copyright</a:t>
            </a:r>
            <a:endParaRPr sz="2200"/>
          </a:p>
          <a:p>
            <a:pPr marL="457200" lvl="0" indent="-315912" algn="l" rtl="0">
              <a:spcBef>
                <a:spcPts val="0"/>
              </a:spcBef>
              <a:spcAft>
                <a:spcPts val="0"/>
              </a:spcAft>
              <a:buSzPct val="100000"/>
              <a:buChar char="●"/>
            </a:pPr>
            <a:r>
              <a:rPr lang="it" sz="2200" b="1"/>
              <a:t>Database </a:t>
            </a:r>
            <a:r>
              <a:rPr lang="it" sz="2200"/>
              <a:t>is defined as a collection of independent works, data or other materials arranged in a systematic or methodical way</a:t>
            </a:r>
            <a:endParaRPr sz="2200"/>
          </a:p>
          <a:p>
            <a:pPr marL="457200" lvl="0" indent="-315912" algn="l" rtl="0">
              <a:spcBef>
                <a:spcPts val="0"/>
              </a:spcBef>
              <a:spcAft>
                <a:spcPts val="0"/>
              </a:spcAft>
              <a:buSzPct val="100000"/>
              <a:buChar char="●"/>
            </a:pPr>
            <a:r>
              <a:rPr lang="it" sz="2200" b="1"/>
              <a:t>Copyright</a:t>
            </a:r>
            <a:r>
              <a:rPr lang="it" sz="2200"/>
              <a:t> protects the </a:t>
            </a:r>
            <a:r>
              <a:rPr lang="it" sz="2200" b="1"/>
              <a:t>structure</a:t>
            </a:r>
            <a:r>
              <a:rPr lang="it" sz="2200"/>
              <a:t>, </a:t>
            </a:r>
            <a:r>
              <a:rPr lang="it" sz="2200" b="1"/>
              <a:t>selection </a:t>
            </a:r>
            <a:r>
              <a:rPr lang="it" sz="2200"/>
              <a:t>or </a:t>
            </a:r>
            <a:r>
              <a:rPr lang="it" sz="2200" b="1"/>
              <a:t>arrangement </a:t>
            </a:r>
            <a:r>
              <a:rPr lang="it" sz="2200"/>
              <a:t>of the database contents, not the data</a:t>
            </a:r>
            <a:endParaRPr sz="2200"/>
          </a:p>
          <a:p>
            <a:pPr marL="457200" lvl="0" indent="-315912" algn="l" rtl="0">
              <a:spcBef>
                <a:spcPts val="0"/>
              </a:spcBef>
              <a:spcAft>
                <a:spcPts val="0"/>
              </a:spcAft>
              <a:buSzPct val="100000"/>
              <a:buChar char="●"/>
            </a:pPr>
            <a:r>
              <a:rPr lang="it" sz="2200" b="1"/>
              <a:t>Sui generis database right</a:t>
            </a:r>
            <a:r>
              <a:rPr lang="it" sz="2200"/>
              <a:t>: protects the substantial effort in obtaining data (not creating). Note: the </a:t>
            </a:r>
            <a:r>
              <a:rPr lang="it" sz="2200" b="1"/>
              <a:t>right owner</a:t>
            </a:r>
            <a:r>
              <a:rPr lang="it" sz="2200"/>
              <a:t> is often the institution.</a:t>
            </a:r>
            <a:endParaRPr sz="2200"/>
          </a:p>
          <a:p>
            <a:pPr marL="0" lvl="0" indent="0" algn="l" rtl="0">
              <a:spcBef>
                <a:spcPts val="1200"/>
              </a:spcBef>
              <a:spcAft>
                <a:spcPts val="0"/>
              </a:spcAft>
              <a:buClr>
                <a:schemeClr val="dk1"/>
              </a:buClr>
              <a:buSzPct val="84615"/>
              <a:buFont typeface="Arial"/>
              <a:buNone/>
            </a:pPr>
            <a:endParaRPr/>
          </a:p>
          <a:p>
            <a:pPr marL="0" lvl="0" indent="0" algn="l" rtl="0">
              <a:spcBef>
                <a:spcPts val="1200"/>
              </a:spcBef>
              <a:spcAft>
                <a:spcPts val="1200"/>
              </a:spcAft>
              <a:buNone/>
            </a:pPr>
            <a:endParaRPr/>
          </a:p>
        </p:txBody>
      </p:sp>
      <p:sp>
        <p:nvSpPr>
          <p:cNvPr id="870" name="Google Shape;870;p113"/>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Data and law protection</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114"/>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Authors and rights owners</a:t>
            </a:r>
            <a:endParaRPr/>
          </a:p>
        </p:txBody>
      </p:sp>
      <p:sp>
        <p:nvSpPr>
          <p:cNvPr id="877" name="Google Shape;877;p114"/>
          <p:cNvSpPr txBox="1">
            <a:spLocks noGrp="1"/>
          </p:cNvSpPr>
          <p:nvPr>
            <p:ph type="body" idx="1"/>
          </p:nvPr>
        </p:nvSpPr>
        <p:spPr>
          <a:xfrm>
            <a:off x="721225" y="2553125"/>
            <a:ext cx="3300900" cy="1597500"/>
          </a:xfrm>
          <a:prstGeom prst="rect">
            <a:avLst/>
          </a:prstGeom>
        </p:spPr>
        <p:txBody>
          <a:bodyPr spcFirstLastPara="1" wrap="square" lIns="91425" tIns="91425" rIns="91425" bIns="91425" anchor="t" anchorCtr="0">
            <a:noAutofit/>
          </a:bodyPr>
          <a:lstStyle/>
          <a:p>
            <a:pPr marL="0" lvl="0" indent="0" algn="l" rtl="0">
              <a:lnSpc>
                <a:spcPct val="95000"/>
              </a:lnSpc>
              <a:spcBef>
                <a:spcPts val="0"/>
              </a:spcBef>
              <a:spcAft>
                <a:spcPts val="0"/>
              </a:spcAft>
              <a:buSzPts val="440"/>
              <a:buNone/>
            </a:pPr>
            <a:r>
              <a:rPr lang="it" sz="1400" b="1">
                <a:solidFill>
                  <a:schemeClr val="accent1"/>
                </a:solidFill>
              </a:rPr>
              <a:t>Are you the author of the data you collected?</a:t>
            </a:r>
            <a:endParaRPr sz="1400" b="1">
              <a:solidFill>
                <a:schemeClr val="accent1"/>
              </a:solidFill>
            </a:endParaRPr>
          </a:p>
          <a:p>
            <a:pPr marL="0" lvl="0" indent="0" algn="l" rtl="0">
              <a:lnSpc>
                <a:spcPct val="95000"/>
              </a:lnSpc>
              <a:spcBef>
                <a:spcPts val="1200"/>
              </a:spcBef>
              <a:spcAft>
                <a:spcPts val="0"/>
              </a:spcAft>
              <a:buSzPts val="440"/>
              <a:buNone/>
            </a:pPr>
            <a:r>
              <a:rPr lang="it" sz="1120"/>
              <a:t>Yes, in case you can prove it (deposit with clear date, DOI, … use a data repository!)</a:t>
            </a:r>
            <a:endParaRPr sz="1120"/>
          </a:p>
          <a:p>
            <a:pPr marL="0" lvl="0" indent="0" algn="l" rtl="0">
              <a:lnSpc>
                <a:spcPct val="95000"/>
              </a:lnSpc>
              <a:spcBef>
                <a:spcPts val="1200"/>
              </a:spcBef>
              <a:spcAft>
                <a:spcPts val="0"/>
              </a:spcAft>
              <a:buSzPts val="440"/>
              <a:buNone/>
            </a:pPr>
            <a:r>
              <a:rPr lang="it" sz="1400" b="1">
                <a:solidFill>
                  <a:schemeClr val="accent1"/>
                </a:solidFill>
              </a:rPr>
              <a:t>Do you own any rights on the raw data you collected?</a:t>
            </a:r>
            <a:endParaRPr sz="1400" b="1">
              <a:solidFill>
                <a:schemeClr val="accent1"/>
              </a:solidFill>
            </a:endParaRPr>
          </a:p>
          <a:p>
            <a:pPr marL="0" lvl="0" indent="0" algn="l" rtl="0">
              <a:lnSpc>
                <a:spcPct val="95000"/>
              </a:lnSpc>
              <a:spcBef>
                <a:spcPts val="1200"/>
              </a:spcBef>
              <a:spcAft>
                <a:spcPts val="0"/>
              </a:spcAft>
              <a:buSzPts val="440"/>
              <a:buNone/>
            </a:pPr>
            <a:r>
              <a:rPr lang="it" sz="1120"/>
              <a:t>No, data is facts/information and none can own rights on it!</a:t>
            </a:r>
            <a:endParaRPr sz="1120"/>
          </a:p>
          <a:p>
            <a:pPr marL="0" lvl="0" indent="0" algn="l" rtl="0">
              <a:lnSpc>
                <a:spcPct val="95000"/>
              </a:lnSpc>
              <a:spcBef>
                <a:spcPts val="1200"/>
              </a:spcBef>
              <a:spcAft>
                <a:spcPts val="0"/>
              </a:spcAft>
              <a:buClr>
                <a:schemeClr val="dk1"/>
              </a:buClr>
              <a:buSzPts val="440"/>
              <a:buFont typeface="Arial"/>
              <a:buNone/>
            </a:pPr>
            <a:endParaRPr sz="1120"/>
          </a:p>
          <a:p>
            <a:pPr marL="0" lvl="0" indent="0" algn="l" rtl="0">
              <a:lnSpc>
                <a:spcPct val="95000"/>
              </a:lnSpc>
              <a:spcBef>
                <a:spcPts val="1200"/>
              </a:spcBef>
              <a:spcAft>
                <a:spcPts val="1200"/>
              </a:spcAft>
              <a:buSzPts val="440"/>
              <a:buNone/>
            </a:pPr>
            <a:endParaRPr sz="1120"/>
          </a:p>
        </p:txBody>
      </p:sp>
      <p:pic>
        <p:nvPicPr>
          <p:cNvPr id="878" name="Google Shape;878;p114"/>
          <p:cNvPicPr preferRelativeResize="0"/>
          <p:nvPr/>
        </p:nvPicPr>
        <p:blipFill>
          <a:blip r:embed="rId3">
            <a:alphaModFix/>
          </a:blip>
          <a:stretch>
            <a:fillRect/>
          </a:stretch>
        </p:blipFill>
        <p:spPr>
          <a:xfrm>
            <a:off x="4597825" y="1215518"/>
            <a:ext cx="4393774" cy="3299621"/>
          </a:xfrm>
          <a:prstGeom prst="rect">
            <a:avLst/>
          </a:prstGeom>
          <a:noFill/>
          <a:ln>
            <a:noFill/>
          </a:ln>
        </p:spPr>
      </p:pic>
      <p:sp>
        <p:nvSpPr>
          <p:cNvPr id="879" name="Google Shape;879;p114"/>
          <p:cNvSpPr txBox="1"/>
          <p:nvPr/>
        </p:nvSpPr>
        <p:spPr>
          <a:xfrm>
            <a:off x="5096050" y="4624325"/>
            <a:ext cx="30000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600">
                <a:solidFill>
                  <a:schemeClr val="dk1"/>
                </a:solidFill>
              </a:rPr>
              <a:t>Photo by</a:t>
            </a:r>
            <a:r>
              <a:rPr lang="it" sz="600">
                <a:solidFill>
                  <a:schemeClr val="dk1"/>
                </a:solidFill>
                <a:uFill>
                  <a:noFill/>
                </a:uFill>
                <a:hlinkClick r:id="rId4">
                  <a:extLst>
                    <a:ext uri="{A12FA001-AC4F-418D-AE19-62706E023703}">
                      <ahyp:hlinkClr xmlns:ahyp="http://schemas.microsoft.com/office/drawing/2018/hyperlinkcolor" val="tx"/>
                    </a:ext>
                  </a:extLst>
                </a:hlinkClick>
              </a:rPr>
              <a:t> </a:t>
            </a:r>
            <a:r>
              <a:rPr lang="it" sz="600" u="sng">
                <a:solidFill>
                  <a:schemeClr val="hlink"/>
                </a:solidFill>
                <a:hlinkClick r:id="rId4"/>
              </a:rPr>
              <a:t>Maria Ziegler</a:t>
            </a:r>
            <a:r>
              <a:rPr lang="it" sz="600">
                <a:solidFill>
                  <a:schemeClr val="dk1"/>
                </a:solidFill>
              </a:rPr>
              <a:t> on</a:t>
            </a:r>
            <a:r>
              <a:rPr lang="it" sz="600">
                <a:solidFill>
                  <a:schemeClr val="dk1"/>
                </a:solidFill>
                <a:uFill>
                  <a:noFill/>
                </a:uFill>
                <a:hlinkClick r:id="rId5">
                  <a:extLst>
                    <a:ext uri="{A12FA001-AC4F-418D-AE19-62706E023703}">
                      <ahyp:hlinkClr xmlns:ahyp="http://schemas.microsoft.com/office/drawing/2018/hyperlinkcolor" val="tx"/>
                    </a:ext>
                  </a:extLst>
                </a:hlinkClick>
              </a:rPr>
              <a:t> </a:t>
            </a:r>
            <a:r>
              <a:rPr lang="it" sz="600" u="sng">
                <a:solidFill>
                  <a:schemeClr val="hlink"/>
                </a:solidFill>
                <a:hlinkClick r:id="rId5"/>
              </a:rPr>
              <a:t>Unsplash</a:t>
            </a:r>
            <a:endParaRPr sz="90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84"/>
        <p:cNvGrpSpPr/>
        <p:nvPr/>
      </p:nvGrpSpPr>
      <p:grpSpPr>
        <a:xfrm>
          <a:off x="0" y="0"/>
          <a:ext cx="0" cy="0"/>
          <a:chOff x="0" y="0"/>
          <a:chExt cx="0" cy="0"/>
        </a:xfrm>
      </p:grpSpPr>
      <p:pic>
        <p:nvPicPr>
          <p:cNvPr id="885" name="Google Shape;885;p115"/>
          <p:cNvPicPr preferRelativeResize="0"/>
          <p:nvPr/>
        </p:nvPicPr>
        <p:blipFill rotWithShape="1">
          <a:blip r:embed="rId3">
            <a:alphaModFix/>
          </a:blip>
          <a:srcRect t="9197" r="1263" b="7413"/>
          <a:stretch/>
        </p:blipFill>
        <p:spPr>
          <a:xfrm>
            <a:off x="0" y="0"/>
            <a:ext cx="9144003" cy="5143501"/>
          </a:xfrm>
          <a:prstGeom prst="rect">
            <a:avLst/>
          </a:prstGeom>
          <a:noFill/>
          <a:ln>
            <a:noFill/>
          </a:ln>
        </p:spPr>
      </p:pic>
      <p:sp>
        <p:nvSpPr>
          <p:cNvPr id="886" name="Google Shape;886;p115"/>
          <p:cNvSpPr txBox="1">
            <a:spLocks noGrp="1"/>
          </p:cNvSpPr>
          <p:nvPr>
            <p:ph type="ctrTitle" idx="4294967295"/>
          </p:nvPr>
        </p:nvSpPr>
        <p:spPr>
          <a:xfrm>
            <a:off x="4795925" y="972125"/>
            <a:ext cx="384420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solidFill>
                  <a:schemeClr val="accent3"/>
                </a:solidFill>
              </a:rPr>
              <a:t>Licenses</a:t>
            </a:r>
            <a:br>
              <a:rPr lang="it">
                <a:solidFill>
                  <a:schemeClr val="accent3"/>
                </a:solidFill>
              </a:rPr>
            </a:br>
            <a:r>
              <a:rPr lang="it" b="0">
                <a:solidFill>
                  <a:schemeClr val="accent3"/>
                </a:solidFill>
              </a:rPr>
              <a:t>Tell other what they can do with your data</a:t>
            </a:r>
            <a:r>
              <a:rPr lang="it">
                <a:solidFill>
                  <a:schemeClr val="accent3"/>
                </a:solidFill>
              </a:rPr>
              <a:t> </a:t>
            </a:r>
            <a:endParaRPr>
              <a:solidFill>
                <a:schemeClr val="accent3"/>
              </a:solidFill>
            </a:endParaRPr>
          </a:p>
          <a:p>
            <a:pPr marL="0" lvl="0" indent="0" algn="l" rtl="0">
              <a:spcBef>
                <a:spcPts val="0"/>
              </a:spcBef>
              <a:spcAft>
                <a:spcPts val="0"/>
              </a:spcAft>
              <a:buNone/>
            </a:pPr>
            <a:endParaRPr>
              <a:solidFill>
                <a:schemeClr val="accent3"/>
              </a:solidFill>
              <a:highlight>
                <a:schemeClr val="lt1"/>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3"/>
          <p:cNvSpPr txBox="1">
            <a:spLocks noGrp="1"/>
          </p:cNvSpPr>
          <p:nvPr>
            <p:ph type="body" idx="2"/>
          </p:nvPr>
        </p:nvSpPr>
        <p:spPr>
          <a:xfrm>
            <a:off x="135200" y="1206275"/>
            <a:ext cx="4366200" cy="3681900"/>
          </a:xfrm>
          <a:prstGeom prst="rect">
            <a:avLst/>
          </a:prstGeom>
        </p:spPr>
        <p:txBody>
          <a:bodyPr spcFirstLastPara="1" wrap="square" lIns="91425" tIns="91425" rIns="91425" bIns="91425" anchor="t" anchorCtr="0">
            <a:noAutofit/>
          </a:bodyPr>
          <a:lstStyle/>
          <a:p>
            <a:pPr marL="0" lvl="0" indent="0" algn="l" rtl="0">
              <a:lnSpc>
                <a:spcPct val="95000"/>
              </a:lnSpc>
              <a:spcBef>
                <a:spcPts val="0"/>
              </a:spcBef>
              <a:spcAft>
                <a:spcPts val="0"/>
              </a:spcAft>
              <a:buSzPts val="1018"/>
              <a:buNone/>
            </a:pPr>
            <a:r>
              <a:rPr lang="it" sz="1302"/>
              <a:t>Open Science is defined as an </a:t>
            </a:r>
            <a:r>
              <a:rPr lang="it" sz="1302" b="1"/>
              <a:t>inclusive construct</a:t>
            </a:r>
            <a:r>
              <a:rPr lang="it" sz="1302"/>
              <a:t> that combines various movements and practices aiming to make </a:t>
            </a:r>
            <a:r>
              <a:rPr lang="it" sz="1302" b="1"/>
              <a:t>multilingual scientific knowledge openly available, accessible and reusable for everyone</a:t>
            </a:r>
            <a:r>
              <a:rPr lang="it" sz="1302"/>
              <a:t>, to increase </a:t>
            </a:r>
            <a:r>
              <a:rPr lang="it" sz="1302" b="1"/>
              <a:t>scientific collaborations</a:t>
            </a:r>
            <a:r>
              <a:rPr lang="it" sz="1302"/>
              <a:t> and </a:t>
            </a:r>
            <a:r>
              <a:rPr lang="it" sz="1302" b="1"/>
              <a:t>sharing of information</a:t>
            </a:r>
            <a:r>
              <a:rPr lang="it" sz="1302"/>
              <a:t> for the </a:t>
            </a:r>
            <a:r>
              <a:rPr lang="it" sz="1302" b="1"/>
              <a:t>benefits of science and society</a:t>
            </a:r>
            <a:r>
              <a:rPr lang="it" sz="1302"/>
              <a:t>, and to </a:t>
            </a:r>
            <a:r>
              <a:rPr lang="it" sz="1302" b="1"/>
              <a:t>open the processes</a:t>
            </a:r>
            <a:r>
              <a:rPr lang="it" sz="1302"/>
              <a:t> of scientific knowledge creation, evaluation and communication to societal actors </a:t>
            </a:r>
            <a:r>
              <a:rPr lang="it" sz="1302" b="1"/>
              <a:t>beyond the traditional scientific community</a:t>
            </a:r>
            <a:r>
              <a:rPr lang="it" sz="1302"/>
              <a:t>. </a:t>
            </a:r>
            <a:endParaRPr sz="1302"/>
          </a:p>
          <a:p>
            <a:pPr marL="0" lvl="0" indent="0" algn="l" rtl="0">
              <a:lnSpc>
                <a:spcPct val="95000"/>
              </a:lnSpc>
              <a:spcBef>
                <a:spcPts val="1200"/>
              </a:spcBef>
              <a:spcAft>
                <a:spcPts val="0"/>
              </a:spcAft>
              <a:buSzPts val="1018"/>
              <a:buNone/>
            </a:pPr>
            <a:r>
              <a:rPr lang="it" sz="1302"/>
              <a:t>It comprises </a:t>
            </a:r>
            <a:r>
              <a:rPr lang="it" sz="1302" b="1"/>
              <a:t>all scientific disciplines and aspects of scholarly practices</a:t>
            </a:r>
            <a:r>
              <a:rPr lang="it" sz="1302"/>
              <a:t>, including basic and applied sciences, natural and social sciences and the humanities, and it builds on the following </a:t>
            </a:r>
            <a:r>
              <a:rPr lang="it" sz="1302" b="1"/>
              <a:t>key pillars</a:t>
            </a:r>
            <a:r>
              <a:rPr lang="it" sz="1302"/>
              <a:t>: </a:t>
            </a:r>
            <a:endParaRPr sz="1302"/>
          </a:p>
          <a:p>
            <a:pPr marL="457200" lvl="0" indent="-311308" algn="l" rtl="0">
              <a:lnSpc>
                <a:spcPct val="95000"/>
              </a:lnSpc>
              <a:spcBef>
                <a:spcPts val="1200"/>
              </a:spcBef>
              <a:spcAft>
                <a:spcPts val="0"/>
              </a:spcAft>
              <a:buSzPts val="1303"/>
              <a:buAutoNum type="romanUcPeriod"/>
            </a:pPr>
            <a:r>
              <a:rPr lang="it" sz="1302"/>
              <a:t>open</a:t>
            </a:r>
            <a:r>
              <a:rPr lang="it" sz="1302" b="1"/>
              <a:t> scientific knowledge</a:t>
            </a:r>
            <a:r>
              <a:rPr lang="it" sz="1302"/>
              <a:t>, </a:t>
            </a:r>
            <a:endParaRPr sz="1302"/>
          </a:p>
          <a:p>
            <a:pPr marL="457200" lvl="0" indent="-311308" algn="l" rtl="0">
              <a:lnSpc>
                <a:spcPct val="95000"/>
              </a:lnSpc>
              <a:spcBef>
                <a:spcPts val="0"/>
              </a:spcBef>
              <a:spcAft>
                <a:spcPts val="0"/>
              </a:spcAft>
              <a:buSzPts val="1303"/>
              <a:buAutoNum type="romanUcPeriod"/>
            </a:pPr>
            <a:r>
              <a:rPr lang="it" sz="1302"/>
              <a:t>open </a:t>
            </a:r>
            <a:r>
              <a:rPr lang="it" sz="1302" b="1"/>
              <a:t>science infrastructures</a:t>
            </a:r>
            <a:r>
              <a:rPr lang="it" sz="1302"/>
              <a:t>, </a:t>
            </a:r>
            <a:endParaRPr sz="1302"/>
          </a:p>
          <a:p>
            <a:pPr marL="457200" lvl="0" indent="-311308" algn="l" rtl="0">
              <a:lnSpc>
                <a:spcPct val="95000"/>
              </a:lnSpc>
              <a:spcBef>
                <a:spcPts val="0"/>
              </a:spcBef>
              <a:spcAft>
                <a:spcPts val="0"/>
              </a:spcAft>
              <a:buSzPts val="1303"/>
              <a:buAutoNum type="romanUcPeriod"/>
            </a:pPr>
            <a:r>
              <a:rPr lang="it" sz="1302"/>
              <a:t>science </a:t>
            </a:r>
            <a:r>
              <a:rPr lang="it" sz="1302" b="1"/>
              <a:t>communication</a:t>
            </a:r>
            <a:r>
              <a:rPr lang="it" sz="1302"/>
              <a:t>, </a:t>
            </a:r>
            <a:endParaRPr sz="1302"/>
          </a:p>
          <a:p>
            <a:pPr marL="457200" lvl="0" indent="-311308" algn="l" rtl="0">
              <a:lnSpc>
                <a:spcPct val="95000"/>
              </a:lnSpc>
              <a:spcBef>
                <a:spcPts val="0"/>
              </a:spcBef>
              <a:spcAft>
                <a:spcPts val="0"/>
              </a:spcAft>
              <a:buSzPts val="1303"/>
              <a:buAutoNum type="romanUcPeriod"/>
            </a:pPr>
            <a:r>
              <a:rPr lang="it" sz="1302"/>
              <a:t>open e</a:t>
            </a:r>
            <a:r>
              <a:rPr lang="it" sz="1302" b="1"/>
              <a:t>ngagement of societal actors</a:t>
            </a:r>
            <a:r>
              <a:rPr lang="it" sz="1302"/>
              <a:t> and open dialogue with </a:t>
            </a:r>
            <a:r>
              <a:rPr lang="it" sz="1302" b="1"/>
              <a:t>other knowledge systems</a:t>
            </a:r>
            <a:r>
              <a:rPr lang="it" sz="1302"/>
              <a:t>.</a:t>
            </a:r>
            <a:endParaRPr sz="1302"/>
          </a:p>
        </p:txBody>
      </p:sp>
      <p:sp>
        <p:nvSpPr>
          <p:cNvPr id="259" name="Google Shape;259;p43"/>
          <p:cNvSpPr txBox="1">
            <a:spLocks noGrp="1"/>
          </p:cNvSpPr>
          <p:nvPr>
            <p:ph type="title"/>
          </p:nvPr>
        </p:nvSpPr>
        <p:spPr>
          <a:xfrm>
            <a:off x="135200" y="580850"/>
            <a:ext cx="4886100" cy="650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Definition of Open Science</a:t>
            </a:r>
            <a:endParaRPr/>
          </a:p>
        </p:txBody>
      </p:sp>
      <p:pic>
        <p:nvPicPr>
          <p:cNvPr id="260" name="Google Shape;260;p43"/>
          <p:cNvPicPr preferRelativeResize="0"/>
          <p:nvPr/>
        </p:nvPicPr>
        <p:blipFill>
          <a:blip r:embed="rId3">
            <a:alphaModFix/>
          </a:blip>
          <a:stretch>
            <a:fillRect/>
          </a:stretch>
        </p:blipFill>
        <p:spPr>
          <a:xfrm>
            <a:off x="4572003" y="0"/>
            <a:ext cx="4366145" cy="5143500"/>
          </a:xfrm>
          <a:prstGeom prst="rect">
            <a:avLst/>
          </a:prstGeom>
          <a:noFill/>
          <a:ln>
            <a:noFill/>
          </a:ln>
        </p:spPr>
      </p:pic>
      <p:sp>
        <p:nvSpPr>
          <p:cNvPr id="261" name="Google Shape;261;p43"/>
          <p:cNvSpPr txBox="1">
            <a:spLocks noGrp="1"/>
          </p:cNvSpPr>
          <p:nvPr>
            <p:ph type="subTitle" idx="1"/>
          </p:nvPr>
        </p:nvSpPr>
        <p:spPr>
          <a:xfrm>
            <a:off x="7345000" y="4739975"/>
            <a:ext cx="1799100" cy="403500"/>
          </a:xfrm>
          <a:prstGeom prst="rect">
            <a:avLst/>
          </a:prstGeom>
        </p:spPr>
        <p:txBody>
          <a:bodyPr spcFirstLastPara="1" wrap="square" lIns="91425" tIns="91425" rIns="91425" bIns="91425" anchor="t" anchorCtr="0">
            <a:normAutofit fontScale="92500"/>
          </a:bodyPr>
          <a:lstStyle/>
          <a:p>
            <a:pPr marL="0" lvl="0" indent="0" algn="l" rtl="0">
              <a:lnSpc>
                <a:spcPct val="90000"/>
              </a:lnSpc>
              <a:spcBef>
                <a:spcPts val="0"/>
              </a:spcBef>
              <a:spcAft>
                <a:spcPts val="0"/>
              </a:spcAft>
              <a:buSzPts val="935"/>
              <a:buNone/>
            </a:pPr>
            <a:r>
              <a:rPr lang="it" sz="660"/>
              <a:t>UNESCO Recommendation on Open Science, 2021, </a:t>
            </a:r>
            <a:r>
              <a:rPr lang="it" sz="660" u="sng">
                <a:solidFill>
                  <a:schemeClr val="hlink"/>
                </a:solidFill>
                <a:hlinkClick r:id="rId4"/>
              </a:rPr>
              <a:t>https://doi.org/10.54677/MNMH8546</a:t>
            </a:r>
            <a:r>
              <a:rPr lang="it" sz="660"/>
              <a:t> </a:t>
            </a:r>
            <a:endParaRPr sz="66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sp>
        <p:nvSpPr>
          <p:cNvPr id="892" name="Google Shape;892;p116"/>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Creative Commons</a:t>
            </a:r>
            <a:endParaRPr/>
          </a:p>
        </p:txBody>
      </p:sp>
      <p:pic>
        <p:nvPicPr>
          <p:cNvPr id="893" name="Google Shape;893;p116"/>
          <p:cNvPicPr preferRelativeResize="0"/>
          <p:nvPr/>
        </p:nvPicPr>
        <p:blipFill>
          <a:blip r:embed="rId3">
            <a:alphaModFix/>
          </a:blip>
          <a:stretch>
            <a:fillRect/>
          </a:stretch>
        </p:blipFill>
        <p:spPr>
          <a:xfrm>
            <a:off x="4811300" y="1484200"/>
            <a:ext cx="4130850" cy="3052875"/>
          </a:xfrm>
          <a:prstGeom prst="rect">
            <a:avLst/>
          </a:prstGeom>
          <a:noFill/>
          <a:ln>
            <a:noFill/>
          </a:ln>
        </p:spPr>
      </p:pic>
      <p:sp>
        <p:nvSpPr>
          <p:cNvPr id="894" name="Google Shape;894;p116"/>
          <p:cNvSpPr txBox="1"/>
          <p:nvPr/>
        </p:nvSpPr>
        <p:spPr>
          <a:xfrm>
            <a:off x="4700750" y="4537075"/>
            <a:ext cx="3795000" cy="338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1000" u="sng">
                <a:solidFill>
                  <a:schemeClr val="hlink"/>
                </a:solidFill>
                <a:hlinkClick r:id="rId4"/>
              </a:rPr>
              <a:t>CC-Infographic</a:t>
            </a:r>
            <a:r>
              <a:rPr lang="it" sz="1000">
                <a:solidFill>
                  <a:srgbClr val="333333"/>
                </a:solidFill>
              </a:rPr>
              <a:t> by </a:t>
            </a:r>
            <a:r>
              <a:rPr lang="it" sz="1000" u="sng">
                <a:solidFill>
                  <a:schemeClr val="hlink"/>
                </a:solidFill>
                <a:hlinkClick r:id="rId5"/>
              </a:rPr>
              <a:t>Foter</a:t>
            </a:r>
            <a:r>
              <a:rPr lang="it" sz="1000">
                <a:solidFill>
                  <a:srgbClr val="333333"/>
                </a:solidFill>
              </a:rPr>
              <a:t> under </a:t>
            </a:r>
            <a:r>
              <a:rPr lang="it" sz="1000" u="sng">
                <a:solidFill>
                  <a:schemeClr val="hlink"/>
                </a:solidFill>
                <a:hlinkClick r:id="rId6"/>
              </a:rPr>
              <a:t>CC-BY-SA 3.0</a:t>
            </a:r>
            <a:r>
              <a:rPr lang="it" sz="1000">
                <a:solidFill>
                  <a:srgbClr val="333333"/>
                </a:solidFill>
              </a:rPr>
              <a:t> license.</a:t>
            </a:r>
            <a:endParaRPr sz="1000">
              <a:solidFill>
                <a:srgbClr val="333333"/>
              </a:solidFill>
            </a:endParaRPr>
          </a:p>
        </p:txBody>
      </p:sp>
      <p:sp>
        <p:nvSpPr>
          <p:cNvPr id="895" name="Google Shape;895;p116"/>
          <p:cNvSpPr txBox="1">
            <a:spLocks noGrp="1"/>
          </p:cNvSpPr>
          <p:nvPr>
            <p:ph type="subTitle" idx="1"/>
          </p:nvPr>
        </p:nvSpPr>
        <p:spPr>
          <a:xfrm>
            <a:off x="724950" y="2064475"/>
            <a:ext cx="3300900" cy="2784000"/>
          </a:xfrm>
          <a:prstGeom prst="rect">
            <a:avLst/>
          </a:prstGeom>
        </p:spPr>
        <p:txBody>
          <a:bodyPr spcFirstLastPara="1" wrap="square" lIns="91425" tIns="91425" rIns="91425" bIns="91425" anchor="t" anchorCtr="0">
            <a:normAutofit fontScale="92500" lnSpcReduction="20000"/>
          </a:bodyPr>
          <a:lstStyle/>
          <a:p>
            <a:pPr marL="0" lvl="0" indent="0" algn="l" rtl="0">
              <a:lnSpc>
                <a:spcPct val="90000"/>
              </a:lnSpc>
              <a:spcBef>
                <a:spcPts val="1000"/>
              </a:spcBef>
              <a:spcAft>
                <a:spcPts val="0"/>
              </a:spcAft>
              <a:buNone/>
            </a:pPr>
            <a:r>
              <a:rPr lang="it" sz="2000">
                <a:solidFill>
                  <a:srgbClr val="3F3F3F"/>
                </a:solidFill>
                <a:latin typeface="Calibri"/>
                <a:ea typeface="Calibri"/>
                <a:cs typeface="Calibri"/>
                <a:sym typeface="Calibri"/>
              </a:rPr>
              <a:t>Not all of us are legal experts capable of writing proper licenses.</a:t>
            </a:r>
            <a:br>
              <a:rPr lang="it" sz="2000">
                <a:solidFill>
                  <a:srgbClr val="3F3F3F"/>
                </a:solidFill>
                <a:latin typeface="Calibri"/>
                <a:ea typeface="Calibri"/>
                <a:cs typeface="Calibri"/>
                <a:sym typeface="Calibri"/>
              </a:rPr>
            </a:br>
            <a:r>
              <a:rPr lang="it" sz="2000">
                <a:solidFill>
                  <a:srgbClr val="3F3F3F"/>
                </a:solidFill>
                <a:latin typeface="Calibri"/>
                <a:ea typeface="Calibri"/>
                <a:cs typeface="Calibri"/>
                <a:sym typeface="Calibri"/>
              </a:rPr>
              <a:t>Creative Commons and Public Domain create legal certainty for everyone, who wants to use works, that are licensed respectively.</a:t>
            </a:r>
            <a:br>
              <a:rPr lang="it" sz="2000">
                <a:solidFill>
                  <a:srgbClr val="3F3F3F"/>
                </a:solidFill>
                <a:latin typeface="Calibri"/>
                <a:ea typeface="Calibri"/>
                <a:cs typeface="Calibri"/>
                <a:sym typeface="Calibri"/>
              </a:rPr>
            </a:br>
            <a:r>
              <a:rPr lang="it" sz="2000">
                <a:solidFill>
                  <a:srgbClr val="3F3F3F"/>
                </a:solidFill>
                <a:latin typeface="Calibri"/>
                <a:ea typeface="Calibri"/>
                <a:cs typeface="Calibri"/>
                <a:sym typeface="Calibri"/>
              </a:rPr>
              <a:t>It is important to follow and understand the different meanings of the licenses and follow the rules for using them.</a:t>
            </a:r>
            <a:endParaRPr sz="1400">
              <a:solidFill>
                <a:srgbClr val="3F3F3F"/>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900"/>
        <p:cNvGrpSpPr/>
        <p:nvPr/>
      </p:nvGrpSpPr>
      <p:grpSpPr>
        <a:xfrm>
          <a:off x="0" y="0"/>
          <a:ext cx="0" cy="0"/>
          <a:chOff x="0" y="0"/>
          <a:chExt cx="0" cy="0"/>
        </a:xfrm>
      </p:grpSpPr>
      <p:sp>
        <p:nvSpPr>
          <p:cNvPr id="901" name="Google Shape;901;p117"/>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fontScale="25000" lnSpcReduction="20000"/>
          </a:bodyPr>
          <a:lstStyle/>
          <a:p>
            <a:pPr marL="0" lvl="0" indent="0" algn="l" rtl="0">
              <a:lnSpc>
                <a:spcPct val="115000"/>
              </a:lnSpc>
              <a:spcBef>
                <a:spcPts val="300"/>
              </a:spcBef>
              <a:spcAft>
                <a:spcPts val="0"/>
              </a:spcAft>
              <a:buClr>
                <a:schemeClr val="dk1"/>
              </a:buClr>
              <a:buSzPts val="275"/>
              <a:buFont typeface="Arial"/>
              <a:buNone/>
            </a:pPr>
            <a:r>
              <a:rPr lang="it" sz="5150" b="1">
                <a:solidFill>
                  <a:schemeClr val="accent1"/>
                </a:solidFill>
                <a:latin typeface="Arial"/>
                <a:ea typeface="Arial"/>
                <a:cs typeface="Arial"/>
                <a:sym typeface="Arial"/>
              </a:rPr>
              <a:t>Public Domain</a:t>
            </a:r>
            <a:endParaRPr sz="5150" b="1">
              <a:solidFill>
                <a:schemeClr val="accent1"/>
              </a:solidFill>
              <a:latin typeface="Arial"/>
              <a:ea typeface="Arial"/>
              <a:cs typeface="Arial"/>
              <a:sym typeface="Arial"/>
            </a:endParaRPr>
          </a:p>
          <a:p>
            <a:pPr marL="0" lvl="0" indent="0" algn="l" rtl="0">
              <a:lnSpc>
                <a:spcPct val="115000"/>
              </a:lnSpc>
              <a:spcBef>
                <a:spcPts val="1200"/>
              </a:spcBef>
              <a:spcAft>
                <a:spcPts val="0"/>
              </a:spcAft>
              <a:buClr>
                <a:schemeClr val="dk1"/>
              </a:buClr>
              <a:buSzPts val="275"/>
              <a:buFont typeface="Arial"/>
              <a:buNone/>
            </a:pPr>
            <a:r>
              <a:rPr lang="it" sz="5150">
                <a:solidFill>
                  <a:srgbClr val="595959"/>
                </a:solidFill>
                <a:latin typeface="Arial"/>
                <a:ea typeface="Arial"/>
                <a:cs typeface="Arial"/>
                <a:sym typeface="Arial"/>
              </a:rPr>
              <a:t>Works are not covered by copyright</a:t>
            </a:r>
            <a:endParaRPr sz="515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275"/>
              <a:buFont typeface="Arial"/>
              <a:buNone/>
            </a:pPr>
            <a:r>
              <a:rPr lang="it" sz="5150" b="1">
                <a:solidFill>
                  <a:schemeClr val="accent1"/>
                </a:solidFill>
                <a:latin typeface="Arial"/>
                <a:ea typeface="Arial"/>
                <a:cs typeface="Arial"/>
                <a:sym typeface="Arial"/>
              </a:rPr>
              <a:t>CC-0 (no rights reserved)</a:t>
            </a:r>
            <a:endParaRPr sz="5150" b="1">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275"/>
              <a:buFont typeface="Arial"/>
              <a:buNone/>
            </a:pPr>
            <a:r>
              <a:rPr lang="it" sz="5150">
                <a:solidFill>
                  <a:srgbClr val="595959"/>
                </a:solidFill>
                <a:latin typeface="Arial"/>
                <a:ea typeface="Arial"/>
                <a:cs typeface="Arial"/>
                <a:sym typeface="Arial"/>
              </a:rPr>
              <a:t>Allows creators to give up their copyright and put their works into the worldwide public domain</a:t>
            </a:r>
            <a:endParaRPr sz="5150">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275"/>
              <a:buFont typeface="Arial"/>
              <a:buNone/>
            </a:pPr>
            <a:r>
              <a:rPr lang="it" sz="5150" b="1">
                <a:solidFill>
                  <a:schemeClr val="accent1"/>
                </a:solidFill>
                <a:latin typeface="Arial"/>
                <a:ea typeface="Arial"/>
                <a:cs typeface="Arial"/>
                <a:sym typeface="Arial"/>
              </a:rPr>
              <a:t>CC-BY (Attribution)</a:t>
            </a:r>
            <a:endParaRPr sz="5150" b="1">
              <a:solidFill>
                <a:srgbClr val="595959"/>
              </a:solidFill>
              <a:latin typeface="Arial"/>
              <a:ea typeface="Arial"/>
              <a:cs typeface="Arial"/>
              <a:sym typeface="Arial"/>
            </a:endParaRPr>
          </a:p>
          <a:p>
            <a:pPr marL="0" lvl="0" indent="0" algn="l" rtl="0">
              <a:lnSpc>
                <a:spcPct val="115000"/>
              </a:lnSpc>
              <a:spcBef>
                <a:spcPts val="1200"/>
              </a:spcBef>
              <a:spcAft>
                <a:spcPts val="0"/>
              </a:spcAft>
              <a:buClr>
                <a:schemeClr val="dk1"/>
              </a:buClr>
              <a:buSzPts val="275"/>
              <a:buFont typeface="Arial"/>
              <a:buNone/>
            </a:pPr>
            <a:r>
              <a:rPr lang="it" sz="5150">
                <a:solidFill>
                  <a:srgbClr val="595959"/>
                </a:solidFill>
                <a:latin typeface="Arial"/>
                <a:ea typeface="Arial"/>
                <a:cs typeface="Arial"/>
                <a:sym typeface="Arial"/>
              </a:rPr>
              <a:t>This license allows reusers to distribute, remix, adapt, and build upon the material in any medium or format, so long as attribution is given to the creator</a:t>
            </a:r>
            <a:endParaRPr sz="5150">
              <a:solidFill>
                <a:srgbClr val="595959"/>
              </a:solidFill>
              <a:latin typeface="Arial"/>
              <a:ea typeface="Arial"/>
              <a:cs typeface="Arial"/>
              <a:sym typeface="Arial"/>
            </a:endParaRPr>
          </a:p>
          <a:p>
            <a:pPr marL="0" lvl="0" indent="0" algn="l" rtl="0">
              <a:lnSpc>
                <a:spcPct val="115000"/>
              </a:lnSpc>
              <a:spcBef>
                <a:spcPts val="1200"/>
              </a:spcBef>
              <a:spcAft>
                <a:spcPts val="1200"/>
              </a:spcAft>
              <a:buNone/>
            </a:pPr>
            <a:endParaRPr/>
          </a:p>
        </p:txBody>
      </p:sp>
      <p:sp>
        <p:nvSpPr>
          <p:cNvPr id="902" name="Google Shape;902;p117"/>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Types of CC Licenses</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906"/>
        <p:cNvGrpSpPr/>
        <p:nvPr/>
      </p:nvGrpSpPr>
      <p:grpSpPr>
        <a:xfrm>
          <a:off x="0" y="0"/>
          <a:ext cx="0" cy="0"/>
          <a:chOff x="0" y="0"/>
          <a:chExt cx="0" cy="0"/>
        </a:xfrm>
      </p:grpSpPr>
      <p:sp>
        <p:nvSpPr>
          <p:cNvPr id="907" name="Google Shape;907;p118"/>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it"/>
              <a:t>Types of CC Licenses</a:t>
            </a:r>
            <a:endParaRPr/>
          </a:p>
          <a:p>
            <a:pPr marL="0" lvl="0" indent="0" algn="l" rtl="0">
              <a:spcBef>
                <a:spcPts val="0"/>
              </a:spcBef>
              <a:spcAft>
                <a:spcPts val="0"/>
              </a:spcAft>
              <a:buNone/>
            </a:pPr>
            <a:endParaRPr/>
          </a:p>
        </p:txBody>
      </p:sp>
      <p:sp>
        <p:nvSpPr>
          <p:cNvPr id="908" name="Google Shape;908;p118"/>
          <p:cNvSpPr txBox="1">
            <a:spLocks noGrp="1"/>
          </p:cNvSpPr>
          <p:nvPr>
            <p:ph type="body" idx="1"/>
          </p:nvPr>
        </p:nvSpPr>
        <p:spPr>
          <a:xfrm>
            <a:off x="729450" y="1895996"/>
            <a:ext cx="7688700" cy="2261100"/>
          </a:xfrm>
          <a:prstGeom prst="rect">
            <a:avLst/>
          </a:prstGeom>
        </p:spPr>
        <p:txBody>
          <a:bodyPr spcFirstLastPara="1" wrap="square" lIns="91425" tIns="91425" rIns="91425" bIns="91425" anchor="t" anchorCtr="0">
            <a:normAutofit fontScale="25000" lnSpcReduction="20000"/>
          </a:bodyPr>
          <a:lstStyle/>
          <a:p>
            <a:pPr marL="0" lvl="0" indent="0" algn="l" rtl="0">
              <a:spcBef>
                <a:spcPts val="300"/>
              </a:spcBef>
              <a:spcAft>
                <a:spcPts val="0"/>
              </a:spcAft>
              <a:buClr>
                <a:schemeClr val="dk1"/>
              </a:buClr>
              <a:buSzPts val="275"/>
              <a:buFont typeface="Arial"/>
              <a:buNone/>
            </a:pPr>
            <a:r>
              <a:rPr lang="it" sz="5150" b="1" dirty="0">
                <a:latin typeface="Arial"/>
                <a:ea typeface="Arial"/>
                <a:cs typeface="Arial"/>
                <a:sym typeface="Arial"/>
              </a:rPr>
              <a:t>CC-BY-SA (Attribution – ShareAlike)</a:t>
            </a:r>
            <a:endParaRPr sz="5150" b="1" dirty="0">
              <a:latin typeface="Arial"/>
              <a:ea typeface="Arial"/>
              <a:cs typeface="Arial"/>
              <a:sym typeface="Arial"/>
            </a:endParaRPr>
          </a:p>
          <a:p>
            <a:pPr marL="0" lvl="0" indent="0" algn="l" rtl="0">
              <a:spcBef>
                <a:spcPts val="1200"/>
              </a:spcBef>
              <a:spcAft>
                <a:spcPts val="0"/>
              </a:spcAft>
              <a:buClr>
                <a:schemeClr val="dk1"/>
              </a:buClr>
              <a:buSzPts val="275"/>
              <a:buFont typeface="Arial"/>
              <a:buNone/>
            </a:pPr>
            <a:r>
              <a:rPr lang="it" sz="5150" dirty="0">
                <a:latin typeface="Arial"/>
                <a:ea typeface="Arial"/>
                <a:cs typeface="Arial"/>
                <a:sym typeface="Arial"/>
              </a:rPr>
              <a:t>This license allows reusers to distribute, remix, adapt, and build upon the material in any medium or format, so long as attribution is given to the creator. The license allows for commercial use. If you remix, adapt, or build upon the material, you must license the modified material under identical terms.</a:t>
            </a:r>
            <a:endParaRPr sz="5150" dirty="0">
              <a:latin typeface="Arial"/>
              <a:ea typeface="Arial"/>
              <a:cs typeface="Arial"/>
              <a:sym typeface="Arial"/>
            </a:endParaRPr>
          </a:p>
          <a:p>
            <a:pPr marL="0" lvl="0" indent="0" algn="l" rtl="0">
              <a:spcBef>
                <a:spcPts val="1200"/>
              </a:spcBef>
              <a:spcAft>
                <a:spcPts val="0"/>
              </a:spcAft>
              <a:buClr>
                <a:schemeClr val="dk1"/>
              </a:buClr>
              <a:buSzPts val="275"/>
              <a:buFont typeface="Arial"/>
              <a:buNone/>
            </a:pPr>
            <a:r>
              <a:rPr lang="it" sz="5150" b="1" dirty="0">
                <a:latin typeface="Arial"/>
                <a:ea typeface="Arial"/>
                <a:cs typeface="Arial"/>
                <a:sym typeface="Arial"/>
              </a:rPr>
              <a:t>CC-BY-ND (Attribution – NonDerivative)</a:t>
            </a:r>
            <a:endParaRPr sz="5150" b="1" dirty="0">
              <a:latin typeface="Arial"/>
              <a:ea typeface="Arial"/>
              <a:cs typeface="Arial"/>
              <a:sym typeface="Arial"/>
            </a:endParaRPr>
          </a:p>
          <a:p>
            <a:pPr marL="0" lvl="0" indent="0" algn="l" rtl="0">
              <a:spcBef>
                <a:spcPts val="1200"/>
              </a:spcBef>
              <a:spcAft>
                <a:spcPts val="0"/>
              </a:spcAft>
              <a:buClr>
                <a:schemeClr val="dk1"/>
              </a:buClr>
              <a:buSzPts val="275"/>
              <a:buFont typeface="Arial"/>
              <a:buNone/>
            </a:pPr>
            <a:r>
              <a:rPr lang="it" sz="5150" dirty="0">
                <a:latin typeface="Arial"/>
                <a:ea typeface="Arial"/>
                <a:cs typeface="Arial"/>
                <a:sym typeface="Arial"/>
              </a:rPr>
              <a:t>This license allows reusers to copy and distribute the material in any medium or format in unadapted form only, and only so long as attribution is given to the creator. The license allows for commercial use. </a:t>
            </a:r>
            <a:endParaRPr sz="5150" dirty="0">
              <a:latin typeface="Arial"/>
              <a:ea typeface="Arial"/>
              <a:cs typeface="Arial"/>
              <a:sym typeface="Arial"/>
            </a:endParaRPr>
          </a:p>
          <a:p>
            <a:pPr marL="0" lvl="0" indent="0" algn="l" rtl="0">
              <a:spcBef>
                <a:spcPts val="1200"/>
              </a:spcBef>
              <a:spcAft>
                <a:spcPts val="0"/>
              </a:spcAft>
              <a:buClr>
                <a:schemeClr val="dk1"/>
              </a:buClr>
              <a:buSzPts val="275"/>
              <a:buFont typeface="Arial"/>
              <a:buNone/>
            </a:pPr>
            <a:r>
              <a:rPr lang="it" sz="5150" b="1" dirty="0">
                <a:latin typeface="Arial"/>
                <a:ea typeface="Arial"/>
                <a:cs typeface="Arial"/>
                <a:sym typeface="Arial"/>
              </a:rPr>
              <a:t>CC-BY-NC (Attribution – NonCommercial)</a:t>
            </a:r>
            <a:endParaRPr sz="5150" b="1" dirty="0">
              <a:latin typeface="Arial"/>
              <a:ea typeface="Arial"/>
              <a:cs typeface="Arial"/>
              <a:sym typeface="Arial"/>
            </a:endParaRPr>
          </a:p>
          <a:p>
            <a:pPr marL="0" lvl="0" indent="0" algn="l" rtl="0">
              <a:spcBef>
                <a:spcPts val="1200"/>
              </a:spcBef>
              <a:spcAft>
                <a:spcPts val="0"/>
              </a:spcAft>
              <a:buNone/>
            </a:pPr>
            <a:r>
              <a:rPr lang="it" sz="5150" dirty="0">
                <a:latin typeface="Arial"/>
                <a:ea typeface="Arial"/>
                <a:cs typeface="Arial"/>
                <a:sym typeface="Arial"/>
              </a:rPr>
              <a:t>This license allows reusers to distribute, remix, adapt, and build upon the material in any medium or format for noncommercial purposes only, and only so long as attribution is given to the creator. </a:t>
            </a:r>
            <a:endParaRPr sz="4800" dirty="0">
              <a:solidFill>
                <a:schemeClr val="lt1"/>
              </a:solidFill>
              <a:highlight>
                <a:schemeClr val="dk1"/>
              </a:highlight>
            </a:endParaRPr>
          </a:p>
          <a:p>
            <a:pPr marL="0" lvl="0" indent="0" algn="l" rtl="0">
              <a:spcBef>
                <a:spcPts val="1200"/>
              </a:spcBef>
              <a:spcAft>
                <a:spcPts val="1200"/>
              </a:spcAft>
              <a:buNone/>
            </a:pPr>
            <a:endParaRPr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913"/>
        <p:cNvGrpSpPr/>
        <p:nvPr/>
      </p:nvGrpSpPr>
      <p:grpSpPr>
        <a:xfrm>
          <a:off x="0" y="0"/>
          <a:ext cx="0" cy="0"/>
          <a:chOff x="0" y="0"/>
          <a:chExt cx="0" cy="0"/>
        </a:xfrm>
      </p:grpSpPr>
      <p:sp>
        <p:nvSpPr>
          <p:cNvPr id="914" name="Google Shape;914;p119"/>
          <p:cNvSpPr txBox="1">
            <a:spLocks noGrp="1"/>
          </p:cNvSpPr>
          <p:nvPr>
            <p:ph type="title"/>
          </p:nvPr>
        </p:nvSpPr>
        <p:spPr>
          <a:xfrm>
            <a:off x="729450" y="276750"/>
            <a:ext cx="7688400" cy="124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2900"/>
              <a:t>Licensing your Research Data: Creative Commons</a:t>
            </a:r>
            <a:endParaRPr sz="2900"/>
          </a:p>
        </p:txBody>
      </p:sp>
      <p:pic>
        <p:nvPicPr>
          <p:cNvPr id="915" name="Google Shape;915;p119"/>
          <p:cNvPicPr preferRelativeResize="0"/>
          <p:nvPr/>
        </p:nvPicPr>
        <p:blipFill>
          <a:blip r:embed="rId3">
            <a:alphaModFix/>
          </a:blip>
          <a:stretch>
            <a:fillRect/>
          </a:stretch>
        </p:blipFill>
        <p:spPr>
          <a:xfrm>
            <a:off x="5105402" y="1291726"/>
            <a:ext cx="3623766" cy="3927976"/>
          </a:xfrm>
          <a:prstGeom prst="rect">
            <a:avLst/>
          </a:prstGeom>
          <a:noFill/>
          <a:ln>
            <a:noFill/>
          </a:ln>
        </p:spPr>
      </p:pic>
      <p:sp>
        <p:nvSpPr>
          <p:cNvPr id="916" name="Google Shape;916;p119"/>
          <p:cNvSpPr txBox="1"/>
          <p:nvPr/>
        </p:nvSpPr>
        <p:spPr>
          <a:xfrm>
            <a:off x="792550" y="4204850"/>
            <a:ext cx="3000000" cy="292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700" u="sng">
                <a:solidFill>
                  <a:schemeClr val="lt1"/>
                </a:solidFill>
                <a:highlight>
                  <a:schemeClr val="dk2"/>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https://doi.org/10.5281/zenodo.840651</a:t>
            </a:r>
            <a:endParaRPr sz="700" u="sng">
              <a:solidFill>
                <a:schemeClr val="lt1"/>
              </a:solidFill>
              <a:highlight>
                <a:schemeClr val="dk2"/>
              </a:highlight>
              <a:latin typeface="Calibri"/>
              <a:ea typeface="Calibri"/>
              <a:cs typeface="Calibri"/>
              <a:sym typeface="Calibri"/>
            </a:endParaRPr>
          </a:p>
        </p:txBody>
      </p:sp>
      <p:pic>
        <p:nvPicPr>
          <p:cNvPr id="917" name="Google Shape;917;p119"/>
          <p:cNvPicPr preferRelativeResize="0"/>
          <p:nvPr/>
        </p:nvPicPr>
        <p:blipFill rotWithShape="1">
          <a:blip r:embed="rId5">
            <a:alphaModFix/>
          </a:blip>
          <a:srcRect r="27787" b="45681"/>
          <a:stretch/>
        </p:blipFill>
        <p:spPr>
          <a:xfrm>
            <a:off x="803175" y="1978650"/>
            <a:ext cx="4049150" cy="2050825"/>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sp>
        <p:nvSpPr>
          <p:cNvPr id="923" name="Google Shape;923;p120"/>
          <p:cNvSpPr txBox="1">
            <a:spLocks noGrp="1"/>
          </p:cNvSpPr>
          <p:nvPr>
            <p:ph type="title"/>
          </p:nvPr>
        </p:nvSpPr>
        <p:spPr>
          <a:xfrm>
            <a:off x="727800" y="95575"/>
            <a:ext cx="7688400" cy="1518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sz="3000"/>
              <a:t>Licensing your Research Data: Creative Commons</a:t>
            </a:r>
            <a:endParaRPr sz="3000"/>
          </a:p>
        </p:txBody>
      </p:sp>
      <p:sp>
        <p:nvSpPr>
          <p:cNvPr id="924" name="Google Shape;924;p120"/>
          <p:cNvSpPr txBox="1"/>
          <p:nvPr/>
        </p:nvSpPr>
        <p:spPr>
          <a:xfrm>
            <a:off x="616650" y="4654475"/>
            <a:ext cx="3000000" cy="292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it" sz="700" u="sng">
                <a:solidFill>
                  <a:schemeClr val="hlink"/>
                </a:solidFill>
                <a:latin typeface="Calibri"/>
                <a:ea typeface="Calibri"/>
                <a:cs typeface="Calibri"/>
                <a:sym typeface="Calibri"/>
                <a:hlinkClick r:id="rId3"/>
              </a:rPr>
              <a:t>https://doi.org/10.5281/zenodo.840651</a:t>
            </a:r>
            <a:endParaRPr sz="700" u="sng">
              <a:solidFill>
                <a:schemeClr val="hlink"/>
              </a:solidFill>
              <a:latin typeface="Calibri"/>
              <a:ea typeface="Calibri"/>
              <a:cs typeface="Calibri"/>
              <a:sym typeface="Calibri"/>
            </a:endParaRPr>
          </a:p>
        </p:txBody>
      </p:sp>
      <p:pic>
        <p:nvPicPr>
          <p:cNvPr id="925" name="Google Shape;925;p120"/>
          <p:cNvPicPr preferRelativeResize="0"/>
          <p:nvPr/>
        </p:nvPicPr>
        <p:blipFill>
          <a:blip r:embed="rId4">
            <a:alphaModFix/>
          </a:blip>
          <a:stretch>
            <a:fillRect/>
          </a:stretch>
        </p:blipFill>
        <p:spPr>
          <a:xfrm>
            <a:off x="3799550" y="1504943"/>
            <a:ext cx="2007721" cy="3775582"/>
          </a:xfrm>
          <a:prstGeom prst="rect">
            <a:avLst/>
          </a:prstGeom>
          <a:noFill/>
          <a:ln>
            <a:noFill/>
          </a:ln>
        </p:spPr>
      </p:pic>
      <p:pic>
        <p:nvPicPr>
          <p:cNvPr id="926" name="Google Shape;926;p120"/>
          <p:cNvPicPr preferRelativeResize="0"/>
          <p:nvPr/>
        </p:nvPicPr>
        <p:blipFill>
          <a:blip r:embed="rId5">
            <a:alphaModFix/>
          </a:blip>
          <a:stretch>
            <a:fillRect/>
          </a:stretch>
        </p:blipFill>
        <p:spPr>
          <a:xfrm>
            <a:off x="5606400" y="1011468"/>
            <a:ext cx="3228975" cy="2257425"/>
          </a:xfrm>
          <a:prstGeom prst="rect">
            <a:avLst/>
          </a:prstGeom>
          <a:noFill/>
          <a:ln>
            <a:noFill/>
          </a:ln>
        </p:spPr>
      </p:pic>
      <p:pic>
        <p:nvPicPr>
          <p:cNvPr id="927" name="Google Shape;927;p120"/>
          <p:cNvPicPr preferRelativeResize="0"/>
          <p:nvPr/>
        </p:nvPicPr>
        <p:blipFill>
          <a:blip r:embed="rId6">
            <a:alphaModFix/>
          </a:blip>
          <a:stretch>
            <a:fillRect/>
          </a:stretch>
        </p:blipFill>
        <p:spPr>
          <a:xfrm>
            <a:off x="6844450" y="2330368"/>
            <a:ext cx="2257425" cy="2809875"/>
          </a:xfrm>
          <a:prstGeom prst="rect">
            <a:avLst/>
          </a:prstGeom>
          <a:noFill/>
          <a:ln>
            <a:noFill/>
          </a:ln>
        </p:spPr>
      </p:pic>
      <p:sp>
        <p:nvSpPr>
          <p:cNvPr id="928" name="Google Shape;928;p120"/>
          <p:cNvSpPr txBox="1">
            <a:spLocks noGrp="1"/>
          </p:cNvSpPr>
          <p:nvPr>
            <p:ph type="body" idx="4294967295"/>
          </p:nvPr>
        </p:nvSpPr>
        <p:spPr>
          <a:xfrm>
            <a:off x="250825" y="2254175"/>
            <a:ext cx="3456000" cy="2141700"/>
          </a:xfrm>
          <a:prstGeom prst="rect">
            <a:avLst/>
          </a:prstGeom>
        </p:spPr>
        <p:txBody>
          <a:bodyPr spcFirstLastPara="1" wrap="square" lIns="91425" tIns="91425" rIns="91425" bIns="91425" anchor="t" anchorCtr="0">
            <a:normAutofit fontScale="85000" lnSpcReduction="20000"/>
          </a:bodyPr>
          <a:lstStyle/>
          <a:p>
            <a:pPr marL="457200" lvl="0" indent="-328723" algn="l" rtl="0">
              <a:lnSpc>
                <a:spcPct val="95000"/>
              </a:lnSpc>
              <a:spcBef>
                <a:spcPts val="700"/>
              </a:spcBef>
              <a:spcAft>
                <a:spcPts val="0"/>
              </a:spcAft>
              <a:buClr>
                <a:schemeClr val="lt1"/>
              </a:buClr>
              <a:buSzPct val="100000"/>
              <a:buChar char="●"/>
            </a:pPr>
            <a:r>
              <a:rPr lang="it" sz="1854">
                <a:solidFill>
                  <a:schemeClr val="lt1"/>
                </a:solidFill>
              </a:rPr>
              <a:t>Use a CC0 or public domain, then ask for credit</a:t>
            </a:r>
            <a:endParaRPr sz="1854">
              <a:solidFill>
                <a:schemeClr val="lt1"/>
              </a:solidFill>
            </a:endParaRPr>
          </a:p>
          <a:p>
            <a:pPr marL="457200" lvl="0" indent="-328723" algn="l" rtl="0">
              <a:lnSpc>
                <a:spcPct val="95000"/>
              </a:lnSpc>
              <a:spcBef>
                <a:spcPts val="0"/>
              </a:spcBef>
              <a:spcAft>
                <a:spcPts val="0"/>
              </a:spcAft>
              <a:buClr>
                <a:schemeClr val="lt1"/>
              </a:buClr>
              <a:buSzPct val="100000"/>
              <a:buChar char="●"/>
            </a:pPr>
            <a:r>
              <a:rPr lang="it" sz="1854" b="1">
                <a:solidFill>
                  <a:schemeClr val="lt1"/>
                </a:solidFill>
              </a:rPr>
              <a:t>Provide a citation </a:t>
            </a:r>
            <a:r>
              <a:rPr lang="it" sz="1854">
                <a:solidFill>
                  <a:schemeClr val="lt1"/>
                </a:solidFill>
              </a:rPr>
              <a:t>that researchers using your data can simply copy and paste to give you credit for your work</a:t>
            </a:r>
            <a:endParaRPr sz="1854">
              <a:solidFill>
                <a:schemeClr val="lt1"/>
              </a:solidFill>
            </a:endParaRPr>
          </a:p>
          <a:p>
            <a:pPr marL="457200" lvl="0" indent="-328723" algn="l" rtl="0">
              <a:lnSpc>
                <a:spcPct val="95000"/>
              </a:lnSpc>
              <a:spcBef>
                <a:spcPts val="0"/>
              </a:spcBef>
              <a:spcAft>
                <a:spcPts val="0"/>
              </a:spcAft>
              <a:buClr>
                <a:schemeClr val="lt1"/>
              </a:buClr>
              <a:buSzPct val="100000"/>
              <a:buChar char="●"/>
            </a:pPr>
            <a:r>
              <a:rPr lang="it" sz="1854">
                <a:solidFill>
                  <a:schemeClr val="lt1"/>
                </a:solidFill>
              </a:rPr>
              <a:t>Remember that it’s bad science not to cite the source</a:t>
            </a:r>
            <a:endParaRPr sz="1854">
              <a:solidFill>
                <a:schemeClr val="lt1"/>
              </a:solidFill>
            </a:endParaRPr>
          </a:p>
          <a:p>
            <a:pPr marL="457200" lvl="0" indent="-328723" algn="l" rtl="0">
              <a:lnSpc>
                <a:spcPct val="95000"/>
              </a:lnSpc>
              <a:spcBef>
                <a:spcPts val="0"/>
              </a:spcBef>
              <a:spcAft>
                <a:spcPts val="0"/>
              </a:spcAft>
              <a:buClr>
                <a:schemeClr val="lt1"/>
              </a:buClr>
              <a:buSzPct val="100000"/>
              <a:buChar char="●"/>
            </a:pPr>
            <a:r>
              <a:rPr lang="it" sz="1854" b="1">
                <a:solidFill>
                  <a:schemeClr val="lt1"/>
                </a:solidFill>
              </a:rPr>
              <a:t>CC0 does not mean academic unpoliteness</a:t>
            </a:r>
            <a:endParaRPr sz="1854" b="1">
              <a:solidFill>
                <a:schemeClr val="lt1"/>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591">
          <a:extLst>
            <a:ext uri="{FF2B5EF4-FFF2-40B4-BE49-F238E27FC236}">
              <a16:creationId xmlns:a16="http://schemas.microsoft.com/office/drawing/2014/main" id="{8029631B-178D-D7AA-F3C9-503F9798A1F6}"/>
            </a:ext>
          </a:extLst>
        </p:cNvPr>
        <p:cNvGrpSpPr/>
        <p:nvPr/>
      </p:nvGrpSpPr>
      <p:grpSpPr>
        <a:xfrm>
          <a:off x="0" y="0"/>
          <a:ext cx="0" cy="0"/>
          <a:chOff x="0" y="0"/>
          <a:chExt cx="0" cy="0"/>
        </a:xfrm>
      </p:grpSpPr>
      <p:sp>
        <p:nvSpPr>
          <p:cNvPr id="592" name="Google Shape;592;p81">
            <a:extLst>
              <a:ext uri="{FF2B5EF4-FFF2-40B4-BE49-F238E27FC236}">
                <a16:creationId xmlns:a16="http://schemas.microsoft.com/office/drawing/2014/main" id="{40AF4207-6193-6D9C-8FBD-207AF99DBBC2}"/>
              </a:ext>
            </a:extLst>
          </p:cNvPr>
          <p:cNvSpPr txBox="1">
            <a:spLocks noGrp="1"/>
          </p:cNvSpPr>
          <p:nvPr>
            <p:ph type="ctrTitle"/>
          </p:nvPr>
        </p:nvSpPr>
        <p:spPr>
          <a:xfrm>
            <a:off x="729450" y="1322450"/>
            <a:ext cx="4025430" cy="1664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IT" sz="3300" b="0" dirty="0" err="1">
                <a:solidFill>
                  <a:srgbClr val="313131"/>
                </a:solidFill>
                <a:latin typeface="Poppins SemiBold"/>
                <a:ea typeface="Poppins SemiBold"/>
                <a:cs typeface="Poppins SemiBold"/>
                <a:sym typeface="Poppins SemiBold"/>
              </a:rPr>
              <a:t>Any</a:t>
            </a:r>
            <a:r>
              <a:rPr lang="it-IT" sz="3300" b="0" dirty="0">
                <a:solidFill>
                  <a:srgbClr val="313131"/>
                </a:solidFill>
                <a:latin typeface="Poppins SemiBold"/>
                <a:ea typeface="Poppins SemiBold"/>
                <a:cs typeface="Poppins SemiBold"/>
                <a:sym typeface="Poppins SemiBold"/>
              </a:rPr>
              <a:t> </a:t>
            </a:r>
            <a:r>
              <a:rPr lang="it-IT" sz="3300" b="0" dirty="0" err="1">
                <a:solidFill>
                  <a:srgbClr val="313131"/>
                </a:solidFill>
                <a:latin typeface="Poppins SemiBold"/>
                <a:ea typeface="Poppins SemiBold"/>
                <a:cs typeface="Poppins SemiBold"/>
                <a:sym typeface="Poppins SemiBold"/>
              </a:rPr>
              <a:t>comments</a:t>
            </a:r>
            <a:r>
              <a:rPr lang="it-IT" sz="3300" b="0" dirty="0">
                <a:solidFill>
                  <a:srgbClr val="313131"/>
                </a:solidFill>
                <a:latin typeface="Poppins SemiBold"/>
                <a:ea typeface="Poppins SemiBold"/>
                <a:cs typeface="Poppins SemiBold"/>
                <a:sym typeface="Poppins SemiBold"/>
              </a:rPr>
              <a:t> or </a:t>
            </a:r>
            <a:r>
              <a:rPr lang="it-IT" sz="3300" b="0" dirty="0" err="1">
                <a:solidFill>
                  <a:srgbClr val="313131"/>
                </a:solidFill>
                <a:latin typeface="Poppins SemiBold"/>
                <a:ea typeface="Poppins SemiBold"/>
                <a:cs typeface="Poppins SemiBold"/>
                <a:sym typeface="Poppins SemiBold"/>
              </a:rPr>
              <a:t>questions</a:t>
            </a:r>
            <a:r>
              <a:rPr lang="it-IT" sz="3300" b="0" dirty="0">
                <a:solidFill>
                  <a:srgbClr val="313131"/>
                </a:solidFill>
                <a:latin typeface="Poppins SemiBold"/>
                <a:ea typeface="Poppins SemiBold"/>
                <a:cs typeface="Poppins SemiBold"/>
                <a:sym typeface="Poppins SemiBold"/>
              </a:rPr>
              <a:t>?</a:t>
            </a:r>
            <a:endParaRPr sz="3300" b="0" dirty="0">
              <a:solidFill>
                <a:srgbClr val="313131"/>
              </a:solidFill>
              <a:latin typeface="Poppins SemiBold"/>
              <a:ea typeface="Poppins SemiBold"/>
              <a:cs typeface="Poppins SemiBold"/>
              <a:sym typeface="Poppins SemiBold"/>
            </a:endParaRPr>
          </a:p>
          <a:p>
            <a:pPr marL="0" lvl="0" indent="0" algn="l" rtl="0">
              <a:spcBef>
                <a:spcPts val="0"/>
              </a:spcBef>
              <a:spcAft>
                <a:spcPts val="0"/>
              </a:spcAft>
              <a:buNone/>
            </a:pPr>
            <a:endParaRPr dirty="0"/>
          </a:p>
        </p:txBody>
      </p:sp>
      <p:sp>
        <p:nvSpPr>
          <p:cNvPr id="4" name="Subtitle 3">
            <a:extLst>
              <a:ext uri="{FF2B5EF4-FFF2-40B4-BE49-F238E27FC236}">
                <a16:creationId xmlns:a16="http://schemas.microsoft.com/office/drawing/2014/main" id="{E9C40168-CAF7-676B-07EE-C683737F16E5}"/>
              </a:ext>
            </a:extLst>
          </p:cNvPr>
          <p:cNvSpPr>
            <a:spLocks noGrp="1"/>
          </p:cNvSpPr>
          <p:nvPr>
            <p:ph type="subTitle" idx="1"/>
          </p:nvPr>
        </p:nvSpPr>
        <p:spPr/>
        <p:txBody>
          <a:bodyPr/>
          <a:lstStyle/>
          <a:p>
            <a:endParaRPr lang="en-IT"/>
          </a:p>
        </p:txBody>
      </p:sp>
      <p:sp>
        <p:nvSpPr>
          <p:cNvPr id="5" name="Google Shape;593;p81">
            <a:extLst>
              <a:ext uri="{FF2B5EF4-FFF2-40B4-BE49-F238E27FC236}">
                <a16:creationId xmlns:a16="http://schemas.microsoft.com/office/drawing/2014/main" id="{B937E023-09B5-8E7A-BA87-CB7E07EDEEF3}"/>
              </a:ext>
            </a:extLst>
          </p:cNvPr>
          <p:cNvSpPr txBox="1">
            <a:spLocks/>
          </p:cNvSpPr>
          <p:nvPr/>
        </p:nvSpPr>
        <p:spPr>
          <a:xfrm>
            <a:off x="0" y="3360484"/>
            <a:ext cx="7688100" cy="175827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11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1pPr>
            <a:lvl2pPr marL="914400" marR="0" lvl="1"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2pPr>
            <a:lvl3pPr marL="1371600" marR="0" lvl="2"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3pPr>
            <a:lvl4pPr marL="1828800" marR="0" lvl="3"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4pPr>
            <a:lvl5pPr marL="2286000" marR="0" lvl="4"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5pPr>
            <a:lvl6pPr marL="2743200" marR="0" lvl="5"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6pPr>
            <a:lvl7pPr marL="3200400" marR="0" lvl="6"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7pPr>
            <a:lvl8pPr marL="3657600" marR="0" lvl="7"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8pPr>
            <a:lvl9pPr marL="4114800" marR="0" lvl="8" indent="-298450" algn="l" rtl="0">
              <a:lnSpc>
                <a:spcPct val="100000"/>
              </a:lnSpc>
              <a:spcBef>
                <a:spcPts val="0"/>
              </a:spcBef>
              <a:spcAft>
                <a:spcPts val="0"/>
              </a:spcAft>
              <a:buClr>
                <a:schemeClr val="accent1"/>
              </a:buClr>
              <a:buSzPts val="1600"/>
              <a:buFont typeface="Lato"/>
              <a:buNone/>
              <a:defRPr sz="1600" b="0" i="0" u="none" strike="noStrike" cap="none">
                <a:solidFill>
                  <a:schemeClr val="accent1"/>
                </a:solidFill>
                <a:latin typeface="Lato"/>
                <a:ea typeface="Lato"/>
                <a:cs typeface="Lato"/>
                <a:sym typeface="Lato"/>
              </a:defRPr>
            </a:lvl9pPr>
          </a:lstStyle>
          <a:p>
            <a:pPr marL="914400" indent="-355600">
              <a:buClr>
                <a:srgbClr val="000000"/>
              </a:buClr>
              <a:buSzPts val="2000"/>
              <a:buFont typeface="Arial"/>
              <a:buChar char="●"/>
            </a:pPr>
            <a:r>
              <a:rPr lang="en-GB" sz="2000">
                <a:solidFill>
                  <a:srgbClr val="424242"/>
                </a:solidFill>
                <a:latin typeface="Calibri"/>
                <a:ea typeface="Calibri"/>
                <a:cs typeface="Calibri"/>
                <a:sym typeface="Calibri"/>
              </a:rPr>
              <a:t>Go to </a:t>
            </a:r>
            <a:r>
              <a:rPr lang="en-GB" sz="2000" b="1" u="sng">
                <a:solidFill>
                  <a:srgbClr val="4A86E8"/>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www.menti.com</a:t>
            </a:r>
            <a:r>
              <a:rPr lang="en-GB" sz="2000">
                <a:solidFill>
                  <a:srgbClr val="424242"/>
                </a:solidFill>
                <a:latin typeface="Calibri"/>
                <a:ea typeface="Calibri"/>
                <a:cs typeface="Calibri"/>
                <a:sym typeface="Calibri"/>
              </a:rPr>
              <a:t> and insert code: </a:t>
            </a:r>
            <a:br>
              <a:rPr lang="en-GB" sz="2000">
                <a:solidFill>
                  <a:srgbClr val="424242"/>
                </a:solidFill>
                <a:latin typeface="Calibri"/>
                <a:ea typeface="Calibri"/>
                <a:cs typeface="Calibri"/>
                <a:sym typeface="Calibri"/>
              </a:rPr>
            </a:br>
            <a:r>
              <a:rPr lang="en-GB" sz="2400" b="1">
                <a:latin typeface="MentiText"/>
              </a:rPr>
              <a:t>4758 1389 </a:t>
            </a:r>
          </a:p>
          <a:p>
            <a:pPr marL="558800" indent="0">
              <a:buClr>
                <a:srgbClr val="000000"/>
              </a:buClr>
              <a:buSzPts val="2000"/>
            </a:pPr>
            <a:r>
              <a:rPr lang="en-GB" sz="2000" b="1">
                <a:solidFill>
                  <a:srgbClr val="000000"/>
                </a:solidFill>
                <a:latin typeface="Arial"/>
                <a:ea typeface="Arial"/>
                <a:cs typeface="Arial"/>
                <a:sym typeface="Arial"/>
              </a:rPr>
              <a:t>OR</a:t>
            </a:r>
          </a:p>
          <a:p>
            <a:pPr marL="914400" indent="-355600">
              <a:lnSpc>
                <a:spcPct val="95000"/>
              </a:lnSpc>
              <a:buClr>
                <a:srgbClr val="000000"/>
              </a:buClr>
              <a:buSzPts val="2000"/>
              <a:buFont typeface="Arial"/>
              <a:buChar char="●"/>
            </a:pPr>
            <a:r>
              <a:rPr lang="en-GB" sz="2000">
                <a:solidFill>
                  <a:srgbClr val="424242"/>
                </a:solidFill>
                <a:latin typeface="Calibri"/>
                <a:ea typeface="Calibri"/>
                <a:cs typeface="Calibri"/>
                <a:sym typeface="Calibri"/>
              </a:rPr>
              <a:t>use your mobile/tablet to scan the QR code</a:t>
            </a:r>
            <a:endParaRPr lang="en-GB" sz="2000" dirty="0"/>
          </a:p>
        </p:txBody>
      </p:sp>
      <p:pic>
        <p:nvPicPr>
          <p:cNvPr id="6" name="Picture 5">
            <a:extLst>
              <a:ext uri="{FF2B5EF4-FFF2-40B4-BE49-F238E27FC236}">
                <a16:creationId xmlns:a16="http://schemas.microsoft.com/office/drawing/2014/main" id="{7114289A-5D43-4DAF-50FF-0C76B0D76BBF}"/>
              </a:ext>
            </a:extLst>
          </p:cNvPr>
          <p:cNvPicPr>
            <a:picLocks noChangeAspect="1"/>
          </p:cNvPicPr>
          <p:nvPr/>
        </p:nvPicPr>
        <p:blipFill>
          <a:blip r:embed="rId4"/>
          <a:stretch>
            <a:fillRect/>
          </a:stretch>
        </p:blipFill>
        <p:spPr>
          <a:xfrm>
            <a:off x="5659920" y="1194435"/>
            <a:ext cx="2754630" cy="2754630"/>
          </a:xfrm>
          <a:prstGeom prst="rect">
            <a:avLst/>
          </a:prstGeom>
        </p:spPr>
      </p:pic>
    </p:spTree>
    <p:extLst>
      <p:ext uri="{BB962C8B-B14F-4D97-AF65-F5344CB8AC3E}">
        <p14:creationId xmlns:p14="http://schemas.microsoft.com/office/powerpoint/2010/main" val="293848199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Shape 932"/>
        <p:cNvGrpSpPr/>
        <p:nvPr/>
      </p:nvGrpSpPr>
      <p:grpSpPr>
        <a:xfrm>
          <a:off x="0" y="0"/>
          <a:ext cx="0" cy="0"/>
          <a:chOff x="0" y="0"/>
          <a:chExt cx="0" cy="0"/>
        </a:xfrm>
      </p:grpSpPr>
      <p:pic>
        <p:nvPicPr>
          <p:cNvPr id="933" name="Google Shape;933;p121"/>
          <p:cNvPicPr preferRelativeResize="0"/>
          <p:nvPr/>
        </p:nvPicPr>
        <p:blipFill>
          <a:blip r:embed="rId3">
            <a:alphaModFix/>
          </a:blip>
          <a:stretch>
            <a:fillRect/>
          </a:stretch>
        </p:blipFill>
        <p:spPr>
          <a:xfrm>
            <a:off x="0" y="411475"/>
            <a:ext cx="9143997" cy="4732025"/>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Shape 937"/>
        <p:cNvGrpSpPr/>
        <p:nvPr/>
      </p:nvGrpSpPr>
      <p:grpSpPr>
        <a:xfrm>
          <a:off x="0" y="0"/>
          <a:ext cx="0" cy="0"/>
          <a:chOff x="0" y="0"/>
          <a:chExt cx="0" cy="0"/>
        </a:xfrm>
      </p:grpSpPr>
      <p:sp>
        <p:nvSpPr>
          <p:cNvPr id="938" name="Google Shape;938;p122"/>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The Data Management Plan</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Shape 942"/>
        <p:cNvGrpSpPr/>
        <p:nvPr/>
      </p:nvGrpSpPr>
      <p:grpSpPr>
        <a:xfrm>
          <a:off x="0" y="0"/>
          <a:ext cx="0" cy="0"/>
          <a:chOff x="0" y="0"/>
          <a:chExt cx="0" cy="0"/>
        </a:xfrm>
      </p:grpSpPr>
      <p:sp>
        <p:nvSpPr>
          <p:cNvPr id="943" name="Google Shape;943;p123"/>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What is a DMP?</a:t>
            </a:r>
            <a:endParaRPr/>
          </a:p>
        </p:txBody>
      </p:sp>
      <p:sp>
        <p:nvSpPr>
          <p:cNvPr id="944" name="Google Shape;944;p123"/>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it"/>
              <a:t>A Key tool for proper Research Data Management</a:t>
            </a:r>
            <a:endParaRPr/>
          </a:p>
        </p:txBody>
      </p:sp>
      <p:sp>
        <p:nvSpPr>
          <p:cNvPr id="945" name="Google Shape;945;p123"/>
          <p:cNvSpPr txBox="1">
            <a:spLocks noGrp="1"/>
          </p:cNvSpPr>
          <p:nvPr>
            <p:ph type="body" idx="2"/>
          </p:nvPr>
        </p:nvSpPr>
        <p:spPr>
          <a:xfrm>
            <a:off x="5174225" y="1047825"/>
            <a:ext cx="3374400" cy="3025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it" sz="1600">
                <a:solidFill>
                  <a:srgbClr val="333333"/>
                </a:solidFill>
                <a:highlight>
                  <a:srgbClr val="FFFFFF"/>
                </a:highlight>
                <a:latin typeface="Arial"/>
                <a:ea typeface="Arial"/>
                <a:cs typeface="Arial"/>
                <a:sym typeface="Arial"/>
              </a:rPr>
              <a:t>A Data Management Plan (DMP) is a document specifying how research data will be handled both during and after a research project. </a:t>
            </a:r>
            <a:endParaRPr sz="1600">
              <a:solidFill>
                <a:srgbClr val="333333"/>
              </a:solidFill>
              <a:highlight>
                <a:srgbClr val="FFFFFF"/>
              </a:highlight>
              <a:latin typeface="Arial"/>
              <a:ea typeface="Arial"/>
              <a:cs typeface="Arial"/>
              <a:sym typeface="Arial"/>
            </a:endParaRPr>
          </a:p>
          <a:p>
            <a:pPr marL="0" lvl="0" indent="0" algn="l" rtl="0">
              <a:spcBef>
                <a:spcPts val="1200"/>
              </a:spcBef>
              <a:spcAft>
                <a:spcPts val="0"/>
              </a:spcAft>
              <a:buNone/>
            </a:pPr>
            <a:r>
              <a:rPr lang="it" sz="1600">
                <a:solidFill>
                  <a:srgbClr val="333333"/>
                </a:solidFill>
                <a:highlight>
                  <a:srgbClr val="FFFFFF"/>
                </a:highlight>
                <a:latin typeface="Arial"/>
                <a:ea typeface="Arial"/>
                <a:cs typeface="Arial"/>
                <a:sym typeface="Arial"/>
              </a:rPr>
              <a:t>It identifies key actions and strategies to ensure that research data are of a high-quality, secure, sustainable, and – to the extent possible – accessible and reusable.</a:t>
            </a:r>
            <a:endParaRPr sz="1600">
              <a:solidFill>
                <a:srgbClr val="333333"/>
              </a:solidFill>
              <a:highlight>
                <a:srgbClr val="FFFFFF"/>
              </a:highlight>
              <a:latin typeface="Arial"/>
              <a:ea typeface="Arial"/>
              <a:cs typeface="Arial"/>
              <a:sym typeface="Arial"/>
            </a:endParaRPr>
          </a:p>
          <a:p>
            <a:pPr marL="0" lvl="0" indent="0" algn="l" rtl="0">
              <a:spcBef>
                <a:spcPts val="1200"/>
              </a:spcBef>
              <a:spcAft>
                <a:spcPts val="1200"/>
              </a:spcAft>
              <a:buNone/>
            </a:pPr>
            <a:r>
              <a:rPr lang="it" sz="1100">
                <a:solidFill>
                  <a:srgbClr val="333333"/>
                </a:solidFill>
                <a:highlight>
                  <a:srgbClr val="FFFFFF"/>
                </a:highlight>
                <a:latin typeface="Arial"/>
                <a:ea typeface="Arial"/>
                <a:cs typeface="Arial"/>
                <a:sym typeface="Arial"/>
              </a:rPr>
              <a:t>quoted from: </a:t>
            </a:r>
            <a:r>
              <a:rPr lang="it" sz="1100" u="sng">
                <a:solidFill>
                  <a:schemeClr val="hlink"/>
                </a:solidFill>
                <a:highlight>
                  <a:srgbClr val="FFFFFF"/>
                </a:highlight>
                <a:latin typeface="Arial"/>
                <a:ea typeface="Arial"/>
                <a:cs typeface="Arial"/>
                <a:sym typeface="Arial"/>
                <a:hlinkClick r:id="rId3"/>
              </a:rPr>
              <a:t>https://www.ugent.be/en/research/datamanagement/before-research/datamanagementplan.htm</a:t>
            </a:r>
            <a:r>
              <a:rPr lang="it" sz="1100">
                <a:solidFill>
                  <a:srgbClr val="333333"/>
                </a:solidFill>
                <a:highlight>
                  <a:srgbClr val="FFFFFF"/>
                </a:highlight>
                <a:latin typeface="Arial"/>
                <a:ea typeface="Arial"/>
                <a:cs typeface="Arial"/>
                <a:sym typeface="Arial"/>
              </a:rPr>
              <a:t> </a:t>
            </a:r>
            <a:endParaRPr sz="1100">
              <a:solidFill>
                <a:srgbClr val="333333"/>
              </a:solidFill>
              <a:highlight>
                <a:srgbClr val="FFFFFF"/>
              </a:highlight>
              <a:latin typeface="Arial"/>
              <a:ea typeface="Arial"/>
              <a:cs typeface="Arial"/>
              <a:sym typeface="Aria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Shape 949"/>
        <p:cNvGrpSpPr/>
        <p:nvPr/>
      </p:nvGrpSpPr>
      <p:grpSpPr>
        <a:xfrm>
          <a:off x="0" y="0"/>
          <a:ext cx="0" cy="0"/>
          <a:chOff x="0" y="0"/>
          <a:chExt cx="0" cy="0"/>
        </a:xfrm>
      </p:grpSpPr>
      <p:sp>
        <p:nvSpPr>
          <p:cNvPr id="950" name="Google Shape;950;p124"/>
          <p:cNvSpPr txBox="1">
            <a:spLocks noGrp="1"/>
          </p:cNvSpPr>
          <p:nvPr>
            <p:ph type="body" idx="1"/>
          </p:nvPr>
        </p:nvSpPr>
        <p:spPr>
          <a:xfrm>
            <a:off x="251520" y="1084144"/>
            <a:ext cx="5221200" cy="3499200"/>
          </a:xfrm>
          <a:prstGeom prst="rect">
            <a:avLst/>
          </a:prstGeom>
        </p:spPr>
        <p:txBody>
          <a:bodyPr spcFirstLastPara="1" wrap="square" lIns="91425" tIns="45700" rIns="91425" bIns="45700" anchor="t" anchorCtr="0">
            <a:normAutofit/>
          </a:bodyPr>
          <a:lstStyle/>
          <a:p>
            <a:pPr marL="457200" lvl="0" indent="-342900" algn="l" rtl="0">
              <a:lnSpc>
                <a:spcPct val="100000"/>
              </a:lnSpc>
              <a:spcBef>
                <a:spcPts val="0"/>
              </a:spcBef>
              <a:spcAft>
                <a:spcPts val="0"/>
              </a:spcAft>
              <a:buSzPts val="1800"/>
              <a:buChar char="●"/>
            </a:pPr>
            <a:r>
              <a:rPr lang="it" sz="1800" dirty="0"/>
              <a:t>For oneself!</a:t>
            </a:r>
            <a:endParaRPr sz="1800" dirty="0"/>
          </a:p>
          <a:p>
            <a:pPr marL="0" lvl="0" indent="0" algn="l" rtl="0">
              <a:lnSpc>
                <a:spcPct val="100000"/>
              </a:lnSpc>
              <a:spcBef>
                <a:spcPts val="0"/>
              </a:spcBef>
              <a:spcAft>
                <a:spcPts val="0"/>
              </a:spcAft>
              <a:buNone/>
            </a:pPr>
            <a:endParaRPr sz="1800" b="1" dirty="0"/>
          </a:p>
          <a:p>
            <a:pPr marL="0" lvl="0" indent="0" algn="l" rtl="0">
              <a:lnSpc>
                <a:spcPct val="100000"/>
              </a:lnSpc>
              <a:spcBef>
                <a:spcPts val="0"/>
              </a:spcBef>
              <a:spcAft>
                <a:spcPts val="0"/>
              </a:spcAft>
              <a:buNone/>
            </a:pPr>
            <a:r>
              <a:rPr lang="it" sz="1800" dirty="0"/>
              <a:t>The DMP is a structured approach to data management: instead of improvising when a need arises, thoughtful choices are made across the entire data lifecycle.</a:t>
            </a:r>
            <a:endParaRPr sz="1800" dirty="0"/>
          </a:p>
          <a:p>
            <a:pPr marL="0" lvl="0" indent="0" algn="l" rtl="0">
              <a:lnSpc>
                <a:spcPct val="100000"/>
              </a:lnSpc>
              <a:spcBef>
                <a:spcPts val="0"/>
              </a:spcBef>
              <a:spcAft>
                <a:spcPts val="0"/>
              </a:spcAft>
              <a:buNone/>
            </a:pPr>
            <a:endParaRPr sz="1800" b="1" dirty="0"/>
          </a:p>
          <a:p>
            <a:pPr marL="457200" lvl="0" indent="-342900" algn="l" rtl="0">
              <a:lnSpc>
                <a:spcPct val="100000"/>
              </a:lnSpc>
              <a:spcBef>
                <a:spcPts val="0"/>
              </a:spcBef>
              <a:spcAft>
                <a:spcPts val="0"/>
              </a:spcAft>
              <a:buSzPts val="1800"/>
              <a:buChar char="●"/>
            </a:pPr>
            <a:r>
              <a:rPr lang="it" sz="1800" dirty="0"/>
              <a:t>Save time and try to prevent problems in the future</a:t>
            </a:r>
            <a:endParaRPr sz="1800" b="1" dirty="0"/>
          </a:p>
          <a:p>
            <a:pPr marL="457200" lvl="0" indent="-342900" algn="l" rtl="0">
              <a:lnSpc>
                <a:spcPct val="100000"/>
              </a:lnSpc>
              <a:spcBef>
                <a:spcPts val="0"/>
              </a:spcBef>
              <a:spcAft>
                <a:spcPts val="0"/>
              </a:spcAft>
              <a:buSzPts val="1800"/>
              <a:buChar char="●"/>
            </a:pPr>
            <a:r>
              <a:rPr lang="it" sz="1800" dirty="0"/>
              <a:t>Estimate costs</a:t>
            </a:r>
            <a:endParaRPr sz="1800" dirty="0"/>
          </a:p>
          <a:p>
            <a:pPr marL="0" lvl="0" indent="0" algn="l" rtl="0">
              <a:lnSpc>
                <a:spcPct val="100000"/>
              </a:lnSpc>
              <a:spcBef>
                <a:spcPts val="0"/>
              </a:spcBef>
              <a:spcAft>
                <a:spcPts val="0"/>
              </a:spcAft>
              <a:buNone/>
            </a:pPr>
            <a:endParaRPr sz="1800" b="1" dirty="0"/>
          </a:p>
          <a:p>
            <a:pPr marL="0" lvl="0" indent="0" algn="just" rtl="0">
              <a:spcBef>
                <a:spcPts val="1000"/>
              </a:spcBef>
              <a:spcAft>
                <a:spcPts val="1200"/>
              </a:spcAft>
              <a:buNone/>
            </a:pPr>
            <a:endParaRPr dirty="0"/>
          </a:p>
        </p:txBody>
      </p:sp>
      <p:sp>
        <p:nvSpPr>
          <p:cNvPr id="951" name="Google Shape;951;p124"/>
          <p:cNvSpPr txBox="1">
            <a:spLocks noGrp="1"/>
          </p:cNvSpPr>
          <p:nvPr>
            <p:ph type="title"/>
          </p:nvPr>
        </p:nvSpPr>
        <p:spPr>
          <a:xfrm>
            <a:off x="251520" y="483518"/>
            <a:ext cx="8640900" cy="579600"/>
          </a:xfrm>
          <a:prstGeom prst="rect">
            <a:avLst/>
          </a:prstGeom>
        </p:spPr>
        <p:txBody>
          <a:bodyPr spcFirstLastPara="1" wrap="square" lIns="91425" tIns="45700" rIns="91425" bIns="45700" anchor="ctr" anchorCtr="0">
            <a:normAutofit/>
          </a:bodyPr>
          <a:lstStyle/>
          <a:p>
            <a:pPr marL="0" lvl="0" indent="0" algn="l" rtl="0">
              <a:lnSpc>
                <a:spcPct val="100000"/>
              </a:lnSpc>
              <a:spcBef>
                <a:spcPts val="0"/>
              </a:spcBef>
              <a:spcAft>
                <a:spcPts val="0"/>
              </a:spcAft>
              <a:buNone/>
            </a:pPr>
            <a:r>
              <a:rPr lang="it"/>
              <a:t>Why does DMP has to be done?</a:t>
            </a:r>
            <a:endParaRPr/>
          </a:p>
          <a:p>
            <a:pPr marL="0" lvl="0" indent="0" algn="l" rtl="0">
              <a:spcBef>
                <a:spcPts val="0"/>
              </a:spcBef>
              <a:spcAft>
                <a:spcPts val="0"/>
              </a:spcAft>
              <a:buNone/>
            </a:pPr>
            <a:endParaRPr/>
          </a:p>
        </p:txBody>
      </p:sp>
      <p:pic>
        <p:nvPicPr>
          <p:cNvPr id="952" name="Google Shape;952;p124"/>
          <p:cNvPicPr preferRelativeResize="0">
            <a:picLocks noGrp="1"/>
          </p:cNvPicPr>
          <p:nvPr>
            <p:ph type="pic" idx="2"/>
          </p:nvPr>
        </p:nvPicPr>
        <p:blipFill rotWithShape="1">
          <a:blip r:embed="rId3">
            <a:alphaModFix/>
          </a:blip>
          <a:srcRect l="4857" r="4857"/>
          <a:stretch/>
        </p:blipFill>
        <p:spPr>
          <a:xfrm>
            <a:off x="5723830" y="1084144"/>
            <a:ext cx="3168600" cy="3509400"/>
          </a:xfrm>
          <a:prstGeom prst="rect">
            <a:avLst/>
          </a:prstGeom>
        </p:spPr>
      </p:pic>
      <p:sp>
        <p:nvSpPr>
          <p:cNvPr id="953" name="Google Shape;953;p124"/>
          <p:cNvSpPr txBox="1"/>
          <p:nvPr/>
        </p:nvSpPr>
        <p:spPr>
          <a:xfrm>
            <a:off x="294925" y="4183475"/>
            <a:ext cx="49311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a:latin typeface="Lato"/>
                <a:ea typeface="Lato"/>
                <a:cs typeface="Lato"/>
                <a:sym typeface="Lato"/>
              </a:rPr>
              <a:t>See also: </a:t>
            </a:r>
            <a:r>
              <a:rPr lang="it" u="sng">
                <a:solidFill>
                  <a:schemeClr val="hlink"/>
                </a:solidFill>
                <a:latin typeface="Lato"/>
                <a:ea typeface="Lato"/>
                <a:cs typeface="Lato"/>
                <a:sym typeface="Lato"/>
                <a:hlinkClick r:id="rId4"/>
              </a:rPr>
              <a:t>https://open-science.it/article?rpk=101032&amp;prs_sel=p_researcher&amp;tpc_sel=t_gestione_dei_dati_della_ricerca</a:t>
            </a:r>
            <a:r>
              <a:rPr lang="it">
                <a:latin typeface="Lato"/>
                <a:ea typeface="Lato"/>
                <a:cs typeface="Lato"/>
                <a:sym typeface="Lato"/>
              </a:rPr>
              <a:t> (in Italian)</a:t>
            </a:r>
            <a:endParaRPr>
              <a:latin typeface="Lato"/>
              <a:ea typeface="Lato"/>
              <a:cs typeface="Lato"/>
              <a:sym typeface="Lato"/>
            </a:endParaRPr>
          </a:p>
        </p:txBody>
      </p:sp>
      <p:sp>
        <p:nvSpPr>
          <p:cNvPr id="954" name="Google Shape;954;p124"/>
          <p:cNvSpPr txBox="1"/>
          <p:nvPr/>
        </p:nvSpPr>
        <p:spPr>
          <a:xfrm>
            <a:off x="5667975" y="4766975"/>
            <a:ext cx="6795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it" sz="800">
                <a:solidFill>
                  <a:schemeClr val="accent1"/>
                </a:solidFill>
              </a:rPr>
              <a:t>Image by </a:t>
            </a:r>
            <a:r>
              <a:rPr lang="it" sz="800" u="sng">
                <a:solidFill>
                  <a:schemeClr val="accent1"/>
                </a:solidFill>
                <a:hlinkClick r:id="rId5">
                  <a:extLst>
                    <a:ext uri="{A12FA001-AC4F-418D-AE19-62706E023703}">
                      <ahyp:hlinkClr xmlns:ahyp="http://schemas.microsoft.com/office/drawing/2018/hyperlinkcolor" val="tx"/>
                    </a:ext>
                  </a:extLst>
                </a:hlinkClick>
              </a:rPr>
              <a:t>Peggy und Marco Lachmann-Anke</a:t>
            </a:r>
            <a:r>
              <a:rPr lang="it" sz="800">
                <a:solidFill>
                  <a:schemeClr val="accent1"/>
                </a:solidFill>
              </a:rPr>
              <a:t> from </a:t>
            </a:r>
            <a:r>
              <a:rPr lang="it" sz="800" u="sng">
                <a:solidFill>
                  <a:schemeClr val="accent1"/>
                </a:solidFill>
                <a:hlinkClick r:id="rId6">
                  <a:extLst>
                    <a:ext uri="{A12FA001-AC4F-418D-AE19-62706E023703}">
                      <ahyp:hlinkClr xmlns:ahyp="http://schemas.microsoft.com/office/drawing/2018/hyperlinkcolor" val="tx"/>
                    </a:ext>
                  </a:extLst>
                </a:hlinkClick>
              </a:rPr>
              <a:t>Pixabay</a:t>
            </a:r>
            <a:r>
              <a:rPr lang="it" sz="800">
                <a:solidFill>
                  <a:schemeClr val="accent1"/>
                </a:solidFill>
              </a:rPr>
              <a:t> </a:t>
            </a:r>
            <a:endParaRPr sz="800">
              <a:solidFill>
                <a:schemeClr val="accent1"/>
              </a:solidFill>
              <a:latin typeface="Lato"/>
              <a:ea typeface="Lato"/>
              <a:cs typeface="Lato"/>
              <a:sym typeface="Lato"/>
            </a:endParaRPr>
          </a:p>
        </p:txBody>
      </p:sp>
    </p:spTree>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C6C6139D-9817-8C4D-AB2E-EC1BA2E0DE31}">
  <we:reference id="wa200005566" version="3.0.0.3" store="en-GB" storeType="OMEX"/>
  <we:alternateReferences>
    <we:reference id="WA200005566" version="3.0.0.3" store=""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638</TotalTime>
  <Words>11452</Words>
  <Application>Microsoft Macintosh PowerPoint</Application>
  <PresentationFormat>On-screen Show (16:9)</PresentationFormat>
  <Paragraphs>1112</Paragraphs>
  <Slides>166</Slides>
  <Notes>163</Notes>
  <HiddenSlides>63</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166</vt:i4>
      </vt:variant>
    </vt:vector>
  </HeadingPairs>
  <TitlesOfParts>
    <vt:vector size="183" baseType="lpstr">
      <vt:lpstr>Poppins SemiBold</vt:lpstr>
      <vt:lpstr>Poppins</vt:lpstr>
      <vt:lpstr>Open Sans SemiBold</vt:lpstr>
      <vt:lpstr>Playfair Display</vt:lpstr>
      <vt:lpstr>Helvetica</vt:lpstr>
      <vt:lpstr>Helvetica Neue Light</vt:lpstr>
      <vt:lpstr>Verdana</vt:lpstr>
      <vt:lpstr>Oswald</vt:lpstr>
      <vt:lpstr>Raleway</vt:lpstr>
      <vt:lpstr>Arial</vt:lpstr>
      <vt:lpstr>Lato</vt:lpstr>
      <vt:lpstr>Helvetica Neue</vt:lpstr>
      <vt:lpstr>Calibri</vt:lpstr>
      <vt:lpstr>Roboto</vt:lpstr>
      <vt:lpstr>MentiText</vt:lpstr>
      <vt:lpstr>Streamline</vt:lpstr>
      <vt:lpstr>Streamline</vt:lpstr>
      <vt:lpstr>Research Data Management and FAIR Principles</vt:lpstr>
      <vt:lpstr>PowerPoint Presentation</vt:lpstr>
      <vt:lpstr>What is Open Science? </vt:lpstr>
      <vt:lpstr>Mentimeter Answers: What is Open Science? 1/4</vt:lpstr>
      <vt:lpstr>Mentimeter Answers: What is Open Science? 2/4</vt:lpstr>
      <vt:lpstr>Mentimeter Answers: What is Open Science? 3/4</vt:lpstr>
      <vt:lpstr>Mentimeter Answers: What is Open Science? 4/4</vt:lpstr>
      <vt:lpstr>Open Science is…</vt:lpstr>
      <vt:lpstr>Definition of Open Science</vt:lpstr>
      <vt:lpstr>PowerPoint Presentation</vt:lpstr>
      <vt:lpstr>PowerPoint Presentation</vt:lpstr>
      <vt:lpstr>Not only publications</vt:lpstr>
      <vt:lpstr>26 billion €  are lost every year in Europe for not managing the data properly</vt:lpstr>
      <vt:lpstr>PowerPoint Presentation</vt:lpstr>
      <vt:lpstr>What happens if...</vt:lpstr>
      <vt:lpstr>PowerPoint Presentation</vt:lpstr>
      <vt:lpstr>The importance of depositing research data</vt:lpstr>
      <vt:lpstr>PowerPoint Presentation</vt:lpstr>
      <vt:lpstr>Errors and miscalculations</vt:lpstr>
      <vt:lpstr>Data can be manipulated</vt:lpstr>
      <vt:lpstr>PowerPoint Presentation</vt:lpstr>
      <vt:lpstr>PowerPoint Presentation</vt:lpstr>
      <vt:lpstr>Reproducibility crisis</vt:lpstr>
      <vt:lpstr>Why should you care?</vt:lpstr>
      <vt:lpstr>PowerPoint Presentation</vt:lpstr>
      <vt:lpstr>RDM benefits</vt:lpstr>
      <vt:lpstr>What is Research Data Management?</vt:lpstr>
      <vt:lpstr>Identify your research data </vt:lpstr>
      <vt:lpstr>Mentimeter Answers: Identify your research data 1/2</vt:lpstr>
      <vt:lpstr>Mentimeter Answers: Identify your research data 2/2</vt:lpstr>
      <vt:lpstr>What is data?</vt:lpstr>
      <vt:lpstr>Types of research data</vt:lpstr>
      <vt:lpstr>Research Data Management</vt:lpstr>
      <vt:lpstr>PowerPoint Presentation</vt:lpstr>
      <vt:lpstr>PowerPoint Presentation</vt:lpstr>
      <vt:lpstr>Data are first-class research objects</vt:lpstr>
      <vt:lpstr>RDM practices encompass activities in every stage of the work with data</vt:lpstr>
      <vt:lpstr>PowerPoint Presentation</vt:lpstr>
      <vt:lpstr>PowerPoint Presentation</vt:lpstr>
      <vt:lpstr>PowerPoint Presentation</vt:lpstr>
      <vt:lpstr>PowerPoint Presentation</vt:lpstr>
      <vt:lpstr>PowerPoint Presentation</vt:lpstr>
      <vt:lpstr>Definitions</vt:lpstr>
      <vt:lpstr>Repository</vt:lpstr>
      <vt:lpstr>Persistent identifiers</vt:lpstr>
      <vt:lpstr>PID exemples: DOI e ORCID</vt:lpstr>
      <vt:lpstr>Do not harm</vt:lpstr>
      <vt:lpstr>PowerPoint Presentation</vt:lpstr>
      <vt:lpstr>Tell me your excuses not to share and manage your data properly </vt:lpstr>
      <vt:lpstr>Mentimeter Answers: Tell me your excuses not to share and manage your data properly 1/2</vt:lpstr>
      <vt:lpstr>Mentimeter Answers: Tell me your excuses not to share and manage your data properly 2/2</vt:lpstr>
      <vt:lpstr>PowerPoint Presentation</vt:lpstr>
      <vt:lpstr>Know your data! </vt:lpstr>
      <vt:lpstr>PowerPoint Presentation</vt:lpstr>
      <vt:lpstr>FAIR principles</vt:lpstr>
      <vt:lpstr>The FAIR Principles</vt:lpstr>
      <vt:lpstr>The FAIR Principles</vt:lpstr>
      <vt:lpstr>PowerPoint Presentation</vt:lpstr>
      <vt:lpstr>No one size fits all</vt:lpstr>
      <vt:lpstr>PowerPoint Presentation</vt:lpstr>
      <vt:lpstr>FAIRification basics</vt:lpstr>
      <vt:lpstr>Documentation</vt:lpstr>
      <vt:lpstr>Metadata</vt:lpstr>
      <vt:lpstr>Findable</vt:lpstr>
      <vt:lpstr>How can you assign a Persistent Identifier to your digital object?</vt:lpstr>
      <vt:lpstr>Accessible</vt:lpstr>
      <vt:lpstr>PowerPoint Presentation</vt:lpstr>
      <vt:lpstr>Interoperable</vt:lpstr>
      <vt:lpstr>PowerPoint Presentation</vt:lpstr>
      <vt:lpstr>Reusable</vt:lpstr>
      <vt:lpstr>How FAIR is your research data? </vt:lpstr>
      <vt:lpstr>PowerPoint Presentation</vt:lpstr>
      <vt:lpstr>Open Data   Copyright and legal aspects</vt:lpstr>
      <vt:lpstr>Data is not yours</vt:lpstr>
      <vt:lpstr>PowerPoint Presentation</vt:lpstr>
      <vt:lpstr>PowerPoint Presentation</vt:lpstr>
      <vt:lpstr>Why do we need a distinction?</vt:lpstr>
      <vt:lpstr>How can you adhere to FAIR principles if your data cannot be opened?</vt:lpstr>
      <vt:lpstr>An important difference</vt:lpstr>
      <vt:lpstr>Access Right: Open Access</vt:lpstr>
      <vt:lpstr>Access Right: Embargoed Access</vt:lpstr>
      <vt:lpstr>Access Right: Restricted Access</vt:lpstr>
      <vt:lpstr>Access Right: Closed Access</vt:lpstr>
      <vt:lpstr>How do I know if my research data is protected?</vt:lpstr>
      <vt:lpstr>Some consideration on data protection</vt:lpstr>
      <vt:lpstr>Data is not yours!</vt:lpstr>
      <vt:lpstr>Data and law protection</vt:lpstr>
      <vt:lpstr>Authors and rights owners</vt:lpstr>
      <vt:lpstr>Licenses Tell other what they can do with your data  </vt:lpstr>
      <vt:lpstr>Creative Commons</vt:lpstr>
      <vt:lpstr>Types of CC Licenses</vt:lpstr>
      <vt:lpstr>Types of CC Licenses </vt:lpstr>
      <vt:lpstr>Licensing your Research Data: Creative Commons</vt:lpstr>
      <vt:lpstr>Licensing your Research Data: Creative Commons</vt:lpstr>
      <vt:lpstr>Any comments or questions? </vt:lpstr>
      <vt:lpstr>PowerPoint Presentation</vt:lpstr>
      <vt:lpstr>The Data Management Plan</vt:lpstr>
      <vt:lpstr>What is a DMP?</vt:lpstr>
      <vt:lpstr>Why does DMP has to be done? </vt:lpstr>
      <vt:lpstr>Why does DMP has to be done?</vt:lpstr>
      <vt:lpstr>When the DMP has to be done?</vt:lpstr>
      <vt:lpstr>The DMP is a living document!</vt:lpstr>
      <vt:lpstr>What is normally a DMP about?</vt:lpstr>
      <vt:lpstr>Topics and aspects to address in a DMP</vt:lpstr>
      <vt:lpstr>Data collection</vt:lpstr>
      <vt:lpstr>Data collection: file formats</vt:lpstr>
      <vt:lpstr>Data collection: file naming</vt:lpstr>
      <vt:lpstr>File naming: decide with your colleagues!</vt:lpstr>
      <vt:lpstr>Data collection: folder structure</vt:lpstr>
      <vt:lpstr>Documentation</vt:lpstr>
      <vt:lpstr>Legal and ethical issues</vt:lpstr>
      <vt:lpstr>Storage and backup</vt:lpstr>
      <vt:lpstr>Data preservation</vt:lpstr>
      <vt:lpstr>Costing</vt:lpstr>
      <vt:lpstr>PowerPoint Presentation</vt:lpstr>
      <vt:lpstr>Data sharing</vt:lpstr>
      <vt:lpstr>PowerPoint Presentation</vt:lpstr>
      <vt:lpstr>Administrative Data</vt:lpstr>
      <vt:lpstr>2. Data Collection</vt:lpstr>
      <vt:lpstr>File naming</vt:lpstr>
      <vt:lpstr>A good example</vt:lpstr>
      <vt:lpstr>Folder structure: what is your strategy?</vt:lpstr>
      <vt:lpstr>A good example</vt:lpstr>
      <vt:lpstr>3. Metadata and Supporting Documentation</vt:lpstr>
      <vt:lpstr>Discipline Specific Standard</vt:lpstr>
      <vt:lpstr>So many ways to describe your data</vt:lpstr>
      <vt:lpstr>4. Legal and Ethical Aspects</vt:lpstr>
      <vt:lpstr>5. Data Storage and Backup</vt:lpstr>
      <vt:lpstr>Do not leave it all to Google</vt:lpstr>
      <vt:lpstr>You have better alternatives...</vt:lpstr>
      <vt:lpstr>6. Select and Preserve</vt:lpstr>
      <vt:lpstr>7. Data Sharing</vt:lpstr>
      <vt:lpstr>Funder policies</vt:lpstr>
      <vt:lpstr>Software sharing</vt:lpstr>
      <vt:lpstr>8. Responsibilities and Resources</vt:lpstr>
      <vt:lpstr>9. Cost assessment</vt:lpstr>
      <vt:lpstr>PowerPoint Presentation</vt:lpstr>
      <vt:lpstr>Core Requirements</vt:lpstr>
      <vt:lpstr>CESSDA DMP Expert Guide</vt:lpstr>
      <vt:lpstr>DCC guides</vt:lpstr>
      <vt:lpstr>PowerPoint Presentation</vt:lpstr>
      <vt:lpstr>Citing data</vt:lpstr>
      <vt:lpstr>Open Science is  the new normal</vt:lpstr>
      <vt:lpstr>The European Commission  and the road to Open Science</vt:lpstr>
      <vt:lpstr>Os in the Horizon Europe project proposal </vt:lpstr>
      <vt:lpstr>PowerPoint Presentation</vt:lpstr>
      <vt:lpstr>PowerPoint Presentation</vt:lpstr>
      <vt:lpstr>Os in excellence and  quality of implementation sections</vt:lpstr>
      <vt:lpstr>PowerPoint Presentation</vt:lpstr>
      <vt:lpstr>Capacity of participants and consortium as a whole: Achievements</vt:lpstr>
      <vt:lpstr>PowerPoint Presentation</vt:lpstr>
      <vt:lpstr>Open Science in Horizon Europe during the project lifetime</vt:lpstr>
      <vt:lpstr>Open Science practices in Horizon Europe</vt:lpstr>
      <vt:lpstr>Open Science  in Horizon Europe: Publications</vt:lpstr>
      <vt:lpstr>Repository</vt:lpstr>
      <vt:lpstr>Trusted Repository</vt:lpstr>
      <vt:lpstr>Open Science in  Horizon Europe: data</vt:lpstr>
      <vt:lpstr>Open Research Europe</vt:lpstr>
      <vt:lpstr>thank you!</vt:lpstr>
      <vt:lpstr>References</vt:lpstr>
      <vt:lpstr>References</vt:lpstr>
      <vt:lpstr>References</vt:lpstr>
      <vt:lpstr>References</vt:lpstr>
      <vt:lpstr>References</vt:lpstr>
      <vt:lpstr>Useful links</vt:lpstr>
      <vt:lpstr>Figure List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Emma Lazzeri</cp:lastModifiedBy>
  <cp:revision>11</cp:revision>
  <dcterms:modified xsi:type="dcterms:W3CDTF">2026-02-23T16:57:51Z</dcterms:modified>
</cp:coreProperties>
</file>